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73" r:id="rId4"/>
    <p:sldId id="281" r:id="rId5"/>
    <p:sldId id="282" r:id="rId6"/>
    <p:sldId id="286" r:id="rId7"/>
    <p:sldId id="287" r:id="rId8"/>
    <p:sldId id="289" r:id="rId9"/>
    <p:sldId id="288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94" autoAdjust="0"/>
    <p:restoredTop sz="96586" autoAdjust="0"/>
  </p:normalViewPr>
  <p:slideViewPr>
    <p:cSldViewPr snapToGrid="0">
      <p:cViewPr varScale="1">
        <p:scale>
          <a:sx n="108" d="100"/>
          <a:sy n="108" d="100"/>
        </p:scale>
        <p:origin x="582" y="10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1362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1/5/2022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20024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1/5/2022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2245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1/5/2022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82361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1/5/2022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01813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1/5/2022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51853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1/5/2022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64321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1/5/2022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13423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1/5/2022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54772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1/5/2022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10483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1/5/2022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65047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1/5/2022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0567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3D0D46-40A3-4597-A497-A5F10193839D}" type="datetimeFigureOut">
              <a:rPr lang="en-US" smtClean="0"/>
              <a:t>1/5/2022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29677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Operations Working Group	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94503" y="3611870"/>
            <a:ext cx="9144000" cy="1655762"/>
          </a:xfrm>
        </p:spPr>
        <p:txBody>
          <a:bodyPr>
            <a:normAutofit lnSpcReduction="10000"/>
          </a:bodyPr>
          <a:lstStyle/>
          <a:p>
            <a:r>
              <a:rPr lang="en-US" dirty="0"/>
              <a:t>Chair- Rickey Floyd</a:t>
            </a:r>
          </a:p>
          <a:p>
            <a:r>
              <a:rPr lang="en-US" dirty="0"/>
              <a:t>Vice-Chair- Shawn McCreary</a:t>
            </a:r>
          </a:p>
          <a:p>
            <a:r>
              <a:rPr lang="en-US" dirty="0"/>
              <a:t>HITE List Sub-Chair – </a:t>
            </a:r>
            <a:r>
              <a:rPr lang="en-US" dirty="0" err="1"/>
              <a:t>Pushkar</a:t>
            </a:r>
            <a:r>
              <a:rPr lang="en-US" dirty="0"/>
              <a:t> </a:t>
            </a:r>
            <a:r>
              <a:rPr lang="en-US" dirty="0" err="1"/>
              <a:t>Chhajed</a:t>
            </a:r>
            <a:endParaRPr lang="en-US" dirty="0"/>
          </a:p>
          <a:p>
            <a:r>
              <a:rPr lang="en-US" dirty="0" smtClean="0"/>
              <a:t>01/06/2022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35655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42704"/>
            <a:ext cx="10515600" cy="1325563"/>
          </a:xfrm>
        </p:spPr>
        <p:txBody>
          <a:bodyPr/>
          <a:lstStyle/>
          <a:p>
            <a:r>
              <a:rPr lang="en-US" dirty="0" smtClean="0"/>
              <a:t>NOGRR215 – Limited Use of RAS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70252"/>
            <a:ext cx="10515600" cy="4351338"/>
          </a:xfrm>
        </p:spPr>
        <p:txBody>
          <a:bodyPr>
            <a:normAutofit/>
          </a:bodyPr>
          <a:lstStyle/>
          <a:p>
            <a:r>
              <a:rPr lang="en-US" dirty="0" smtClean="0"/>
              <a:t>Tabled pending new comments from ERCOT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5693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NOGRR226 </a:t>
            </a:r>
            <a:r>
              <a:rPr lang="en-US" dirty="0" smtClean="0"/>
              <a:t>- Revision </a:t>
            </a:r>
            <a:r>
              <a:rPr lang="en-US" dirty="0"/>
              <a:t>to 5% Transmission Operator (TO) Load Shedding Relay Set Point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796806"/>
          </a:xfrm>
        </p:spPr>
        <p:txBody>
          <a:bodyPr>
            <a:normAutofit/>
          </a:bodyPr>
          <a:lstStyle/>
          <a:p>
            <a:r>
              <a:rPr lang="en-US" dirty="0" smtClean="0"/>
              <a:t>ERCOT continues to assess framework for studies needed before changes to Stage 1 UFLS can be considered</a:t>
            </a:r>
          </a:p>
          <a:p>
            <a:r>
              <a:rPr lang="en-US" dirty="0" smtClean="0"/>
              <a:t>Tabled</a:t>
            </a:r>
          </a:p>
        </p:txBody>
      </p:sp>
    </p:spTree>
    <p:extLst>
      <p:ext uri="{BB962C8B-B14F-4D97-AF65-F5344CB8AC3E}">
        <p14:creationId xmlns:p14="http://schemas.microsoft.com/office/powerpoint/2010/main" val="3064832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690688"/>
          </a:xfrm>
        </p:spPr>
        <p:txBody>
          <a:bodyPr>
            <a:normAutofit/>
          </a:bodyPr>
          <a:lstStyle/>
          <a:p>
            <a:r>
              <a:rPr lang="en-US" dirty="0"/>
              <a:t>Emergency Condition list #5 </a:t>
            </a:r>
            <a:r>
              <a:rPr lang="en-US" dirty="0" smtClean="0"/>
              <a:t>NPRR1084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Improvements to Reporting of Resource Outages and Derates. </a:t>
            </a:r>
          </a:p>
          <a:p>
            <a:pPr lvl="1"/>
            <a:r>
              <a:rPr lang="en-US" dirty="0" smtClean="0"/>
              <a:t>ERCOT comments were reviewed that included comments from </a:t>
            </a:r>
            <a:r>
              <a:rPr lang="en-US" dirty="0" err="1" smtClean="0"/>
              <a:t>Centerpoint</a:t>
            </a:r>
            <a:endParaRPr lang="en-US" dirty="0" smtClean="0"/>
          </a:p>
          <a:p>
            <a:pPr lvl="2"/>
            <a:r>
              <a:rPr lang="en-US" dirty="0" smtClean="0"/>
              <a:t>ERCOT was supportive of comment submitted by CenterPoint's and is planning submitting additional comments before the next OWG</a:t>
            </a:r>
          </a:p>
          <a:p>
            <a:pPr lvl="2"/>
            <a:r>
              <a:rPr lang="en-US" dirty="0" smtClean="0"/>
              <a:t>MPs would like to continue to work with ERCOT on changes to comments</a:t>
            </a:r>
          </a:p>
          <a:p>
            <a:pPr lvl="1"/>
            <a:r>
              <a:rPr lang="en-US" dirty="0"/>
              <a:t>NPRR1084 was </a:t>
            </a:r>
            <a:r>
              <a:rPr lang="en-US" dirty="0" smtClean="0"/>
              <a:t>Tabled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39044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17991"/>
            <a:ext cx="10515600" cy="734626"/>
          </a:xfrm>
        </p:spPr>
        <p:txBody>
          <a:bodyPr/>
          <a:lstStyle/>
          <a:p>
            <a:r>
              <a:rPr lang="en-US" dirty="0"/>
              <a:t>Emergency Condition list #6 NPRR1085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73892"/>
            <a:ext cx="10515600" cy="5003071"/>
          </a:xfrm>
        </p:spPr>
        <p:txBody>
          <a:bodyPr/>
          <a:lstStyle/>
          <a:p>
            <a:r>
              <a:rPr lang="en-US" dirty="0"/>
              <a:t>Ensuring Continuous Validity of Physical Responsive Capability (PRC) and Dispatch through Timely Changes to Resource Telemetry and Current Operating Plans (COPs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Concerns raised on </a:t>
            </a:r>
            <a:r>
              <a:rPr lang="en-US" dirty="0"/>
              <a:t>personnel being able to provide accurate information to ERCOT as required in the </a:t>
            </a:r>
            <a:r>
              <a:rPr lang="en-US" dirty="0" smtClean="0"/>
              <a:t>comments </a:t>
            </a:r>
          </a:p>
          <a:p>
            <a:pPr lvl="1"/>
            <a:r>
              <a:rPr lang="en-US" dirty="0" smtClean="0"/>
              <a:t>Concerns </a:t>
            </a:r>
            <a:r>
              <a:rPr lang="en-US" dirty="0"/>
              <a:t>were discussed about keeping COP updated and compliance risk if information was </a:t>
            </a:r>
            <a:r>
              <a:rPr lang="en-US" dirty="0" smtClean="0"/>
              <a:t>wrong</a:t>
            </a:r>
          </a:p>
          <a:p>
            <a:pPr lvl="1"/>
            <a:r>
              <a:rPr lang="en-US" dirty="0" smtClean="0"/>
              <a:t>Recommendations </a:t>
            </a:r>
            <a:r>
              <a:rPr lang="en-US" dirty="0"/>
              <a:t>were reiterated on adding an “ON-HOLD” option when a units is experiencing issues </a:t>
            </a:r>
            <a:r>
              <a:rPr lang="en-US" dirty="0" smtClean="0"/>
              <a:t>for </a:t>
            </a:r>
            <a:r>
              <a:rPr lang="en-US" dirty="0"/>
              <a:t>a long term solution </a:t>
            </a:r>
            <a:r>
              <a:rPr lang="en-US" dirty="0" smtClean="0"/>
              <a:t>and possibly locking </a:t>
            </a:r>
            <a:r>
              <a:rPr lang="en-US" dirty="0"/>
              <a:t>the HSL or using “ONTEST” as a interim </a:t>
            </a:r>
            <a:r>
              <a:rPr lang="en-US" dirty="0" smtClean="0"/>
              <a:t>solution </a:t>
            </a:r>
          </a:p>
          <a:p>
            <a:pPr lvl="1"/>
            <a:r>
              <a:rPr lang="en-US" dirty="0" smtClean="0"/>
              <a:t>ERCOT is still evaluating latest comments from MPs </a:t>
            </a:r>
          </a:p>
          <a:p>
            <a:pPr lvl="1"/>
            <a:r>
              <a:rPr lang="en-US" dirty="0" smtClean="0"/>
              <a:t>NPRR1085 remains tabled</a:t>
            </a:r>
          </a:p>
          <a:p>
            <a:pPr marL="45720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188503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Emergency Condition </a:t>
            </a:r>
            <a:r>
              <a:rPr lang="en-US" dirty="0" smtClean="0"/>
              <a:t>list #128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Using Instant Messaging during EEA </a:t>
            </a:r>
            <a:r>
              <a:rPr lang="en-US" dirty="0" smtClean="0"/>
              <a:t>Events</a:t>
            </a:r>
          </a:p>
          <a:p>
            <a:pPr lvl="1"/>
            <a:r>
              <a:rPr lang="en-US" dirty="0" smtClean="0"/>
              <a:t>An update to the draft SCR was presented and discussed</a:t>
            </a:r>
          </a:p>
          <a:p>
            <a:pPr lvl="1"/>
            <a:r>
              <a:rPr lang="en-US" dirty="0" smtClean="0"/>
              <a:t>ERCOT requested a time to review the SCR and get additional details on the applications capabilities. ERCOT may also want to look at others vendors outside of the app use by SPP.</a:t>
            </a:r>
          </a:p>
          <a:p>
            <a:pPr lvl="1"/>
            <a:r>
              <a:rPr lang="en-US" dirty="0" smtClean="0"/>
              <a:t>ERCOT sent out updates to the SCR. </a:t>
            </a:r>
          </a:p>
          <a:p>
            <a:pPr lvl="1"/>
            <a:r>
              <a:rPr lang="en-US" dirty="0" smtClean="0"/>
              <a:t>SCR was formally submitted to ERCOT and draft copy was posted on OWG site for review.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23429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Emergency Condition List #73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Should </a:t>
            </a:r>
            <a:r>
              <a:rPr lang="en-US" dirty="0"/>
              <a:t>there be different PRC EEA trigger point &amp; ORDC minimum reserves levels for winter and summer given potential for different events? </a:t>
            </a:r>
            <a:endParaRPr lang="en-US" dirty="0" smtClean="0"/>
          </a:p>
          <a:p>
            <a:r>
              <a:rPr lang="en-US" dirty="0" smtClean="0"/>
              <a:t>ERCOT is reviewing this item and any changes would possibly be included as new comments in NOGRR226.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10562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65125"/>
            <a:ext cx="12191999" cy="1325563"/>
          </a:xfrm>
        </p:spPr>
        <p:txBody>
          <a:bodyPr/>
          <a:lstStyle/>
          <a:p>
            <a:r>
              <a:rPr lang="en-US" dirty="0" smtClean="0"/>
              <a:t>NPRR1100 - </a:t>
            </a:r>
            <a:r>
              <a:rPr lang="en-US" dirty="0"/>
              <a:t>Emergency Switching Solutions for Energy Storage Resources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Will be discussed at next OWG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43613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OWG Nominations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OWG  Chair – Rickey Floyd</a:t>
            </a:r>
          </a:p>
          <a:p>
            <a:r>
              <a:rPr lang="en-US" dirty="0" smtClean="0"/>
              <a:t>OWG Vice Chair – Shawn McCreary</a:t>
            </a:r>
          </a:p>
          <a:p>
            <a:r>
              <a:rPr lang="en-US" dirty="0" smtClean="0"/>
              <a:t>HITE List Sub Chair - </a:t>
            </a:r>
            <a:r>
              <a:rPr lang="en-US" dirty="0"/>
              <a:t>Pushkar Chhajed</a:t>
            </a:r>
          </a:p>
        </p:txBody>
      </p:sp>
    </p:spTree>
    <p:extLst>
      <p:ext uri="{BB962C8B-B14F-4D97-AF65-F5344CB8AC3E}">
        <p14:creationId xmlns:p14="http://schemas.microsoft.com/office/powerpoint/2010/main" val="298986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4650</TotalTime>
  <Words>389</Words>
  <Application>Microsoft Office PowerPoint</Application>
  <PresentationFormat>Widescreen</PresentationFormat>
  <Paragraphs>41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Operations Working Group </vt:lpstr>
      <vt:lpstr>NOGRR215 – Limited Use of RAS</vt:lpstr>
      <vt:lpstr>NOGRR226 - Revision to 5% Transmission Operator (TO) Load Shedding Relay Set Point</vt:lpstr>
      <vt:lpstr>Emergency Condition list #5 NPRR1084</vt:lpstr>
      <vt:lpstr>Emergency Condition list #6 NPRR1085 </vt:lpstr>
      <vt:lpstr>Emergency Condition list #128</vt:lpstr>
      <vt:lpstr>Emergency Condition List #73</vt:lpstr>
      <vt:lpstr>NPRR1100 - Emergency Switching Solutions for Energy Storage Resources</vt:lpstr>
      <vt:lpstr>OWG Nominations</vt:lpstr>
    </vt:vector>
  </TitlesOfParts>
  <Company>Garland Power &amp; Light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Operations Working Group</dc:title>
  <dc:creator>Carter, Matt</dc:creator>
  <cp:lastModifiedBy>Floyd, Rickey</cp:lastModifiedBy>
  <cp:revision>275</cp:revision>
  <dcterms:created xsi:type="dcterms:W3CDTF">2017-05-03T20:12:06Z</dcterms:created>
  <dcterms:modified xsi:type="dcterms:W3CDTF">2022-01-05T21:35:50Z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722B413E-14ED-44AB-BA37-C0F7103B7B0E</vt:lpwstr>
  </property>
  <property fmtid="{D5CDD505-2E9C-101B-9397-08002B2CF9AE}" pid="3" name="ArticulatePath">
    <vt:lpwstr>Presentation1</vt:lpwstr>
  </property>
</Properties>
</file>