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4"/>
  </p:notesMasterIdLst>
  <p:handoutMasterIdLst>
    <p:handoutMasterId r:id="rId15"/>
  </p:handoutMasterIdLst>
  <p:sldIdLst>
    <p:sldId id="260" r:id="rId6"/>
    <p:sldId id="267" r:id="rId7"/>
    <p:sldId id="268" r:id="rId8"/>
    <p:sldId id="269" r:id="rId9"/>
    <p:sldId id="270" r:id="rId10"/>
    <p:sldId id="271" r:id="rId11"/>
    <p:sldId id="273" r:id="rId12"/>
    <p:sldId id="272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jm" initials="djm" lastIdx="1" clrIdx="0">
    <p:extLst>
      <p:ext uri="{19B8F6BF-5375-455C-9EA6-DF929625EA0E}">
        <p15:presenceInfo xmlns:p15="http://schemas.microsoft.com/office/powerpoint/2012/main" userId="dj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%20Operations%20Support\Market%20Analysis\Market%20Presentations\2021\WMWG\12-17\New%20PBPC%20Illustrat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'[New PBPC Illustration.xlsx]Sheet1'!$B$1</c:f>
              <c:strCache>
                <c:ptCount val="1"/>
                <c:pt idx="0">
                  <c:v>Current </c:v>
                </c:pt>
              </c:strCache>
            </c:strRef>
          </c:tx>
          <c:spPr>
            <a:ln w="19050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'[New PBPC Illustration.xlsx]Sheet1'!$A$2:$A$21</c:f>
              <c:numCache>
                <c:formatCode>General</c:formatCode>
                <c:ptCount val="20"/>
                <c:pt idx="0">
                  <c:v>0</c:v>
                </c:pt>
                <c:pt idx="1">
                  <c:v>5</c:v>
                </c:pt>
                <c:pt idx="2">
                  <c:v>5</c:v>
                </c:pt>
                <c:pt idx="3">
                  <c:v>10</c:v>
                </c:pt>
                <c:pt idx="4">
                  <c:v>10</c:v>
                </c:pt>
                <c:pt idx="5">
                  <c:v>20</c:v>
                </c:pt>
                <c:pt idx="6">
                  <c:v>20</c:v>
                </c:pt>
                <c:pt idx="7">
                  <c:v>30</c:v>
                </c:pt>
                <c:pt idx="8">
                  <c:v>30</c:v>
                </c:pt>
                <c:pt idx="9">
                  <c:v>40</c:v>
                </c:pt>
                <c:pt idx="10">
                  <c:v>40</c:v>
                </c:pt>
                <c:pt idx="11">
                  <c:v>50</c:v>
                </c:pt>
                <c:pt idx="12">
                  <c:v>50</c:v>
                </c:pt>
                <c:pt idx="13">
                  <c:v>100</c:v>
                </c:pt>
                <c:pt idx="14">
                  <c:v>100</c:v>
                </c:pt>
                <c:pt idx="15">
                  <c:v>150</c:v>
                </c:pt>
                <c:pt idx="16">
                  <c:v>150</c:v>
                </c:pt>
                <c:pt idx="17">
                  <c:v>200</c:v>
                </c:pt>
                <c:pt idx="18">
                  <c:v>200</c:v>
                </c:pt>
                <c:pt idx="19">
                  <c:v>3000</c:v>
                </c:pt>
              </c:numCache>
            </c:numRef>
          </c:xVal>
          <c:yVal>
            <c:numRef>
              <c:f>'[New PBPC Illustration.xlsx]Sheet1'!$B$2:$B$21</c:f>
              <c:numCache>
                <c:formatCode>General</c:formatCode>
                <c:ptCount val="20"/>
                <c:pt idx="0">
                  <c:v>250</c:v>
                </c:pt>
                <c:pt idx="1">
                  <c:v>250</c:v>
                </c:pt>
                <c:pt idx="2">
                  <c:v>300</c:v>
                </c:pt>
                <c:pt idx="3">
                  <c:v>300</c:v>
                </c:pt>
                <c:pt idx="4">
                  <c:v>400</c:v>
                </c:pt>
                <c:pt idx="5">
                  <c:v>400</c:v>
                </c:pt>
                <c:pt idx="6">
                  <c:v>500</c:v>
                </c:pt>
                <c:pt idx="7">
                  <c:v>500</c:v>
                </c:pt>
                <c:pt idx="8">
                  <c:v>1000</c:v>
                </c:pt>
                <c:pt idx="9">
                  <c:v>1000</c:v>
                </c:pt>
                <c:pt idx="10">
                  <c:v>2250</c:v>
                </c:pt>
                <c:pt idx="11">
                  <c:v>2250</c:v>
                </c:pt>
                <c:pt idx="12">
                  <c:v>4500</c:v>
                </c:pt>
                <c:pt idx="13">
                  <c:v>4500</c:v>
                </c:pt>
                <c:pt idx="14">
                  <c:v>6000</c:v>
                </c:pt>
                <c:pt idx="15">
                  <c:v>6000</c:v>
                </c:pt>
                <c:pt idx="16">
                  <c:v>7500</c:v>
                </c:pt>
                <c:pt idx="17">
                  <c:v>7500</c:v>
                </c:pt>
                <c:pt idx="18">
                  <c:v>9001</c:v>
                </c:pt>
                <c:pt idx="19">
                  <c:v>9001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445-48B6-A009-7D52229343D9}"/>
            </c:ext>
          </c:extLst>
        </c:ser>
        <c:ser>
          <c:idx val="1"/>
          <c:order val="1"/>
          <c:tx>
            <c:strRef>
              <c:f>'[New PBPC Illustration.xlsx]Sheet1'!$C$1</c:f>
              <c:strCache>
                <c:ptCount val="1"/>
                <c:pt idx="0">
                  <c:v>Effective 1/1/22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'[New PBPC Illustration.xlsx]Sheet1'!$A$2:$A$21</c:f>
              <c:numCache>
                <c:formatCode>General</c:formatCode>
                <c:ptCount val="20"/>
                <c:pt idx="0">
                  <c:v>0</c:v>
                </c:pt>
                <c:pt idx="1">
                  <c:v>5</c:v>
                </c:pt>
                <c:pt idx="2">
                  <c:v>5</c:v>
                </c:pt>
                <c:pt idx="3">
                  <c:v>10</c:v>
                </c:pt>
                <c:pt idx="4">
                  <c:v>10</c:v>
                </c:pt>
                <c:pt idx="5">
                  <c:v>20</c:v>
                </c:pt>
                <c:pt idx="6">
                  <c:v>20</c:v>
                </c:pt>
                <c:pt idx="7">
                  <c:v>30</c:v>
                </c:pt>
                <c:pt idx="8">
                  <c:v>30</c:v>
                </c:pt>
                <c:pt idx="9">
                  <c:v>40</c:v>
                </c:pt>
                <c:pt idx="10">
                  <c:v>40</c:v>
                </c:pt>
                <c:pt idx="11">
                  <c:v>50</c:v>
                </c:pt>
                <c:pt idx="12">
                  <c:v>50</c:v>
                </c:pt>
                <c:pt idx="13">
                  <c:v>100</c:v>
                </c:pt>
                <c:pt idx="14">
                  <c:v>100</c:v>
                </c:pt>
                <c:pt idx="15">
                  <c:v>150</c:v>
                </c:pt>
                <c:pt idx="16">
                  <c:v>150</c:v>
                </c:pt>
                <c:pt idx="17">
                  <c:v>200</c:v>
                </c:pt>
                <c:pt idx="18">
                  <c:v>200</c:v>
                </c:pt>
                <c:pt idx="19">
                  <c:v>3000</c:v>
                </c:pt>
              </c:numCache>
            </c:numRef>
          </c:xVal>
          <c:yVal>
            <c:numRef>
              <c:f>'[New PBPC Illustration.xlsx]Sheet1'!$C$2:$C$21</c:f>
              <c:numCache>
                <c:formatCode>General</c:formatCode>
                <c:ptCount val="20"/>
                <c:pt idx="0">
                  <c:v>250</c:v>
                </c:pt>
                <c:pt idx="1">
                  <c:v>250</c:v>
                </c:pt>
                <c:pt idx="2">
                  <c:v>300</c:v>
                </c:pt>
                <c:pt idx="3">
                  <c:v>300</c:v>
                </c:pt>
                <c:pt idx="4">
                  <c:v>400</c:v>
                </c:pt>
                <c:pt idx="5">
                  <c:v>400</c:v>
                </c:pt>
                <c:pt idx="6">
                  <c:v>500</c:v>
                </c:pt>
                <c:pt idx="7">
                  <c:v>500</c:v>
                </c:pt>
                <c:pt idx="8">
                  <c:v>1000</c:v>
                </c:pt>
                <c:pt idx="9">
                  <c:v>1000</c:v>
                </c:pt>
                <c:pt idx="10">
                  <c:v>2250</c:v>
                </c:pt>
                <c:pt idx="11">
                  <c:v>2250</c:v>
                </c:pt>
                <c:pt idx="12">
                  <c:v>4500</c:v>
                </c:pt>
                <c:pt idx="13">
                  <c:v>4500</c:v>
                </c:pt>
                <c:pt idx="14">
                  <c:v>5001</c:v>
                </c:pt>
                <c:pt idx="15">
                  <c:v>5001</c:v>
                </c:pt>
                <c:pt idx="16">
                  <c:v>5001</c:v>
                </c:pt>
                <c:pt idx="17">
                  <c:v>5001</c:v>
                </c:pt>
                <c:pt idx="18">
                  <c:v>5001</c:v>
                </c:pt>
                <c:pt idx="19">
                  <c:v>5001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445-48B6-A009-7D52229343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8809792"/>
        <c:axId val="108797312"/>
      </c:scatterChart>
      <c:valAx>
        <c:axId val="108809792"/>
        <c:scaling>
          <c:orientation val="minMax"/>
          <c:max val="3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 Violation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797312"/>
        <c:crosses val="autoZero"/>
        <c:crossBetween val="midCat"/>
      </c:valAx>
      <c:valAx>
        <c:axId val="108797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Power Balance Penalty ($/MWh)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80979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412327491321647"/>
          <c:y val="0.91865743590149929"/>
          <c:w val="0.48938785877571755"/>
          <c:h val="6.35845195528421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comm/mkt_notices/detail?id=397d6d0b-27bf-4db1-8ede-1c8627f1042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ercot.com/services/comm/mkt_notices/detail?id=4479e210-9843-4f49-b837-87262978486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181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Implementation of PUCT-directed changes to High System-Wide Offer Cap (HCAP) and Operating Reserve Demand Curve (ORDC)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Jian Chen</a:t>
            </a:r>
          </a:p>
          <a:p>
            <a:r>
              <a:rPr lang="en-US" dirty="0">
                <a:solidFill>
                  <a:schemeClr val="tx2"/>
                </a:solidFill>
              </a:rPr>
              <a:t>Supervisor, Market Validation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WMS</a:t>
            </a:r>
          </a:p>
          <a:p>
            <a:r>
              <a:rPr lang="en-US" dirty="0">
                <a:solidFill>
                  <a:schemeClr val="tx2"/>
                </a:solidFill>
              </a:rPr>
              <a:t>January 5, 2022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562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chemeClr val="tx2"/>
                </a:solidFill>
              </a:rPr>
              <a:t>This presentation largely covers information that was provided in Market Notices issued on December 7, 2021 (</a:t>
            </a:r>
            <a:r>
              <a:rPr lang="en-US" sz="2000" dirty="0">
                <a:solidFill>
                  <a:schemeClr val="tx2"/>
                </a:solidFill>
                <a:hlinkClick r:id="rId3"/>
              </a:rPr>
              <a:t>M-A120721-01 General</a:t>
            </a:r>
            <a:r>
              <a:rPr lang="en-US" sz="2000" dirty="0">
                <a:solidFill>
                  <a:schemeClr val="tx2"/>
                </a:solidFill>
              </a:rPr>
              <a:t>) and December 17, 2021 (</a:t>
            </a:r>
            <a:r>
              <a:rPr lang="en-US" sz="2000" dirty="0">
                <a:solidFill>
                  <a:schemeClr val="tx2"/>
                </a:solidFill>
                <a:hlinkClick r:id="rId4"/>
              </a:rPr>
              <a:t>M-A121721-01 General</a:t>
            </a:r>
            <a:r>
              <a:rPr lang="en-US" sz="2000" dirty="0">
                <a:solidFill>
                  <a:schemeClr val="tx2"/>
                </a:solidFill>
              </a:rPr>
              <a:t>)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sz="2000" dirty="0">
                <a:solidFill>
                  <a:schemeClr val="tx2"/>
                </a:solidFill>
              </a:rPr>
              <a:t>Overview</a:t>
            </a:r>
          </a:p>
          <a:p>
            <a:endParaRPr lang="en-US" sz="800" dirty="0">
              <a:solidFill>
                <a:schemeClr val="tx2"/>
              </a:solidFill>
            </a:endParaRPr>
          </a:p>
          <a:p>
            <a:r>
              <a:rPr lang="en-US" sz="2000" dirty="0"/>
              <a:t>Items that will be going through the stakeholder process in the coming weeks: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Update to the </a:t>
            </a:r>
            <a:r>
              <a:rPr lang="en-US" sz="1800" dirty="0"/>
              <a:t>HCAP per paragraph (1) of Protocol Section 4.4.11, System-Wide Offer Caps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Other Binding Document Revision Request (</a:t>
            </a:r>
            <a:r>
              <a:rPr lang="en-US" sz="1800" dirty="0"/>
              <a:t>OB</a:t>
            </a:r>
            <a:r>
              <a:rPr lang="en-US" sz="1800" dirty="0">
                <a:solidFill>
                  <a:schemeClr val="tx2"/>
                </a:solidFill>
              </a:rPr>
              <a:t>DRR) </a:t>
            </a:r>
            <a:r>
              <a:rPr lang="en-US" sz="1800" dirty="0"/>
              <a:t>037</a:t>
            </a:r>
            <a:r>
              <a:rPr lang="en-US" sz="1800" dirty="0">
                <a:solidFill>
                  <a:schemeClr val="tx2"/>
                </a:solidFill>
              </a:rPr>
              <a:t> to change the Power Balance Penalty Curve and other language that references the $9,000/MWh HCAP value</a:t>
            </a:r>
          </a:p>
          <a:p>
            <a:pPr lvl="1"/>
            <a:r>
              <a:rPr lang="en-US" sz="1800" dirty="0"/>
              <a:t>OB</a:t>
            </a:r>
            <a:r>
              <a:rPr lang="en-US" sz="1800" dirty="0">
                <a:solidFill>
                  <a:schemeClr val="tx2"/>
                </a:solidFill>
              </a:rPr>
              <a:t>DRR</a:t>
            </a:r>
            <a:r>
              <a:rPr lang="en-US" sz="1800" dirty="0"/>
              <a:t>038</a:t>
            </a:r>
            <a:r>
              <a:rPr lang="en-US" sz="1800" dirty="0">
                <a:solidFill>
                  <a:schemeClr val="tx2"/>
                </a:solidFill>
              </a:rPr>
              <a:t> to change the minimum contingency level (“X”) used in the ORDC process</a:t>
            </a:r>
          </a:p>
          <a:p>
            <a:pPr lvl="1"/>
            <a:endParaRPr lang="en-US" sz="8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Questions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B9B96-5AE1-439E-A07A-B842729BA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902CC-2E84-4EDA-B67D-9FB6D9203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At their open meetings in December, the Public Utility Commission of Texas (PUCT) approved the following items, both effective January 1, 2022:</a:t>
            </a:r>
          </a:p>
          <a:p>
            <a:pPr lvl="1"/>
            <a:r>
              <a:rPr lang="en-US" sz="1800" dirty="0"/>
              <a:t>An amendment to §25.505 of the PUCT Substantive Rules, lowering the HCAP from its current value of $9,000/MWh to a value of $5,000/MWh</a:t>
            </a:r>
          </a:p>
          <a:p>
            <a:pPr lvl="1"/>
            <a:r>
              <a:rPr lang="en-US" sz="1800" dirty="0"/>
              <a:t>An order directing ERCOT to change the minimum contingency level used in the ORDC process from 2,000 MW to 3,000 MW.</a:t>
            </a:r>
          </a:p>
          <a:p>
            <a:pPr lvl="1"/>
            <a:endParaRPr lang="en-US" sz="800" dirty="0"/>
          </a:p>
          <a:p>
            <a:r>
              <a:rPr lang="en-US" sz="2000" dirty="0"/>
              <a:t>Additionally, parameters driven by HCAP, or the effective System-Wide Offer Cap (SWCAP) more generally, were also changed on January 1, 2022, including:</a:t>
            </a:r>
          </a:p>
          <a:p>
            <a:pPr lvl="1"/>
            <a:r>
              <a:rPr lang="en-US" sz="1800" dirty="0"/>
              <a:t>The Value of Lost Load (VOLL);</a:t>
            </a:r>
          </a:p>
          <a:p>
            <a:pPr lvl="1"/>
            <a:r>
              <a:rPr lang="en-US" sz="1800" dirty="0"/>
              <a:t>The Ancillary Service Penalty Factors for the Day-Ahead Market (DAM) and Supplemental Ancillary Service Market (SASM); </a:t>
            </a:r>
          </a:p>
          <a:p>
            <a:pPr lvl="1"/>
            <a:r>
              <a:rPr lang="en-US" sz="1800" dirty="0"/>
              <a:t>The Power Balance Penalty Curve used in Security-Constrained Economic Dispatch (SCED); and </a:t>
            </a:r>
          </a:p>
          <a:p>
            <a:pPr lvl="1"/>
            <a:r>
              <a:rPr lang="en-US" sz="1800" dirty="0"/>
              <a:t>Proxy Energy Offer Curves.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8ACF7E-6F27-423B-8ED5-92E5BC756C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19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A7050-AABE-4DCB-8CAA-6ADCCF011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to the HCAP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0B662-FE17-422A-B76F-9FF786010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Per Protocol Section 4.4.11(1), the HCAP parameter is updated within the ERCOT Protocols through recommendation by the Technical Advisory Committee (TAC) and approval by the ERCOT Board.</a:t>
            </a:r>
          </a:p>
          <a:p>
            <a:endParaRPr lang="en-US" sz="1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Unless the meeting calendar changes, the current expectation is a request for TAC recommendation on January 26, 2022, and a request for ERCOT Board approval on February 8, 2022.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5A75D0-E4CB-4E72-B648-CC32BF06CA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5F81000-758D-4546-B0D3-F4A771EB20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092" y="2133600"/>
            <a:ext cx="6951815" cy="1709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743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8AEAC-8A07-41C4-B62D-CAB39AA2C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to the Power Balance Penalty Curve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86C1A-E403-4932-85E9-9F4C66E02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Power Balance Penalty Curve was also updated to meet the purpose of the PUCT’s rule change.</a:t>
            </a:r>
          </a:p>
          <a:p>
            <a:endParaRPr lang="en-US" sz="1000" dirty="0"/>
          </a:p>
          <a:p>
            <a:r>
              <a:rPr lang="en-US" sz="2000" dirty="0"/>
              <a:t>Effective January 1, 2022, the curve was changed to be capped at $5,001/MWh, i.e., HCAP plus $1/MWh.</a:t>
            </a:r>
          </a:p>
          <a:p>
            <a:pPr lvl="1"/>
            <a:r>
              <a:rPr lang="en-US" sz="1800" dirty="0"/>
              <a:t>This effectively means that the price on the curve will be at its maximum value at MW violations above 100 MW.</a:t>
            </a:r>
          </a:p>
          <a:p>
            <a:pPr lvl="1"/>
            <a:r>
              <a:rPr lang="en-US" sz="1800" dirty="0"/>
              <a:t>This is equivalent to how the Power Balance Penalty Curve is adjusted when the Low System-Wide Offer Cap (LCAP) is in effect.</a:t>
            </a:r>
          </a:p>
          <a:p>
            <a:pPr lvl="1"/>
            <a:endParaRPr lang="en-US" sz="1000" dirty="0"/>
          </a:p>
          <a:p>
            <a:r>
              <a:rPr lang="en-US" sz="2000" dirty="0"/>
              <a:t>ERCOT has also sponsored OBDRR037 to bring the Power Balance Penalty Curve language into alignment with the PUCT’s rule change.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Filed on December 14, </a:t>
            </a:r>
            <a:r>
              <a:rPr lang="en-US" sz="1800" dirty="0"/>
              <a:t>2021</a:t>
            </a:r>
          </a:p>
          <a:p>
            <a:pPr lvl="1"/>
            <a:r>
              <a:rPr lang="en-US" sz="1800" dirty="0"/>
              <a:t>Related language clean-up is also addressed within the OBDRR.</a:t>
            </a:r>
          </a:p>
          <a:p>
            <a:pPr lvl="1"/>
            <a:r>
              <a:rPr lang="en-US" sz="1800" dirty="0"/>
              <a:t>These changes are expected to follow the same timeline for stakeholder discussion as the update to the HCAP in the Protocols.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DDCE10-9982-4ADD-87D0-E17368B439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681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0B5BD-435C-48CE-8A80-8DDC4E27F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 of the updated Power Balance Penalty Curve when HCAP is in effect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B4FF63-4878-40C1-8C9A-10921654F3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5EDA5C2-563F-4AC1-8833-1971846D19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1818799"/>
              </p:ext>
            </p:extLst>
          </p:nvPr>
        </p:nvGraphicFramePr>
        <p:xfrm>
          <a:off x="762000" y="1524000"/>
          <a:ext cx="7086600" cy="4291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3746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29F0E-D378-4A7A-8F97-2B5289B19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to the ORDC Minimum Contingency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D7974-C1F5-4BB8-B6F7-A5EA3DFC1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Effective January 1, 2022, the minimum contingency level used in the ORDC calculations was changed from 2,000 MW to 3,000 MW.</a:t>
            </a:r>
            <a:endParaRPr lang="en-US" sz="1800" dirty="0"/>
          </a:p>
          <a:p>
            <a:pPr lvl="1"/>
            <a:endParaRPr lang="en-US" sz="1000" dirty="0"/>
          </a:p>
          <a:p>
            <a:r>
              <a:rPr lang="en-US" sz="2000" dirty="0"/>
              <a:t>ERCOT has also sponsored OBDRR038 to bring the related ORDC methodology language into alignment with the </a:t>
            </a:r>
            <a:r>
              <a:rPr lang="en-US" sz="2000"/>
              <a:t>PUCT’s order.</a:t>
            </a:r>
            <a:endParaRPr lang="en-US" sz="2000" dirty="0"/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Filed on December 22, </a:t>
            </a:r>
            <a:r>
              <a:rPr lang="en-US" sz="1800" dirty="0"/>
              <a:t>2021</a:t>
            </a:r>
          </a:p>
          <a:p>
            <a:pPr lvl="1"/>
            <a:r>
              <a:rPr lang="en-US" sz="1800" dirty="0"/>
              <a:t>Again, these changes are expected to follow the same timeline for stakeholder discussion as the update to the HCAP in the Protocols.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33C61-E545-43B3-B75C-E3400095A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07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77730-0C14-4B6C-843F-59BDAB193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7772400" cy="628650"/>
          </a:xfrm>
        </p:spPr>
        <p:txBody>
          <a:bodyPr/>
          <a:lstStyle/>
          <a:p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428845149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</TotalTime>
  <Words>638</Words>
  <Application>Microsoft Office PowerPoint</Application>
  <PresentationFormat>On-screen Show (4:3)</PresentationFormat>
  <Paragraphs>68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PowerPoint Presentation</vt:lpstr>
      <vt:lpstr>Agenda</vt:lpstr>
      <vt:lpstr>Overview</vt:lpstr>
      <vt:lpstr>Update to the HCAP</vt:lpstr>
      <vt:lpstr>Update to the Power Balance Penalty Curve</vt:lpstr>
      <vt:lpstr>Illustration of the updated Power Balance Penalty Curve when HCAP is in effect </vt:lpstr>
      <vt:lpstr>Update to the ORDC Minimum Contingency Level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Chen, Jian</cp:lastModifiedBy>
  <cp:revision>51</cp:revision>
  <cp:lastPrinted>2016-01-21T20:53:15Z</cp:lastPrinted>
  <dcterms:created xsi:type="dcterms:W3CDTF">2016-01-21T15:20:31Z</dcterms:created>
  <dcterms:modified xsi:type="dcterms:W3CDTF">2022-01-03T17:19:46Z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