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11"/>
  </p:notesMasterIdLst>
  <p:sldIdLst>
    <p:sldId id="256" r:id="rId2"/>
    <p:sldId id="292" r:id="rId3"/>
    <p:sldId id="285" r:id="rId4"/>
    <p:sldId id="283" r:id="rId5"/>
    <p:sldId id="293" r:id="rId6"/>
    <p:sldId id="298" r:id="rId7"/>
    <p:sldId id="294" r:id="rId8"/>
    <p:sldId id="299" r:id="rId9"/>
    <p:sldId id="27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5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2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D1227-DC6E-0A4F-8FAD-7D6BD84C38EC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58DD1-652E-5246-A55D-14908529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5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1713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60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2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7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2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6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6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2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0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66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97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65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1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2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84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Wholesale Market Working Group Report to WMS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David Detelich</a:t>
            </a:r>
          </a:p>
          <a:p>
            <a:r>
              <a:rPr lang="en-US" dirty="0"/>
              <a:t>Murali Sithuraj</a:t>
            </a:r>
          </a:p>
          <a:p>
            <a:r>
              <a:rPr lang="en-US" dirty="0"/>
              <a:t>January 5, 2022</a:t>
            </a:r>
          </a:p>
          <a:p>
            <a:r>
              <a:rPr lang="en-US" dirty="0"/>
              <a:t>From December 17 WMWG Meeting</a:t>
            </a:r>
          </a:p>
        </p:txBody>
      </p:sp>
    </p:spTree>
    <p:extLst>
      <p:ext uri="{BB962C8B-B14F-4D97-AF65-F5344CB8AC3E}">
        <p14:creationId xmlns:p14="http://schemas.microsoft.com/office/powerpoint/2010/main" val="300313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NPRR1084 Improvements to Reporting of Resource Outages and Derates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Stakeholders still working through concerns and developing comments</a:t>
            </a:r>
          </a:p>
          <a:p>
            <a:pPr lvl="1"/>
            <a:r>
              <a:rPr lang="en-US" dirty="0"/>
              <a:t>Labor requirements</a:t>
            </a:r>
          </a:p>
          <a:p>
            <a:pPr lvl="1"/>
            <a:r>
              <a:rPr lang="en-US" dirty="0"/>
              <a:t>Combined Cycle temperature ratings</a:t>
            </a:r>
          </a:p>
          <a:p>
            <a:pPr lvl="1"/>
            <a:r>
              <a:rPr lang="en-US" dirty="0"/>
              <a:t>Real time reporting compared to GADS report</a:t>
            </a:r>
          </a:p>
          <a:p>
            <a:endParaRPr lang="en-US" dirty="0"/>
          </a:p>
          <a:p>
            <a:r>
              <a:rPr lang="en-US" dirty="0"/>
              <a:t>Stays Tabled at WMWG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842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D5103-B4E9-4739-95D6-739E1C458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</p:spPr>
        <p:txBody>
          <a:bodyPr>
            <a:noAutofit/>
          </a:bodyPr>
          <a:lstStyle/>
          <a:p>
            <a:r>
              <a:rPr lang="en-US" dirty="0"/>
              <a:t>High System-Wide Offer Cap (HCAP)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9B909-C3A4-4FE9-A789-E2F8620C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70843"/>
            <a:ext cx="7772400" cy="4201357"/>
          </a:xfrm>
        </p:spPr>
        <p:txBody>
          <a:bodyPr>
            <a:normAutofit/>
          </a:bodyPr>
          <a:lstStyle/>
          <a:p>
            <a:r>
              <a:rPr lang="en-US" dirty="0"/>
              <a:t>ERCOT presented the changes required to implement the new High System-Wide Offer Cap (HCAP).</a:t>
            </a:r>
          </a:p>
          <a:p>
            <a:r>
              <a:rPr lang="en-US" dirty="0"/>
              <a:t>OBDRR to be presented at the TAC meeting</a:t>
            </a:r>
          </a:p>
          <a:p>
            <a:r>
              <a:rPr lang="en-US" dirty="0"/>
              <a:t>ERCOT will present at WMS as well</a:t>
            </a:r>
          </a:p>
          <a:p>
            <a:r>
              <a:rPr lang="en-US" dirty="0"/>
              <a:t>ERCOT preparing report on the PUC phase 1 items</a:t>
            </a:r>
          </a:p>
          <a:p>
            <a:pPr lvl="1"/>
            <a:r>
              <a:rPr lang="en-US" dirty="0"/>
              <a:t>Ready for January 10</a:t>
            </a:r>
          </a:p>
          <a:p>
            <a:r>
              <a:rPr lang="en-US" dirty="0"/>
              <a:t>Stakeholders would like involvement in the development of the new market rules similar to the Nodal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2931809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</p:spPr>
        <p:txBody>
          <a:bodyPr>
            <a:normAutofit fontScale="90000"/>
          </a:bodyPr>
          <a:lstStyle/>
          <a:p>
            <a:r>
              <a:rPr lang="en-US" dirty="0"/>
              <a:t>NERC report on electric gas issues during Winter Storm Uri in Texas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2121408"/>
            <a:ext cx="7772400" cy="4050792"/>
          </a:xfrm>
        </p:spPr>
        <p:txBody>
          <a:bodyPr>
            <a:normAutofit/>
          </a:bodyPr>
          <a:lstStyle/>
          <a:p>
            <a:r>
              <a:rPr lang="en-US" dirty="0"/>
              <a:t>A Gas Utilization tool was implemented in ISO-NE</a:t>
            </a:r>
          </a:p>
          <a:p>
            <a:pPr lvl="1"/>
            <a:r>
              <a:rPr lang="en-US" dirty="0"/>
              <a:t>Improves communication</a:t>
            </a:r>
          </a:p>
          <a:p>
            <a:pPr lvl="1"/>
            <a:r>
              <a:rPr lang="en-US" dirty="0"/>
              <a:t>Would be beneficial in ERCOT</a:t>
            </a:r>
          </a:p>
          <a:p>
            <a:r>
              <a:rPr lang="en-US" dirty="0"/>
              <a:t>Well freeze offs and shut ins were the major causes of lost gas production</a:t>
            </a:r>
          </a:p>
          <a:p>
            <a:r>
              <a:rPr lang="en-US" dirty="0"/>
              <a:t>Price Majeure was an issue being investigated</a:t>
            </a:r>
          </a:p>
        </p:txBody>
      </p:sp>
    </p:spTree>
    <p:extLst>
      <p:ext uri="{BB962C8B-B14F-4D97-AF65-F5344CB8AC3E}">
        <p14:creationId xmlns:p14="http://schemas.microsoft.com/office/powerpoint/2010/main" val="1628226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NPRR1100 Emergency Switching Solutions for Energy Storage Resources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360022"/>
            <a:ext cx="7704667" cy="4011011"/>
          </a:xfrm>
        </p:spPr>
        <p:txBody>
          <a:bodyPr>
            <a:normAutofit/>
          </a:bodyPr>
          <a:lstStyle/>
          <a:p>
            <a:r>
              <a:rPr lang="en-US" dirty="0"/>
              <a:t>Main issues discussed</a:t>
            </a:r>
          </a:p>
          <a:p>
            <a:pPr lvl="1"/>
            <a:r>
              <a:rPr lang="en-US" dirty="0"/>
              <a:t>Microgrid interconnection and metering</a:t>
            </a:r>
          </a:p>
          <a:p>
            <a:pPr lvl="1"/>
            <a:r>
              <a:rPr lang="en-US" dirty="0"/>
              <a:t>Settlements and WSL</a:t>
            </a:r>
          </a:p>
          <a:p>
            <a:r>
              <a:rPr lang="en-US" dirty="0"/>
              <a:t>ERCOT to issue comments</a:t>
            </a:r>
          </a:p>
          <a:p>
            <a:r>
              <a:rPr lang="en-US" dirty="0"/>
              <a:t>Item remains tabled to review the ERCOT comments</a:t>
            </a:r>
          </a:p>
        </p:txBody>
      </p:sp>
    </p:spTree>
    <p:extLst>
      <p:ext uri="{BB962C8B-B14F-4D97-AF65-F5344CB8AC3E}">
        <p14:creationId xmlns:p14="http://schemas.microsoft.com/office/powerpoint/2010/main" val="568176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NPRR1108 ERCOT Shall Approve or Deny All Resource Outage Requests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360022"/>
            <a:ext cx="7704667" cy="4011011"/>
          </a:xfrm>
        </p:spPr>
        <p:txBody>
          <a:bodyPr>
            <a:normAutofit/>
          </a:bodyPr>
          <a:lstStyle/>
          <a:p>
            <a:r>
              <a:rPr lang="en-US" dirty="0"/>
              <a:t>Presentation on study process and outage capacity limits</a:t>
            </a:r>
          </a:p>
          <a:p>
            <a:r>
              <a:rPr lang="en-US" dirty="0"/>
              <a:t>ERCOT to issue comments to clarify the process</a:t>
            </a:r>
          </a:p>
          <a:p>
            <a:r>
              <a:rPr lang="en-US" dirty="0"/>
              <a:t>Item remains tabled to review the ERCOT comments</a:t>
            </a:r>
          </a:p>
        </p:txBody>
      </p:sp>
    </p:spTree>
    <p:extLst>
      <p:ext uri="{BB962C8B-B14F-4D97-AF65-F5344CB8AC3E}">
        <p14:creationId xmlns:p14="http://schemas.microsoft.com/office/powerpoint/2010/main" val="1769730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CLR, NCLR, and nonmarket loads settlement related to fast ramp of large loads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360022"/>
            <a:ext cx="7704667" cy="4011011"/>
          </a:xfrm>
        </p:spPr>
        <p:txBody>
          <a:bodyPr>
            <a:normAutofit/>
          </a:bodyPr>
          <a:lstStyle/>
          <a:p>
            <a:r>
              <a:rPr lang="en-US" dirty="0"/>
              <a:t>Follow-up to discussion of Crypto loads fast ramp</a:t>
            </a:r>
          </a:p>
          <a:p>
            <a:pPr lvl="1"/>
            <a:r>
              <a:rPr lang="en-US" dirty="0"/>
              <a:t>Settlement types for loads</a:t>
            </a:r>
          </a:p>
          <a:p>
            <a:pPr lvl="1"/>
            <a:r>
              <a:rPr lang="en-US" dirty="0"/>
              <a:t>Crypto loads have been changing telemetered status in Real Time to change their dispatch</a:t>
            </a:r>
          </a:p>
          <a:p>
            <a:r>
              <a:rPr lang="en-US" dirty="0"/>
              <a:t>Can rules be developed that will incentives these loads to become CLR’s</a:t>
            </a:r>
          </a:p>
          <a:p>
            <a:pPr lvl="1"/>
            <a:r>
              <a:rPr lang="en-US" dirty="0"/>
              <a:t>Set ramp rates that loads can follow</a:t>
            </a:r>
          </a:p>
          <a:p>
            <a:r>
              <a:rPr lang="en-US" dirty="0"/>
              <a:t>Large loads can impact the Load Shed requirements of a Transco</a:t>
            </a:r>
          </a:p>
          <a:p>
            <a:pPr lvl="1"/>
            <a:r>
              <a:rPr lang="en-US" dirty="0"/>
              <a:t>Possibly exclude CLR from the load calculation	</a:t>
            </a:r>
          </a:p>
          <a:p>
            <a:r>
              <a:rPr lang="en-US" dirty="0"/>
              <a:t>WMWG will continue to review this issue</a:t>
            </a:r>
          </a:p>
        </p:txBody>
      </p:sp>
    </p:spTree>
    <p:extLst>
      <p:ext uri="{BB962C8B-B14F-4D97-AF65-F5344CB8AC3E}">
        <p14:creationId xmlns:p14="http://schemas.microsoft.com/office/powerpoint/2010/main" val="2311901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TAC Assignments – Scope Review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2133" y="2360022"/>
            <a:ext cx="7704667" cy="4011011"/>
          </a:xfrm>
        </p:spPr>
        <p:txBody>
          <a:bodyPr>
            <a:normAutofit/>
          </a:bodyPr>
          <a:lstStyle/>
          <a:p>
            <a:r>
              <a:rPr lang="en-US" dirty="0"/>
              <a:t>AS Methodology</a:t>
            </a:r>
          </a:p>
          <a:p>
            <a:pPr lvl="1"/>
            <a:r>
              <a:rPr lang="en-US" dirty="0"/>
              <a:t>Additional analysis for NSRS quantities  </a:t>
            </a:r>
          </a:p>
          <a:p>
            <a:pPr lvl="1"/>
            <a:r>
              <a:rPr lang="en-US" dirty="0"/>
              <a:t>Definition of conservative operations</a:t>
            </a:r>
          </a:p>
          <a:p>
            <a:pPr lvl="1"/>
            <a:r>
              <a:rPr lang="en-US" dirty="0"/>
              <a:t>ERCOT will begin analysis for review</a:t>
            </a:r>
          </a:p>
          <a:p>
            <a:r>
              <a:rPr lang="en-US" dirty="0"/>
              <a:t>Addressing cost and compensation for using voltage reduction for grid reliability</a:t>
            </a:r>
          </a:p>
          <a:p>
            <a:pPr lvl="1"/>
            <a:r>
              <a:rPr lang="en-US" dirty="0"/>
              <a:t>Would like ROS to determine how to measure the load reduction </a:t>
            </a:r>
          </a:p>
          <a:p>
            <a:pPr lvl="1"/>
            <a:r>
              <a:rPr lang="en-US" dirty="0"/>
              <a:t>Capacity and duration</a:t>
            </a:r>
          </a:p>
          <a:p>
            <a:r>
              <a:rPr lang="en-US" dirty="0"/>
              <a:t>Weatherization Inspections fees</a:t>
            </a:r>
          </a:p>
          <a:p>
            <a:pPr lvl="1"/>
            <a:r>
              <a:rPr lang="en-US" dirty="0"/>
              <a:t>Will take up in 2</a:t>
            </a:r>
            <a:r>
              <a:rPr lang="en-US" baseline="30000" dirty="0"/>
              <a:t>nd</a:t>
            </a:r>
            <a:r>
              <a:rPr lang="en-US" dirty="0"/>
              <a:t> quarter</a:t>
            </a:r>
          </a:p>
        </p:txBody>
      </p:sp>
    </p:spTree>
    <p:extLst>
      <p:ext uri="{BB962C8B-B14F-4D97-AF65-F5344CB8AC3E}">
        <p14:creationId xmlns:p14="http://schemas.microsoft.com/office/powerpoint/2010/main" val="124565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to set 2022 schedule</a:t>
            </a:r>
          </a:p>
          <a:p>
            <a:r>
              <a:rPr lang="en-US"/>
              <a:t>Leadeership</a:t>
            </a:r>
            <a:endParaRPr lang="en-US" dirty="0"/>
          </a:p>
          <a:p>
            <a:r>
              <a:rPr lang="en-US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9577996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8038</TotalTime>
  <Words>387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Wingdings</vt:lpstr>
      <vt:lpstr>Wood Type</vt:lpstr>
      <vt:lpstr>Wholesale Market Working Group Report to WMS</vt:lpstr>
      <vt:lpstr>NPRR1084 Improvements to Reporting of Resource Outages and Derates</vt:lpstr>
      <vt:lpstr>High System-Wide Offer Cap (HCAP)</vt:lpstr>
      <vt:lpstr>NERC report on electric gas issues during Winter Storm Uri in Texas </vt:lpstr>
      <vt:lpstr>NPRR1100 Emergency Switching Solutions for Energy Storage Resources</vt:lpstr>
      <vt:lpstr>NPRR1108 ERCOT Shall Approve or Deny All Resource Outage Requests</vt:lpstr>
      <vt:lpstr>CLR, NCLR, and nonmarket loads settlement related to fast ramp of large loads</vt:lpstr>
      <vt:lpstr>TAC Assignments – Scope Review</vt:lpstr>
      <vt:lpstr>Next meeting</vt:lpstr>
    </vt:vector>
  </TitlesOfParts>
  <Company>CPS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Action Items Review</dc:title>
  <dc:creator>Detelich, David J.</dc:creator>
  <cp:lastModifiedBy>Detelich, David J.</cp:lastModifiedBy>
  <cp:revision>360</cp:revision>
  <dcterms:created xsi:type="dcterms:W3CDTF">2019-02-22T15:15:24Z</dcterms:created>
  <dcterms:modified xsi:type="dcterms:W3CDTF">2021-12-21T14:51:17Z</dcterms:modified>
</cp:coreProperties>
</file>