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14"/>
  </p:notesMasterIdLst>
  <p:handoutMasterIdLst>
    <p:handoutMasterId r:id="rId15"/>
  </p:handoutMasterIdLst>
  <p:sldIdLst>
    <p:sldId id="270" r:id="rId4"/>
    <p:sldId id="745" r:id="rId5"/>
    <p:sldId id="746" r:id="rId6"/>
    <p:sldId id="733" r:id="rId7"/>
    <p:sldId id="734" r:id="rId8"/>
    <p:sldId id="739" r:id="rId9"/>
    <p:sldId id="744" r:id="rId10"/>
    <p:sldId id="747" r:id="rId11"/>
    <p:sldId id="748" r:id="rId12"/>
    <p:sldId id="74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3019" autoAdjust="0"/>
  </p:normalViewPr>
  <p:slideViewPr>
    <p:cSldViewPr snapToGrid="0">
      <p:cViewPr>
        <p:scale>
          <a:sx n="71" d="100"/>
          <a:sy n="71" d="100"/>
        </p:scale>
        <p:origin x="1044" y="-666"/>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12/15/2021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12/15/2021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2</a:t>
            </a:fld>
            <a:endParaRPr lang="en-US"/>
          </a:p>
        </p:txBody>
      </p:sp>
    </p:spTree>
    <p:extLst>
      <p:ext uri="{BB962C8B-B14F-4D97-AF65-F5344CB8AC3E}">
        <p14:creationId xmlns:p14="http://schemas.microsoft.com/office/powerpoint/2010/main" val="2826226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5</a:t>
            </a:fld>
            <a:endParaRPr lang="en-US"/>
          </a:p>
        </p:txBody>
      </p:sp>
    </p:spTree>
    <p:extLst>
      <p:ext uri="{BB962C8B-B14F-4D97-AF65-F5344CB8AC3E}">
        <p14:creationId xmlns:p14="http://schemas.microsoft.com/office/powerpoint/2010/main" val="4034442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8</a:t>
            </a:fld>
            <a:endParaRPr lang="en-US"/>
          </a:p>
        </p:txBody>
      </p:sp>
    </p:spTree>
    <p:extLst>
      <p:ext uri="{BB962C8B-B14F-4D97-AF65-F5344CB8AC3E}">
        <p14:creationId xmlns:p14="http://schemas.microsoft.com/office/powerpoint/2010/main" val="3986890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1"/>
                </a:solidFill>
              </a:defRPr>
            </a:lvl1pPr>
            <a:lvl2pPr>
              <a:defRPr sz="1800">
                <a:solidFill>
                  <a:schemeClr val="tx1"/>
                </a:solidFill>
              </a:defRPr>
            </a:lvl2pPr>
            <a:lvl3pPr>
              <a:defRPr sz="1600">
                <a:solidFill>
                  <a:schemeClr val="tx1"/>
                </a:solidFill>
              </a:defRPr>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a:prstGeom prst="rect">
            <a:avLst/>
          </a:prstGeo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5521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2"/>
            <a:ext cx="805647"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 id="2147483704"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ercot.com/files/docs/2021/02/05/2021_LTLF_-_Hourly.xls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597878" y="2048256"/>
            <a:ext cx="5519928" cy="2304288"/>
          </a:xfrm>
        </p:spPr>
        <p:txBody>
          <a:bodyPr/>
          <a:lstStyle/>
          <a:p>
            <a:r>
              <a:rPr lang="en-US" sz="2800" dirty="0">
                <a:effectLst/>
                <a:latin typeface="+mj-lt"/>
                <a:ea typeface="Times New Roman" panose="02020603050405020304" pitchFamily="18" charset="0"/>
              </a:rPr>
              <a:t>Maximum Daily Planned Resource Outage Capacity for next 60 months</a:t>
            </a:r>
            <a:endParaRPr lang="en-US" sz="4800" dirty="0">
              <a:latin typeface="+mj-lt"/>
            </a:endParaRPr>
          </a:p>
        </p:txBody>
      </p:sp>
      <p:sp>
        <p:nvSpPr>
          <p:cNvPr id="3" name="Text Placeholder 2"/>
          <p:cNvSpPr>
            <a:spLocks noGrp="1"/>
          </p:cNvSpPr>
          <p:nvPr>
            <p:ph type="body" sz="quarter" idx="3"/>
          </p:nvPr>
        </p:nvSpPr>
        <p:spPr>
          <a:xfrm>
            <a:off x="3597878" y="4027932"/>
            <a:ext cx="4465283" cy="649224"/>
          </a:xfrm>
        </p:spPr>
        <p:txBody>
          <a:bodyPr/>
          <a:lstStyle/>
          <a:p>
            <a:r>
              <a:rPr lang="en-US" dirty="0"/>
              <a:t>Dan Woodfin &amp; Pengwei Du</a:t>
            </a:r>
          </a:p>
          <a:p>
            <a:r>
              <a:rPr lang="en-US" dirty="0"/>
              <a:t>ERCOT</a:t>
            </a:r>
          </a:p>
          <a:p>
            <a:r>
              <a:rPr lang="en-US" dirty="0"/>
              <a:t>Dec. 17, 2021</a:t>
            </a:r>
          </a:p>
        </p:txBody>
      </p:sp>
    </p:spTree>
    <p:extLst>
      <p:ext uri="{BB962C8B-B14F-4D97-AF65-F5344CB8AC3E}">
        <p14:creationId xmlns:p14="http://schemas.microsoft.com/office/powerpoint/2010/main" val="2188054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30166-10D1-41A2-AF7A-EB73FDFC7508}"/>
              </a:ext>
            </a:extLst>
          </p:cNvPr>
          <p:cNvSpPr>
            <a:spLocks noGrp="1"/>
          </p:cNvSpPr>
          <p:nvPr>
            <p:ph type="title"/>
          </p:nvPr>
        </p:nvSpPr>
        <p:spPr/>
        <p:txBody>
          <a:bodyPr/>
          <a:lstStyle/>
          <a:p>
            <a:r>
              <a:rPr lang="en-US" dirty="0"/>
              <a:t>Next Step</a:t>
            </a:r>
          </a:p>
        </p:txBody>
      </p:sp>
      <p:sp>
        <p:nvSpPr>
          <p:cNvPr id="3" name="Content Placeholder 2">
            <a:extLst>
              <a:ext uri="{FF2B5EF4-FFF2-40B4-BE49-F238E27FC236}">
                <a16:creationId xmlns:a16="http://schemas.microsoft.com/office/drawing/2014/main" id="{913A4CB9-3C85-4331-9562-F5299883D33A}"/>
              </a:ext>
            </a:extLst>
          </p:cNvPr>
          <p:cNvSpPr>
            <a:spLocks noGrp="1"/>
          </p:cNvSpPr>
          <p:nvPr>
            <p:ph idx="1"/>
          </p:nvPr>
        </p:nvSpPr>
        <p:spPr/>
        <p:txBody>
          <a:bodyPr/>
          <a:lstStyle/>
          <a:p>
            <a:r>
              <a:rPr lang="en-US" sz="2000" dirty="0"/>
              <a:t>ERCOT plans to file a comment to NPRR 1108 to provide more clarifications on how Maximum Daily Planned Resource Outage Capacity will be applied.</a:t>
            </a:r>
          </a:p>
          <a:p>
            <a:r>
              <a:rPr lang="en-US" sz="2000" dirty="0"/>
              <a:t>Suggestions or comments regarding the methodology developed here to calculate Maximum Daily Planned Resource Outage Capacity for </a:t>
            </a:r>
            <a:r>
              <a:rPr lang="en-US" sz="2000" b="1" i="1" dirty="0"/>
              <a:t>Non-IRR resources </a:t>
            </a:r>
            <a:r>
              <a:rPr lang="en-US" sz="2000" dirty="0"/>
              <a:t>for the next 60 months can be directed to </a:t>
            </a:r>
            <a:r>
              <a:rPr lang="en-US" sz="2000" b="1" u="sng" dirty="0"/>
              <a:t>pengwei.du@ercot.com</a:t>
            </a:r>
            <a:r>
              <a:rPr lang="en-US" sz="2000" dirty="0"/>
              <a:t>.</a:t>
            </a:r>
          </a:p>
          <a:p>
            <a:endParaRPr lang="en-US" dirty="0"/>
          </a:p>
        </p:txBody>
      </p:sp>
      <p:sp>
        <p:nvSpPr>
          <p:cNvPr id="4" name="Slide Number Placeholder 3">
            <a:extLst>
              <a:ext uri="{FF2B5EF4-FFF2-40B4-BE49-F238E27FC236}">
                <a16:creationId xmlns:a16="http://schemas.microsoft.com/office/drawing/2014/main" id="{6C3D57F7-0CFE-472B-ABF0-98FDD1E8D17B}"/>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Tree>
    <p:extLst>
      <p:ext uri="{BB962C8B-B14F-4D97-AF65-F5344CB8AC3E}">
        <p14:creationId xmlns:p14="http://schemas.microsoft.com/office/powerpoint/2010/main" val="3683016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7F20F-E3AA-4471-ADD8-A9816946BF3F}"/>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7EC021E8-C116-4437-A1C4-961180725DFD}"/>
              </a:ext>
            </a:extLst>
          </p:cNvPr>
          <p:cNvSpPr>
            <a:spLocks noGrp="1"/>
          </p:cNvSpPr>
          <p:nvPr>
            <p:ph idx="1"/>
          </p:nvPr>
        </p:nvSpPr>
        <p:spPr/>
        <p:txBody>
          <a:bodyPr/>
          <a:lstStyle/>
          <a:p>
            <a:r>
              <a:rPr lang="en-US" dirty="0"/>
              <a:t>NPRR 1108 is being filed with an urgent status on Nov. 9, 2021 to define a process for ERCOT:</a:t>
            </a:r>
          </a:p>
          <a:p>
            <a:pPr lvl="1"/>
            <a:r>
              <a:rPr lang="en-US" dirty="0"/>
              <a:t>To review, coordinate, and approve or reject all Planned Outages, including those that are submitted more than 45 days prior to the planned start of the Outage</a:t>
            </a:r>
          </a:p>
          <a:p>
            <a:pPr lvl="1"/>
            <a:r>
              <a:rPr lang="en-US" dirty="0"/>
              <a:t>To allow ERCOT to meet the requirements of SB 3 which requires ERCOT to approve or reject all Planned Outages of electric generation </a:t>
            </a:r>
          </a:p>
          <a:p>
            <a:r>
              <a:rPr lang="en-US" dirty="0"/>
              <a:t>As proposed in NPRR1108, ERCOT would be required to calculate the Maximum Daily Planned Resource Outage Capacity that would be allowed for each day of the next rolling 60 months based on a capacity assessment</a:t>
            </a:r>
          </a:p>
          <a:p>
            <a:pPr lvl="1"/>
            <a:r>
              <a:rPr lang="en-US" dirty="0"/>
              <a:t>ERCOT has developed a methodology to calculate such a Maximum Daily Planned Resource Outage Capacity for </a:t>
            </a:r>
            <a:r>
              <a:rPr lang="en-US" b="1" i="1" u="sng" dirty="0"/>
              <a:t>next 60 months</a:t>
            </a:r>
            <a:r>
              <a:rPr lang="en-US" dirty="0"/>
              <a:t> for </a:t>
            </a:r>
            <a:r>
              <a:rPr lang="en-US" b="1" i="1" u="sng" dirty="0"/>
              <a:t>non-IRR </a:t>
            </a:r>
            <a:r>
              <a:rPr lang="en-US" b="1" dirty="0"/>
              <a:t>resources</a:t>
            </a:r>
            <a:r>
              <a:rPr lang="en-US" dirty="0"/>
              <a:t>.</a:t>
            </a:r>
          </a:p>
          <a:p>
            <a:pPr lvl="1"/>
            <a:r>
              <a:rPr lang="en-US" dirty="0"/>
              <a:t>This presentation provides more details on this methodology and </a:t>
            </a:r>
            <a:r>
              <a:rPr lang="en-US" b="1" i="1" u="sng" dirty="0"/>
              <a:t>preliminary</a:t>
            </a:r>
            <a:r>
              <a:rPr lang="en-US" dirty="0"/>
              <a:t> quantities calculated.</a:t>
            </a:r>
          </a:p>
        </p:txBody>
      </p:sp>
      <p:sp>
        <p:nvSpPr>
          <p:cNvPr id="4" name="Slide Number Placeholder 3">
            <a:extLst>
              <a:ext uri="{FF2B5EF4-FFF2-40B4-BE49-F238E27FC236}">
                <a16:creationId xmlns:a16="http://schemas.microsoft.com/office/drawing/2014/main" id="{153F9EC9-64BD-402D-90BF-36E065AE5A1D}"/>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907162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CC424-1428-47AC-A513-E73940A6D8C0}"/>
              </a:ext>
            </a:extLst>
          </p:cNvPr>
          <p:cNvSpPr>
            <a:spLocks noGrp="1"/>
          </p:cNvSpPr>
          <p:nvPr>
            <p:ph type="title"/>
          </p:nvPr>
        </p:nvSpPr>
        <p:spPr/>
        <p:txBody>
          <a:bodyPr/>
          <a:lstStyle/>
          <a:p>
            <a:r>
              <a:rPr lang="en-US" sz="2400" dirty="0"/>
              <a:t>Maximum Daily Planned Resource Outage Capacity</a:t>
            </a:r>
          </a:p>
        </p:txBody>
      </p:sp>
      <p:sp>
        <p:nvSpPr>
          <p:cNvPr id="3" name="Content Placeholder 2">
            <a:extLst>
              <a:ext uri="{FF2B5EF4-FFF2-40B4-BE49-F238E27FC236}">
                <a16:creationId xmlns:a16="http://schemas.microsoft.com/office/drawing/2014/main" id="{1DD11EFC-84E9-4538-9DF7-C195D3CB36DB}"/>
              </a:ext>
            </a:extLst>
          </p:cNvPr>
          <p:cNvSpPr>
            <a:spLocks noGrp="1"/>
          </p:cNvSpPr>
          <p:nvPr>
            <p:ph idx="1"/>
          </p:nvPr>
        </p:nvSpPr>
        <p:spPr/>
        <p:txBody>
          <a:bodyPr/>
          <a:lstStyle/>
          <a:p>
            <a:r>
              <a:rPr lang="en-US" b="1" dirty="0"/>
              <a:t>Definition</a:t>
            </a:r>
            <a:r>
              <a:rPr lang="en-US" dirty="0"/>
              <a:t>: The aggregate maximum MW of Planned Outages that will be approved by ERCOT for any time period within a given day, calculated pursuant to Section 3.1.6.13, Maximum Daily Planned Resource Outage Capacity. </a:t>
            </a:r>
          </a:p>
          <a:p>
            <a:r>
              <a:rPr lang="en-US" b="1" dirty="0"/>
              <a:t>Protocol 3.1.6.13</a:t>
            </a:r>
            <a:r>
              <a:rPr lang="en-US" dirty="0"/>
              <a:t>: ERCOT shall calculate a maximum capacity of Resource Outages that should be allowed on each day of the next 60 months.  </a:t>
            </a:r>
          </a:p>
          <a:p>
            <a:pPr lvl="1"/>
            <a:r>
              <a:rPr lang="en-US" dirty="0"/>
              <a:t>(a)	</a:t>
            </a:r>
            <a:r>
              <a:rPr lang="en-US" b="1" u="sng" dirty="0"/>
              <a:t>For days more than seven days ahead of the Operating Day, the calculation of this Maximum Daily Planned Resource Outage Capacity will be based on seasonal assumptions and the long-term load forecast. </a:t>
            </a:r>
          </a:p>
          <a:p>
            <a:pPr lvl="1"/>
            <a:r>
              <a:rPr lang="en-US" dirty="0"/>
              <a:t>(b)	For days that are seven days or less prior to the Operating Day, the calculation of this Maximum Daily Planned Resource Outage Capacity will be based on the inputs used for the planning assessment for an Outage Adjustment Evaluation (OAE).</a:t>
            </a:r>
          </a:p>
          <a:p>
            <a:pPr lvl="1"/>
            <a:endParaRPr lang="en-US" dirty="0"/>
          </a:p>
        </p:txBody>
      </p:sp>
      <p:sp>
        <p:nvSpPr>
          <p:cNvPr id="4" name="Slide Number Placeholder 3">
            <a:extLst>
              <a:ext uri="{FF2B5EF4-FFF2-40B4-BE49-F238E27FC236}">
                <a16:creationId xmlns:a16="http://schemas.microsoft.com/office/drawing/2014/main" id="{E0D9C1F7-781E-4ADF-80E7-EB715620BB94}"/>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1142490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800" dirty="0"/>
              <a:t>Considerations in Methodology Development</a:t>
            </a:r>
          </a:p>
        </p:txBody>
      </p:sp>
      <p:sp>
        <p:nvSpPr>
          <p:cNvPr id="6" name="Content Placeholder 5"/>
          <p:cNvSpPr>
            <a:spLocks noGrp="1"/>
          </p:cNvSpPr>
          <p:nvPr>
            <p:ph idx="1"/>
          </p:nvPr>
        </p:nvSpPr>
        <p:spPr/>
        <p:txBody>
          <a:bodyPr/>
          <a:lstStyle/>
          <a:p>
            <a:r>
              <a:rPr lang="en-US" dirty="0"/>
              <a:t>It is desirable to have a robust method to provide QSEs/REs flexibility to schedule their planned outage while allowing ERCOT to limit the number of AAN/OAEs that would be required (two conflicting objectives)</a:t>
            </a:r>
          </a:p>
          <a:p>
            <a:endParaRPr lang="en-US" dirty="0"/>
          </a:p>
          <a:p>
            <a:r>
              <a:rPr lang="en-US" dirty="0"/>
              <a:t>Key Variables: </a:t>
            </a:r>
          </a:p>
          <a:p>
            <a:pPr lvl="1"/>
            <a:r>
              <a:rPr lang="en-US" dirty="0"/>
              <a:t>Thermal unplanned outages</a:t>
            </a:r>
          </a:p>
          <a:p>
            <a:pPr lvl="1"/>
            <a:r>
              <a:rPr lang="en-US" dirty="0"/>
              <a:t>IRR power output forecasts</a:t>
            </a:r>
          </a:p>
          <a:p>
            <a:pPr lvl="1"/>
            <a:r>
              <a:rPr lang="en-US" dirty="0"/>
              <a:t>Long-term load forecast</a:t>
            </a:r>
          </a:p>
          <a:p>
            <a:pPr lvl="1"/>
            <a:r>
              <a:rPr lang="en-US" dirty="0"/>
              <a:t>Addition or retirement of thermal/IRR resources</a:t>
            </a:r>
          </a:p>
          <a:p>
            <a:pPr lvl="1"/>
            <a:endParaRPr lang="en-US" dirty="0"/>
          </a:p>
          <a:p>
            <a:r>
              <a:rPr lang="en-US" dirty="0"/>
              <a:t>The Maximum Daily Planned Resource Outage Capacity for the next 60 months will be updated at the beginning of each season (when SARA data is updated) and posted on the ERCOT website</a:t>
            </a:r>
          </a:p>
          <a:p>
            <a:pPr lvl="1"/>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1193871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AEF90-FDA0-4D83-AC20-A76D655A3EB1}"/>
              </a:ext>
            </a:extLst>
          </p:cNvPr>
          <p:cNvSpPr>
            <a:spLocks noGrp="1"/>
          </p:cNvSpPr>
          <p:nvPr>
            <p:ph type="title"/>
          </p:nvPr>
        </p:nvSpPr>
        <p:spPr/>
        <p:txBody>
          <a:bodyPr/>
          <a:lstStyle/>
          <a:p>
            <a:r>
              <a:rPr lang="en-US" sz="1800" dirty="0"/>
              <a:t>Maximum Daily Planned Resource Outage Capacity (PROC) Evaluated for Peak Hours for Non-IRR and Non-PUN Resources</a:t>
            </a:r>
          </a:p>
        </p:txBody>
      </p:sp>
      <p:sp>
        <p:nvSpPr>
          <p:cNvPr id="4" name="Slide Number Placeholder 3">
            <a:extLst>
              <a:ext uri="{FF2B5EF4-FFF2-40B4-BE49-F238E27FC236}">
                <a16:creationId xmlns:a16="http://schemas.microsoft.com/office/drawing/2014/main" id="{7BE3EA8D-D0B2-4337-9809-9B0EC98E1D0E}"/>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9" name="TextBox 8">
            <a:extLst>
              <a:ext uri="{FF2B5EF4-FFF2-40B4-BE49-F238E27FC236}">
                <a16:creationId xmlns:a16="http://schemas.microsoft.com/office/drawing/2014/main" id="{B03EC589-4797-408B-9C29-AB3E936A271C}"/>
              </a:ext>
            </a:extLst>
          </p:cNvPr>
          <p:cNvSpPr txBox="1"/>
          <p:nvPr/>
        </p:nvSpPr>
        <p:spPr>
          <a:xfrm>
            <a:off x="665826" y="810061"/>
            <a:ext cx="7464972" cy="954107"/>
          </a:xfrm>
          <a:prstGeom prst="rect">
            <a:avLst/>
          </a:prstGeom>
          <a:noFill/>
        </p:spPr>
        <p:txBody>
          <a:bodyPr wrap="square">
            <a:spAutoFit/>
          </a:bodyPr>
          <a:lstStyle/>
          <a:p>
            <a:r>
              <a:rPr lang="en-US" sz="1400" dirty="0"/>
              <a:t>1</a:t>
            </a:r>
            <a:r>
              <a:rPr lang="en-US" sz="1400" baseline="30000" dirty="0"/>
              <a:t>st</a:t>
            </a:r>
            <a:r>
              <a:rPr lang="en-US" sz="1400" dirty="0"/>
              <a:t> Step: Maximum Daily PROC (raw) = Projected Thermal/Hydro Unit Capacity – Forced Rate of Thermal Units + IRR Expected Output + DC Tie Import + PUN Capacity + Load Resource (Typical Value) – Long Term Load Forecast – Expected Ancillary Service Requirement + Others</a:t>
            </a:r>
          </a:p>
        </p:txBody>
      </p:sp>
      <p:graphicFrame>
        <p:nvGraphicFramePr>
          <p:cNvPr id="10" name="Table 10">
            <a:extLst>
              <a:ext uri="{FF2B5EF4-FFF2-40B4-BE49-F238E27FC236}">
                <a16:creationId xmlns:a16="http://schemas.microsoft.com/office/drawing/2014/main" id="{C29D9CC1-DFA3-4FBA-A0E8-38F0EC9ED039}"/>
              </a:ext>
            </a:extLst>
          </p:cNvPr>
          <p:cNvGraphicFramePr>
            <a:graphicFrameLocks noGrp="1"/>
          </p:cNvGraphicFramePr>
          <p:nvPr>
            <p:extLst>
              <p:ext uri="{D42A27DB-BD31-4B8C-83A1-F6EECF244321}">
                <p14:modId xmlns:p14="http://schemas.microsoft.com/office/powerpoint/2010/main" val="3215434140"/>
              </p:ext>
            </p:extLst>
          </p:nvPr>
        </p:nvGraphicFramePr>
        <p:xfrm>
          <a:off x="289883" y="1713949"/>
          <a:ext cx="8564233" cy="4798060"/>
        </p:xfrm>
        <a:graphic>
          <a:graphicData uri="http://schemas.openxmlformats.org/drawingml/2006/table">
            <a:tbl>
              <a:tblPr firstRow="1" bandRow="1">
                <a:tableStyleId>{5C22544A-7EE6-4342-B048-85BDC9FD1C3A}</a:tableStyleId>
              </a:tblPr>
              <a:tblGrid>
                <a:gridCol w="3250360">
                  <a:extLst>
                    <a:ext uri="{9D8B030D-6E8A-4147-A177-3AD203B41FA5}">
                      <a16:colId xmlns:a16="http://schemas.microsoft.com/office/drawing/2014/main" val="670424918"/>
                    </a:ext>
                  </a:extLst>
                </a:gridCol>
                <a:gridCol w="1139333">
                  <a:extLst>
                    <a:ext uri="{9D8B030D-6E8A-4147-A177-3AD203B41FA5}">
                      <a16:colId xmlns:a16="http://schemas.microsoft.com/office/drawing/2014/main" val="3609188412"/>
                    </a:ext>
                  </a:extLst>
                </a:gridCol>
                <a:gridCol w="4174540">
                  <a:extLst>
                    <a:ext uri="{9D8B030D-6E8A-4147-A177-3AD203B41FA5}">
                      <a16:colId xmlns:a16="http://schemas.microsoft.com/office/drawing/2014/main" val="3801098668"/>
                    </a:ext>
                  </a:extLst>
                </a:gridCol>
              </a:tblGrid>
              <a:tr h="370840">
                <a:tc>
                  <a:txBody>
                    <a:bodyPr/>
                    <a:lstStyle/>
                    <a:p>
                      <a:endParaRPr lang="en-US"/>
                    </a:p>
                  </a:txBody>
                  <a:tcPr/>
                </a:tc>
                <a:tc>
                  <a:txBody>
                    <a:bodyPr/>
                    <a:lstStyle/>
                    <a:p>
                      <a:r>
                        <a:rPr lang="en-US" dirty="0"/>
                        <a:t>Max Daily PROC (&gt;7days)</a:t>
                      </a:r>
                    </a:p>
                  </a:txBody>
                  <a:tcPr/>
                </a:tc>
                <a:tc>
                  <a:txBody>
                    <a:bodyPr/>
                    <a:lstStyle/>
                    <a:p>
                      <a:r>
                        <a:rPr lang="en-US" dirty="0"/>
                        <a:t>Source of Data</a:t>
                      </a:r>
                    </a:p>
                  </a:txBody>
                  <a:tcPr/>
                </a:tc>
                <a:extLst>
                  <a:ext uri="{0D108BD9-81ED-4DB2-BD59-A6C34878D82A}">
                    <a16:rowId xmlns:a16="http://schemas.microsoft.com/office/drawing/2014/main" val="384723700"/>
                  </a:ext>
                </a:extLst>
              </a:tr>
              <a:tr h="370840">
                <a:tc>
                  <a:txBody>
                    <a:bodyPr/>
                    <a:lstStyle/>
                    <a:p>
                      <a:r>
                        <a:rPr lang="en-US" dirty="0"/>
                        <a:t>Projected Thermal/Hydro Unit Capacity (non-IRR and non-PUN)</a:t>
                      </a:r>
                    </a:p>
                  </a:txBody>
                  <a:tcPr/>
                </a:tc>
                <a:tc>
                  <a:txBody>
                    <a:bodyPr/>
                    <a:lstStyle/>
                    <a:p>
                      <a:r>
                        <a:rPr lang="en-US" dirty="0"/>
                        <a:t>+</a:t>
                      </a:r>
                    </a:p>
                  </a:txBody>
                  <a:tcPr/>
                </a:tc>
                <a:tc>
                  <a:txBody>
                    <a:bodyPr/>
                    <a:lstStyle/>
                    <a:p>
                      <a:r>
                        <a:rPr lang="en-US" dirty="0"/>
                        <a:t>Vary by season (from </a:t>
                      </a:r>
                      <a:r>
                        <a:rPr lang="en-US" sz="1350" b="0" i="0" kern="1200" dirty="0">
                          <a:solidFill>
                            <a:schemeClr val="dk1"/>
                          </a:solidFill>
                          <a:effectLst/>
                          <a:latin typeface="+mn-lt"/>
                          <a:ea typeface="+mn-ea"/>
                          <a:cs typeface="+mn-cs"/>
                        </a:rPr>
                        <a:t>Seasonal Assessment of Resource Adequacy (</a:t>
                      </a:r>
                      <a:r>
                        <a:rPr lang="en-US" dirty="0"/>
                        <a:t>SARA)*)</a:t>
                      </a:r>
                    </a:p>
                  </a:txBody>
                  <a:tcPr/>
                </a:tc>
                <a:extLst>
                  <a:ext uri="{0D108BD9-81ED-4DB2-BD59-A6C34878D82A}">
                    <a16:rowId xmlns:a16="http://schemas.microsoft.com/office/drawing/2014/main" val="76664922"/>
                  </a:ext>
                </a:extLst>
              </a:tr>
              <a:tr h="370840">
                <a:tc>
                  <a:txBody>
                    <a:bodyPr/>
                    <a:lstStyle/>
                    <a:p>
                      <a:r>
                        <a:rPr lang="en-US" dirty="0"/>
                        <a:t>Forced Rate of Thermal Units (</a:t>
                      </a:r>
                      <a:r>
                        <a:rPr lang="en-US" b="1" u="sng" dirty="0"/>
                        <a:t>High Unplanned Outage scenario</a:t>
                      </a:r>
                      <a:r>
                        <a:rPr lang="en-US" dirty="0"/>
                        <a:t>)</a:t>
                      </a:r>
                    </a:p>
                  </a:txBody>
                  <a:tcPr/>
                </a:tc>
                <a:tc>
                  <a:txBody>
                    <a:bodyPr/>
                    <a:lstStyle/>
                    <a:p>
                      <a:r>
                        <a:rPr lang="en-US" dirty="0"/>
                        <a:t>-</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Vary by season (from SARA)</a:t>
                      </a:r>
                    </a:p>
                  </a:txBody>
                  <a:tcPr/>
                </a:tc>
                <a:extLst>
                  <a:ext uri="{0D108BD9-81ED-4DB2-BD59-A6C34878D82A}">
                    <a16:rowId xmlns:a16="http://schemas.microsoft.com/office/drawing/2014/main" val="4279470842"/>
                  </a:ext>
                </a:extLst>
              </a:tr>
              <a:tr h="433092">
                <a:tc>
                  <a:txBody>
                    <a:bodyPr/>
                    <a:lstStyle/>
                    <a:p>
                      <a:r>
                        <a:rPr lang="en-US" dirty="0"/>
                        <a:t>IRR Output (</a:t>
                      </a:r>
                      <a:r>
                        <a:rPr lang="en-US" b="1" u="sng" dirty="0"/>
                        <a:t>Low Renewable Outage scenario</a:t>
                      </a:r>
                      <a:r>
                        <a:rPr lang="en-US" dirty="0"/>
                        <a:t>)</a:t>
                      </a:r>
                    </a:p>
                  </a:txBody>
                  <a:tcPr/>
                </a:tc>
                <a:tc>
                  <a:txBody>
                    <a:bodyPr/>
                    <a:lstStyle/>
                    <a:p>
                      <a:r>
                        <a:rPr lang="en-US" dirty="0"/>
                        <a:t>+</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Vary by season (from SARA)</a:t>
                      </a:r>
                    </a:p>
                  </a:txBody>
                  <a:tcPr/>
                </a:tc>
                <a:extLst>
                  <a:ext uri="{0D108BD9-81ED-4DB2-BD59-A6C34878D82A}">
                    <a16:rowId xmlns:a16="http://schemas.microsoft.com/office/drawing/2014/main" val="1077965923"/>
                  </a:ext>
                </a:extLst>
              </a:tr>
              <a:tr h="370840">
                <a:tc>
                  <a:txBody>
                    <a:bodyPr/>
                    <a:lstStyle/>
                    <a:p>
                      <a:r>
                        <a:rPr lang="en-US" dirty="0"/>
                        <a:t>DC Tie Import </a:t>
                      </a:r>
                    </a:p>
                  </a:txBody>
                  <a:tcPr/>
                </a:tc>
                <a:tc>
                  <a:txBody>
                    <a:bodyPr/>
                    <a:lstStyle/>
                    <a:p>
                      <a:r>
                        <a:rPr lang="en-US" dirty="0"/>
                        <a:t>+</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Vary by season (from SARA)</a:t>
                      </a:r>
                    </a:p>
                  </a:txBody>
                  <a:tcPr/>
                </a:tc>
                <a:extLst>
                  <a:ext uri="{0D108BD9-81ED-4DB2-BD59-A6C34878D82A}">
                    <a16:rowId xmlns:a16="http://schemas.microsoft.com/office/drawing/2014/main" val="1144050850"/>
                  </a:ext>
                </a:extLst>
              </a:tr>
              <a:tr h="370840">
                <a:tc>
                  <a:txBody>
                    <a:bodyPr/>
                    <a:lstStyle/>
                    <a:p>
                      <a:r>
                        <a:rPr lang="en-US" dirty="0"/>
                        <a:t>PUN Capacity </a:t>
                      </a:r>
                    </a:p>
                  </a:txBody>
                  <a:tcPr/>
                </a:tc>
                <a:tc>
                  <a:txBody>
                    <a:bodyPr/>
                    <a:lstStyle/>
                    <a:p>
                      <a:r>
                        <a:rPr lang="en-US" dirty="0"/>
                        <a:t>+</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Vary by season (from SARA)</a:t>
                      </a:r>
                    </a:p>
                  </a:txBody>
                  <a:tcPr/>
                </a:tc>
                <a:extLst>
                  <a:ext uri="{0D108BD9-81ED-4DB2-BD59-A6C34878D82A}">
                    <a16:rowId xmlns:a16="http://schemas.microsoft.com/office/drawing/2014/main" val="461559893"/>
                  </a:ext>
                </a:extLst>
              </a:tr>
              <a:tr h="370840">
                <a:tc>
                  <a:txBody>
                    <a:bodyPr/>
                    <a:lstStyle/>
                    <a:p>
                      <a:r>
                        <a:rPr lang="en-US" dirty="0"/>
                        <a:t>Load Resource (Typical Value) </a:t>
                      </a:r>
                    </a:p>
                  </a:txBody>
                  <a:tcPr/>
                </a:tc>
                <a:tc>
                  <a:txBody>
                    <a:bodyPr/>
                    <a:lstStyle/>
                    <a:p>
                      <a:r>
                        <a:rPr lang="en-US" dirty="0"/>
                        <a:t>+</a:t>
                      </a:r>
                    </a:p>
                  </a:txBody>
                  <a:tcPr/>
                </a:tc>
                <a:tc>
                  <a:txBody>
                    <a:bodyPr/>
                    <a:lstStyle/>
                    <a:p>
                      <a:r>
                        <a:rPr lang="en-US" dirty="0"/>
                        <a:t>1400 MW</a:t>
                      </a:r>
                    </a:p>
                  </a:txBody>
                  <a:tcPr/>
                </a:tc>
                <a:extLst>
                  <a:ext uri="{0D108BD9-81ED-4DB2-BD59-A6C34878D82A}">
                    <a16:rowId xmlns:a16="http://schemas.microsoft.com/office/drawing/2014/main" val="838082308"/>
                  </a:ext>
                </a:extLst>
              </a:tr>
              <a:tr h="370840">
                <a:tc>
                  <a:txBody>
                    <a:bodyPr/>
                    <a:lstStyle/>
                    <a:p>
                      <a:r>
                        <a:rPr lang="en-US" dirty="0"/>
                        <a:t>Daily Max Long Term Load Forecast (</a:t>
                      </a:r>
                      <a:r>
                        <a:rPr lang="en-US" b="1" u="sng" dirty="0"/>
                        <a:t>P50</a:t>
                      </a:r>
                      <a:r>
                        <a:rPr lang="en-US" dirty="0"/>
                        <a:t>)</a:t>
                      </a:r>
                    </a:p>
                  </a:txBody>
                  <a:tcPr/>
                </a:tc>
                <a:tc>
                  <a:txBody>
                    <a:bodyPr/>
                    <a:lstStyle/>
                    <a:p>
                      <a:r>
                        <a:rPr lang="en-US" dirty="0"/>
                        <a:t>-</a:t>
                      </a:r>
                    </a:p>
                  </a:txBody>
                  <a:tcPr/>
                </a:tc>
                <a:tc>
                  <a:txBody>
                    <a:bodyPr/>
                    <a:lstStyle/>
                    <a:p>
                      <a:r>
                        <a:rPr lang="en-US" dirty="0"/>
                        <a:t>Vary by day (From </a:t>
                      </a:r>
                      <a:r>
                        <a:rPr lang="en-US" sz="1350" b="0" i="0" u="sng" kern="1200" dirty="0">
                          <a:solidFill>
                            <a:schemeClr val="dk1"/>
                          </a:solidFill>
                          <a:effectLst/>
                          <a:latin typeface="+mn-lt"/>
                          <a:ea typeface="+mn-ea"/>
                          <a:cs typeface="+mn-cs"/>
                          <a:hlinkClick r:id="rId3" tooltip="2021 ERCOT Hourly Forecast"/>
                        </a:rPr>
                        <a:t>2021 ERCOT Hourly Forecast</a:t>
                      </a:r>
                      <a:r>
                        <a:rPr lang="en-US" sz="1350" b="0" i="0" u="sng" kern="1200" dirty="0">
                          <a:solidFill>
                            <a:schemeClr val="dk1"/>
                          </a:solidFill>
                          <a:effectLst/>
                          <a:latin typeface="+mn-lt"/>
                          <a:ea typeface="+mn-ea"/>
                          <a:cs typeface="+mn-cs"/>
                        </a:rPr>
                        <a:t>)</a:t>
                      </a:r>
                      <a:endParaRPr lang="en-US" dirty="0"/>
                    </a:p>
                  </a:txBody>
                  <a:tcPr/>
                </a:tc>
                <a:extLst>
                  <a:ext uri="{0D108BD9-81ED-4DB2-BD59-A6C34878D82A}">
                    <a16:rowId xmlns:a16="http://schemas.microsoft.com/office/drawing/2014/main" val="3384746008"/>
                  </a:ext>
                </a:extLst>
              </a:tr>
              <a:tr h="370840">
                <a:tc>
                  <a:txBody>
                    <a:bodyPr/>
                    <a:lstStyle/>
                    <a:p>
                      <a:r>
                        <a:rPr lang="en-US" dirty="0"/>
                        <a:t>Expected Ancillary Service Requirement</a:t>
                      </a:r>
                    </a:p>
                  </a:txBody>
                  <a:tcPr/>
                </a:tc>
                <a:tc>
                  <a:txBody>
                    <a:bodyPr/>
                    <a:lstStyle/>
                    <a:p>
                      <a:r>
                        <a:rPr lang="en-US" dirty="0"/>
                        <a:t>-</a:t>
                      </a:r>
                    </a:p>
                  </a:txBody>
                  <a:tcPr/>
                </a:tc>
                <a:tc>
                  <a:txBody>
                    <a:bodyPr/>
                    <a:lstStyle/>
                    <a:p>
                      <a:r>
                        <a:rPr lang="en-US" dirty="0"/>
                        <a:t>~5000 MW</a:t>
                      </a:r>
                    </a:p>
                  </a:txBody>
                  <a:tcPr/>
                </a:tc>
                <a:extLst>
                  <a:ext uri="{0D108BD9-81ED-4DB2-BD59-A6C34878D82A}">
                    <a16:rowId xmlns:a16="http://schemas.microsoft.com/office/drawing/2014/main" val="2306070576"/>
                  </a:ext>
                </a:extLst>
              </a:tr>
              <a:tr h="370840">
                <a:tc>
                  <a:txBody>
                    <a:bodyPr/>
                    <a:lstStyle/>
                    <a:p>
                      <a:r>
                        <a:rPr lang="en-US" dirty="0"/>
                        <a:t>Others</a:t>
                      </a:r>
                    </a:p>
                  </a:txBody>
                  <a:tcPr/>
                </a:tc>
                <a:tc>
                  <a:txBody>
                    <a:bodyPr/>
                    <a:lstStyle/>
                    <a:p>
                      <a:r>
                        <a:rPr lang="en-US" dirty="0"/>
                        <a:t>+</a:t>
                      </a:r>
                    </a:p>
                  </a:txBody>
                  <a:tcPr/>
                </a:tc>
                <a:tc>
                  <a:txBody>
                    <a:bodyPr/>
                    <a:lstStyle/>
                    <a:p>
                      <a:r>
                        <a:rPr lang="en-US" sz="1100" dirty="0"/>
                        <a:t>Switchable Capacity Total-Less Switchable Capacity Unavailable to ERCOT + Available Mothballed Capacity (from SARA)</a:t>
                      </a:r>
                    </a:p>
                  </a:txBody>
                  <a:tcPr/>
                </a:tc>
                <a:extLst>
                  <a:ext uri="{0D108BD9-81ED-4DB2-BD59-A6C34878D82A}">
                    <a16:rowId xmlns:a16="http://schemas.microsoft.com/office/drawing/2014/main" val="1084881921"/>
                  </a:ext>
                </a:extLst>
              </a:tr>
            </a:tbl>
          </a:graphicData>
        </a:graphic>
      </p:graphicFrame>
      <p:sp>
        <p:nvSpPr>
          <p:cNvPr id="7" name="TextBox 6">
            <a:extLst>
              <a:ext uri="{FF2B5EF4-FFF2-40B4-BE49-F238E27FC236}">
                <a16:creationId xmlns:a16="http://schemas.microsoft.com/office/drawing/2014/main" id="{AB7E1F0E-DB48-48AE-8A2D-975AA40D7FF2}"/>
              </a:ext>
            </a:extLst>
          </p:cNvPr>
          <p:cNvSpPr txBox="1"/>
          <p:nvPr/>
        </p:nvSpPr>
        <p:spPr>
          <a:xfrm>
            <a:off x="390832" y="6532604"/>
            <a:ext cx="8448368" cy="253916"/>
          </a:xfrm>
          <a:prstGeom prst="rect">
            <a:avLst/>
          </a:prstGeom>
          <a:noFill/>
        </p:spPr>
        <p:txBody>
          <a:bodyPr wrap="square">
            <a:spAutoFit/>
          </a:bodyPr>
          <a:lstStyle/>
          <a:p>
            <a:r>
              <a:rPr lang="en-US" sz="1050" dirty="0"/>
              <a:t>(*) Seasonal assumption in SARA is produced based on the historical data from those peak hours of the same season for the past 3 years.</a:t>
            </a:r>
          </a:p>
        </p:txBody>
      </p:sp>
    </p:spTree>
    <p:extLst>
      <p:ext uri="{BB962C8B-B14F-4D97-AF65-F5344CB8AC3E}">
        <p14:creationId xmlns:p14="http://schemas.microsoft.com/office/powerpoint/2010/main" val="864342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A2721-FC64-4430-87C1-9AD767AE1DF1}"/>
              </a:ext>
            </a:extLst>
          </p:cNvPr>
          <p:cNvSpPr>
            <a:spLocks noGrp="1"/>
          </p:cNvSpPr>
          <p:nvPr>
            <p:ph type="title"/>
          </p:nvPr>
        </p:nvSpPr>
        <p:spPr/>
        <p:txBody>
          <a:bodyPr/>
          <a:lstStyle/>
          <a:p>
            <a:r>
              <a:rPr lang="en-US" dirty="0"/>
              <a:t>Methodology (continued)</a:t>
            </a:r>
          </a:p>
        </p:txBody>
      </p:sp>
      <p:sp>
        <p:nvSpPr>
          <p:cNvPr id="3" name="Content Placeholder 2">
            <a:extLst>
              <a:ext uri="{FF2B5EF4-FFF2-40B4-BE49-F238E27FC236}">
                <a16:creationId xmlns:a16="http://schemas.microsoft.com/office/drawing/2014/main" id="{D6F4D367-3C27-482B-976F-BDBE6151985C}"/>
              </a:ext>
            </a:extLst>
          </p:cNvPr>
          <p:cNvSpPr>
            <a:spLocks noGrp="1"/>
          </p:cNvSpPr>
          <p:nvPr>
            <p:ph idx="1"/>
          </p:nvPr>
        </p:nvSpPr>
        <p:spPr/>
        <p:txBody>
          <a:bodyPr/>
          <a:lstStyle/>
          <a:p>
            <a:r>
              <a:rPr lang="en-US" sz="1800" dirty="0"/>
              <a:t>2</a:t>
            </a:r>
            <a:r>
              <a:rPr lang="en-US" sz="1800" baseline="30000" dirty="0"/>
              <a:t>nd</a:t>
            </a:r>
            <a:r>
              <a:rPr lang="en-US" sz="1800" dirty="0"/>
              <a:t> Step: Maximum Daily PROC(raw) is subject to a cap, which is defined as 20% (*) above the daily maximum of actual planned outage in the last 3 years</a:t>
            </a:r>
          </a:p>
          <a:p>
            <a:pPr lvl="1"/>
            <a:r>
              <a:rPr lang="en-US" dirty="0"/>
              <a:t>To primarily limit the allowed planned capacity for Winter/Summer Season</a:t>
            </a:r>
          </a:p>
          <a:p>
            <a:pPr lvl="1"/>
            <a:r>
              <a:rPr lang="en-US" dirty="0"/>
              <a:t>ERCOT will review this 20% (*) rule at Stakeholders meetings in the future if needed  </a:t>
            </a:r>
          </a:p>
          <a:p>
            <a:pPr lvl="1"/>
            <a:endParaRPr lang="en-US" dirty="0"/>
          </a:p>
        </p:txBody>
      </p:sp>
      <p:sp>
        <p:nvSpPr>
          <p:cNvPr id="4" name="Slide Number Placeholder 3">
            <a:extLst>
              <a:ext uri="{FF2B5EF4-FFF2-40B4-BE49-F238E27FC236}">
                <a16:creationId xmlns:a16="http://schemas.microsoft.com/office/drawing/2014/main" id="{8610F8A8-7CA9-40C7-A59A-3AC3FE557B79}"/>
              </a:ext>
            </a:extLst>
          </p:cNvPr>
          <p:cNvSpPr>
            <a:spLocks noGrp="1"/>
          </p:cNvSpPr>
          <p:nvPr>
            <p:ph type="sldNum" sz="quarter" idx="4"/>
          </p:nvPr>
        </p:nvSpPr>
        <p:spPr/>
        <p:txBody>
          <a:bodyPr/>
          <a:lstStyle/>
          <a:p>
            <a:fld id="{1D93BD3E-1E9A-4970-A6F7-E7AC52762E0C}" type="slidenum">
              <a:rPr lang="en-US" smtClean="0"/>
              <a:pPr/>
              <a:t>6</a:t>
            </a:fld>
            <a:endParaRPr lang="en-US" dirty="0"/>
          </a:p>
        </p:txBody>
      </p:sp>
      <p:pic>
        <p:nvPicPr>
          <p:cNvPr id="5" name="Picture 4">
            <a:extLst>
              <a:ext uri="{FF2B5EF4-FFF2-40B4-BE49-F238E27FC236}">
                <a16:creationId xmlns:a16="http://schemas.microsoft.com/office/drawing/2014/main" id="{DB28E9E3-B432-4135-A639-70F44C5B5129}"/>
              </a:ext>
            </a:extLst>
          </p:cNvPr>
          <p:cNvPicPr>
            <a:picLocks noChangeAspect="1"/>
          </p:cNvPicPr>
          <p:nvPr/>
        </p:nvPicPr>
        <p:blipFill>
          <a:blip r:embed="rId2"/>
          <a:stretch>
            <a:fillRect/>
          </a:stretch>
        </p:blipFill>
        <p:spPr>
          <a:xfrm>
            <a:off x="358275" y="2530363"/>
            <a:ext cx="8090093" cy="3389670"/>
          </a:xfrm>
          <a:prstGeom prst="rect">
            <a:avLst/>
          </a:prstGeom>
        </p:spPr>
      </p:pic>
    </p:spTree>
    <p:extLst>
      <p:ext uri="{BB962C8B-B14F-4D97-AF65-F5344CB8AC3E}">
        <p14:creationId xmlns:p14="http://schemas.microsoft.com/office/powerpoint/2010/main" val="107185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3FCAA-E867-42AF-BAB1-1E4F6CACC797}"/>
              </a:ext>
            </a:extLst>
          </p:cNvPr>
          <p:cNvSpPr>
            <a:spLocks noGrp="1"/>
          </p:cNvSpPr>
          <p:nvPr>
            <p:ph type="title"/>
          </p:nvPr>
        </p:nvSpPr>
        <p:spPr/>
        <p:txBody>
          <a:bodyPr/>
          <a:lstStyle/>
          <a:p>
            <a:r>
              <a:rPr lang="en-US" dirty="0"/>
              <a:t>2022-2026</a:t>
            </a:r>
          </a:p>
        </p:txBody>
      </p:sp>
      <p:sp>
        <p:nvSpPr>
          <p:cNvPr id="4" name="Slide Number Placeholder 3">
            <a:extLst>
              <a:ext uri="{FF2B5EF4-FFF2-40B4-BE49-F238E27FC236}">
                <a16:creationId xmlns:a16="http://schemas.microsoft.com/office/drawing/2014/main" id="{2A906B3A-B0A7-4451-93B5-545791336FB6}"/>
              </a:ext>
            </a:extLst>
          </p:cNvPr>
          <p:cNvSpPr>
            <a:spLocks noGrp="1"/>
          </p:cNvSpPr>
          <p:nvPr>
            <p:ph type="sldNum" sz="quarter" idx="4"/>
          </p:nvPr>
        </p:nvSpPr>
        <p:spPr/>
        <p:txBody>
          <a:bodyPr/>
          <a:lstStyle/>
          <a:p>
            <a:fld id="{1D93BD3E-1E9A-4970-A6F7-E7AC52762E0C}" type="slidenum">
              <a:rPr lang="en-US" smtClean="0"/>
              <a:pPr/>
              <a:t>7</a:t>
            </a:fld>
            <a:endParaRPr lang="en-US" dirty="0"/>
          </a:p>
        </p:txBody>
      </p:sp>
      <p:pic>
        <p:nvPicPr>
          <p:cNvPr id="3" name="Picture 2">
            <a:extLst>
              <a:ext uri="{FF2B5EF4-FFF2-40B4-BE49-F238E27FC236}">
                <a16:creationId xmlns:a16="http://schemas.microsoft.com/office/drawing/2014/main" id="{EBD6B2EE-BE2E-4064-9D96-A57E6AA608CA}"/>
              </a:ext>
            </a:extLst>
          </p:cNvPr>
          <p:cNvPicPr>
            <a:picLocks noChangeAspect="1"/>
          </p:cNvPicPr>
          <p:nvPr/>
        </p:nvPicPr>
        <p:blipFill>
          <a:blip r:embed="rId2"/>
          <a:stretch>
            <a:fillRect/>
          </a:stretch>
        </p:blipFill>
        <p:spPr>
          <a:xfrm>
            <a:off x="199746" y="2803522"/>
            <a:ext cx="8744507" cy="3485171"/>
          </a:xfrm>
          <a:prstGeom prst="rect">
            <a:avLst/>
          </a:prstGeom>
        </p:spPr>
      </p:pic>
      <p:sp>
        <p:nvSpPr>
          <p:cNvPr id="5" name="Content Placeholder 2">
            <a:extLst>
              <a:ext uri="{FF2B5EF4-FFF2-40B4-BE49-F238E27FC236}">
                <a16:creationId xmlns:a16="http://schemas.microsoft.com/office/drawing/2014/main" id="{116FC6E5-349E-4D09-8770-2E04B1F38738}"/>
              </a:ext>
            </a:extLst>
          </p:cNvPr>
          <p:cNvSpPr>
            <a:spLocks noGrp="1"/>
          </p:cNvSpPr>
          <p:nvPr>
            <p:ph idx="1"/>
          </p:nvPr>
        </p:nvSpPr>
        <p:spPr>
          <a:xfrm>
            <a:off x="304800" y="855407"/>
            <a:ext cx="7914968" cy="1683608"/>
          </a:xfrm>
        </p:spPr>
        <p:txBody>
          <a:bodyPr/>
          <a:lstStyle/>
          <a:p>
            <a:r>
              <a:rPr lang="en-US" sz="1600" dirty="0"/>
              <a:t>Considerations for including addition/retirement of thermal/IRR resource capacity </a:t>
            </a:r>
          </a:p>
          <a:p>
            <a:pPr lvl="1"/>
            <a:r>
              <a:rPr lang="en-US" sz="1600" dirty="0"/>
              <a:t>The capacity of new resources will be only captured in the incoming season</a:t>
            </a:r>
          </a:p>
          <a:p>
            <a:pPr lvl="1"/>
            <a:r>
              <a:rPr lang="en-US" sz="1600" dirty="0"/>
              <a:t>For further-out seasons, when and how much new resources will be commercialized is less certain</a:t>
            </a:r>
          </a:p>
          <a:p>
            <a:pPr lvl="1"/>
            <a:r>
              <a:rPr lang="en-US" sz="1600" dirty="0"/>
              <a:t>Excluding future resources has the effect of limiting the amount of planned resources that are approved out into the future (as opposed to only approving a % of the daily max outages for future years)</a:t>
            </a:r>
          </a:p>
          <a:p>
            <a:pPr lvl="1"/>
            <a:endParaRPr lang="en-US" dirty="0"/>
          </a:p>
          <a:p>
            <a:pPr lvl="1"/>
            <a:endParaRPr lang="en-US" dirty="0"/>
          </a:p>
        </p:txBody>
      </p:sp>
    </p:spTree>
    <p:extLst>
      <p:ext uri="{BB962C8B-B14F-4D97-AF65-F5344CB8AC3E}">
        <p14:creationId xmlns:p14="http://schemas.microsoft.com/office/powerpoint/2010/main" val="2908959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BEE14-580B-4D8C-B490-B31AB956EDC0}"/>
              </a:ext>
            </a:extLst>
          </p:cNvPr>
          <p:cNvSpPr>
            <a:spLocks noGrp="1"/>
          </p:cNvSpPr>
          <p:nvPr>
            <p:ph type="title"/>
          </p:nvPr>
        </p:nvSpPr>
        <p:spPr/>
        <p:txBody>
          <a:bodyPr/>
          <a:lstStyle/>
          <a:p>
            <a:r>
              <a:rPr lang="en-US" dirty="0"/>
              <a:t>Back-Calculation for 2021</a:t>
            </a:r>
          </a:p>
        </p:txBody>
      </p:sp>
      <p:sp>
        <p:nvSpPr>
          <p:cNvPr id="4" name="Slide Number Placeholder 3">
            <a:extLst>
              <a:ext uri="{FF2B5EF4-FFF2-40B4-BE49-F238E27FC236}">
                <a16:creationId xmlns:a16="http://schemas.microsoft.com/office/drawing/2014/main" id="{E480B375-3ACF-4E95-AD07-443AF7688713}"/>
              </a:ext>
            </a:extLst>
          </p:cNvPr>
          <p:cNvSpPr>
            <a:spLocks noGrp="1"/>
          </p:cNvSpPr>
          <p:nvPr>
            <p:ph type="sldNum" sz="quarter" idx="4"/>
          </p:nvPr>
        </p:nvSpPr>
        <p:spPr/>
        <p:txBody>
          <a:bodyPr/>
          <a:lstStyle/>
          <a:p>
            <a:fld id="{1D93BD3E-1E9A-4970-A6F7-E7AC52762E0C}" type="slidenum">
              <a:rPr lang="en-US" smtClean="0"/>
              <a:pPr/>
              <a:t>8</a:t>
            </a:fld>
            <a:endParaRPr lang="en-US" dirty="0"/>
          </a:p>
        </p:txBody>
      </p:sp>
      <p:pic>
        <p:nvPicPr>
          <p:cNvPr id="5" name="Picture 4">
            <a:extLst>
              <a:ext uri="{FF2B5EF4-FFF2-40B4-BE49-F238E27FC236}">
                <a16:creationId xmlns:a16="http://schemas.microsoft.com/office/drawing/2014/main" id="{47677917-A127-40FF-8243-7E12A28368E9}"/>
              </a:ext>
            </a:extLst>
          </p:cNvPr>
          <p:cNvPicPr>
            <a:picLocks noChangeAspect="1"/>
          </p:cNvPicPr>
          <p:nvPr/>
        </p:nvPicPr>
        <p:blipFill>
          <a:blip r:embed="rId3"/>
          <a:stretch>
            <a:fillRect/>
          </a:stretch>
        </p:blipFill>
        <p:spPr>
          <a:xfrm>
            <a:off x="211174" y="1621200"/>
            <a:ext cx="8325971" cy="2820573"/>
          </a:xfrm>
          <a:prstGeom prst="rect">
            <a:avLst/>
          </a:prstGeom>
        </p:spPr>
      </p:pic>
      <p:cxnSp>
        <p:nvCxnSpPr>
          <p:cNvPr id="7" name="Straight Arrow Connector 6">
            <a:extLst>
              <a:ext uri="{FF2B5EF4-FFF2-40B4-BE49-F238E27FC236}">
                <a16:creationId xmlns:a16="http://schemas.microsoft.com/office/drawing/2014/main" id="{0B3B494B-AF79-4863-B3F1-87A2F0B54B1C}"/>
              </a:ext>
            </a:extLst>
          </p:cNvPr>
          <p:cNvCxnSpPr>
            <a:cxnSpLocks/>
          </p:cNvCxnSpPr>
          <p:nvPr/>
        </p:nvCxnSpPr>
        <p:spPr>
          <a:xfrm flipV="1">
            <a:off x="6258757" y="3755254"/>
            <a:ext cx="221942" cy="1340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F6BFF41-9D59-4686-84B2-3045ACDB50B0}"/>
              </a:ext>
            </a:extLst>
          </p:cNvPr>
          <p:cNvSpPr txBox="1"/>
          <p:nvPr/>
        </p:nvSpPr>
        <p:spPr>
          <a:xfrm>
            <a:off x="4374159" y="5136006"/>
            <a:ext cx="3605288" cy="738664"/>
          </a:xfrm>
          <a:prstGeom prst="rect">
            <a:avLst/>
          </a:prstGeom>
          <a:noFill/>
        </p:spPr>
        <p:txBody>
          <a:bodyPr wrap="square">
            <a:spAutoFit/>
          </a:bodyPr>
          <a:lstStyle/>
          <a:p>
            <a:r>
              <a:rPr lang="en-US" sz="1400" dirty="0"/>
              <a:t>(1) Maximum Daily PROC will be revised for the 7-day ahead to allow for more flexibility to schedule planned outage</a:t>
            </a:r>
          </a:p>
        </p:txBody>
      </p:sp>
      <p:cxnSp>
        <p:nvCxnSpPr>
          <p:cNvPr id="11" name="Straight Arrow Connector 10">
            <a:extLst>
              <a:ext uri="{FF2B5EF4-FFF2-40B4-BE49-F238E27FC236}">
                <a16:creationId xmlns:a16="http://schemas.microsoft.com/office/drawing/2014/main" id="{8CA143F4-027D-4B0C-B618-B3B41CA73B33}"/>
              </a:ext>
            </a:extLst>
          </p:cNvPr>
          <p:cNvCxnSpPr>
            <a:cxnSpLocks/>
          </p:cNvCxnSpPr>
          <p:nvPr/>
        </p:nvCxnSpPr>
        <p:spPr>
          <a:xfrm>
            <a:off x="6649375" y="1621200"/>
            <a:ext cx="213064" cy="1807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84D8364A-1E52-4115-8026-B726F5DD3AAC}"/>
              </a:ext>
            </a:extLst>
          </p:cNvPr>
          <p:cNvSpPr txBox="1"/>
          <p:nvPr/>
        </p:nvSpPr>
        <p:spPr>
          <a:xfrm>
            <a:off x="5601381" y="1097980"/>
            <a:ext cx="2618387" cy="523220"/>
          </a:xfrm>
          <a:prstGeom prst="rect">
            <a:avLst/>
          </a:prstGeom>
          <a:noFill/>
        </p:spPr>
        <p:txBody>
          <a:bodyPr wrap="square">
            <a:spAutoFit/>
          </a:bodyPr>
          <a:lstStyle/>
          <a:p>
            <a:r>
              <a:rPr lang="en-US" sz="1400" dirty="0"/>
              <a:t>(2) May still need to issue AAN around Oc. 25, 2021 </a:t>
            </a:r>
          </a:p>
        </p:txBody>
      </p:sp>
      <p:sp>
        <p:nvSpPr>
          <p:cNvPr id="12" name="TextBox 11">
            <a:extLst>
              <a:ext uri="{FF2B5EF4-FFF2-40B4-BE49-F238E27FC236}">
                <a16:creationId xmlns:a16="http://schemas.microsoft.com/office/drawing/2014/main" id="{5CB8E644-F918-464A-A20D-987E4D4EB68B}"/>
              </a:ext>
            </a:extLst>
          </p:cNvPr>
          <p:cNvSpPr txBox="1"/>
          <p:nvPr/>
        </p:nvSpPr>
        <p:spPr>
          <a:xfrm>
            <a:off x="1371600" y="6052678"/>
            <a:ext cx="7467600" cy="307777"/>
          </a:xfrm>
          <a:prstGeom prst="rect">
            <a:avLst/>
          </a:prstGeom>
          <a:noFill/>
        </p:spPr>
        <p:txBody>
          <a:bodyPr wrap="square">
            <a:spAutoFit/>
          </a:bodyPr>
          <a:lstStyle/>
          <a:p>
            <a:r>
              <a:rPr lang="en-US" sz="1400" dirty="0"/>
              <a:t>(*) The orange line was updated when the new SARA data was available.</a:t>
            </a:r>
          </a:p>
        </p:txBody>
      </p:sp>
    </p:spTree>
    <p:extLst>
      <p:ext uri="{BB962C8B-B14F-4D97-AF65-F5344CB8AC3E}">
        <p14:creationId xmlns:p14="http://schemas.microsoft.com/office/powerpoint/2010/main" val="3603197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776E2-F556-4359-A205-D070657F6A3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3A117BB1-4922-47EF-9841-C6B6F9C2EBF7}"/>
              </a:ext>
            </a:extLst>
          </p:cNvPr>
          <p:cNvSpPr>
            <a:spLocks noGrp="1"/>
          </p:cNvSpPr>
          <p:nvPr>
            <p:ph idx="1"/>
          </p:nvPr>
        </p:nvSpPr>
        <p:spPr/>
        <p:txBody>
          <a:bodyPr/>
          <a:lstStyle/>
          <a:p>
            <a:r>
              <a:rPr lang="en-US" dirty="0"/>
              <a:t>The Maximum Daily Planned Resource Outage Capacity for </a:t>
            </a:r>
            <a:r>
              <a:rPr lang="en-US" b="1" i="1" dirty="0"/>
              <a:t>Non-IRR resources </a:t>
            </a:r>
            <a:r>
              <a:rPr lang="en-US" dirty="0"/>
              <a:t>for the next 60 months will be updated at the beginning of each season and be posted on the ERCOT website</a:t>
            </a:r>
          </a:p>
          <a:p>
            <a:pPr lvl="1"/>
            <a:r>
              <a:rPr lang="en-US" dirty="0"/>
              <a:t>It utilizes seasonal assumption (High Unplanned Outage scenario and Low Renewable Outage scenario) and long-term load forecast (P50).</a:t>
            </a:r>
          </a:p>
          <a:p>
            <a:pPr lvl="1"/>
            <a:r>
              <a:rPr lang="en-US" sz="1800" dirty="0"/>
              <a:t>A cap is applied, which is defined as 20% (*) above the daily maximum of actual planned outage in the last 3 years </a:t>
            </a:r>
            <a:r>
              <a:rPr lang="en-US" dirty="0"/>
              <a:t>to limit the allowed planned capacity for Winter/Summer Season.</a:t>
            </a:r>
          </a:p>
          <a:p>
            <a:pPr lvl="1"/>
            <a:r>
              <a:rPr lang="en-US" dirty="0"/>
              <a:t>The capacity of new thermal/IRR resources is reflected in the latest SARA report and therefore captured for the incoming season. </a:t>
            </a:r>
          </a:p>
          <a:p>
            <a:pPr lvl="1"/>
            <a:endParaRPr lang="en-US" dirty="0"/>
          </a:p>
        </p:txBody>
      </p:sp>
      <p:sp>
        <p:nvSpPr>
          <p:cNvPr id="4" name="Slide Number Placeholder 3">
            <a:extLst>
              <a:ext uri="{FF2B5EF4-FFF2-40B4-BE49-F238E27FC236}">
                <a16:creationId xmlns:a16="http://schemas.microsoft.com/office/drawing/2014/main" id="{48AB5443-7196-40FE-A89E-4C2132EB59B6}"/>
              </a:ext>
            </a:extLst>
          </p:cNvPr>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1649588801"/>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32829</TotalTime>
  <Words>1051</Words>
  <Application>Microsoft Office PowerPoint</Application>
  <PresentationFormat>On-screen Show (4:3)</PresentationFormat>
  <Paragraphs>92</Paragraphs>
  <Slides>10</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10</vt:i4>
      </vt:variant>
    </vt:vector>
  </HeadingPairs>
  <TitlesOfParts>
    <vt:vector size="17" baseType="lpstr">
      <vt:lpstr>Arial</vt:lpstr>
      <vt:lpstr>Calibri</vt:lpstr>
      <vt:lpstr>Courier New</vt:lpstr>
      <vt:lpstr>Wingdings</vt:lpstr>
      <vt:lpstr>1_Office Theme</vt:lpstr>
      <vt:lpstr>2_Custom Design</vt:lpstr>
      <vt:lpstr>3_Custom Design</vt:lpstr>
      <vt:lpstr>PowerPoint Presentation</vt:lpstr>
      <vt:lpstr>Background</vt:lpstr>
      <vt:lpstr>Maximum Daily Planned Resource Outage Capacity</vt:lpstr>
      <vt:lpstr>Considerations in Methodology Development</vt:lpstr>
      <vt:lpstr>Maximum Daily Planned Resource Outage Capacity (PROC) Evaluated for Peak Hours for Non-IRR and Non-PUN Resources</vt:lpstr>
      <vt:lpstr>Methodology (continued)</vt:lpstr>
      <vt:lpstr>2022-2026</vt:lpstr>
      <vt:lpstr>Back-Calculation for 2021</vt:lpstr>
      <vt:lpstr>Summary</vt:lpstr>
      <vt:lpstr>Next Step</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ERCOT</cp:lastModifiedBy>
  <cp:revision>845</cp:revision>
  <dcterms:created xsi:type="dcterms:W3CDTF">2016-04-16T13:25:21Z</dcterms:created>
  <dcterms:modified xsi:type="dcterms:W3CDTF">2021-12-15T19:50:24Z</dcterms:modified>
</cp:coreProperties>
</file>