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5"/>
  </p:sldMasterIdLst>
  <p:notesMasterIdLst>
    <p:notesMasterId r:id="rId30"/>
  </p:notesMasterIdLst>
  <p:sldIdLst>
    <p:sldId id="256" r:id="rId6"/>
    <p:sldId id="297" r:id="rId7"/>
    <p:sldId id="272" r:id="rId8"/>
    <p:sldId id="273" r:id="rId9"/>
    <p:sldId id="274" r:id="rId10"/>
    <p:sldId id="276" r:id="rId11"/>
    <p:sldId id="279" r:id="rId12"/>
    <p:sldId id="278"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5" r:id="rId27"/>
    <p:sldId id="296" r:id="rId28"/>
    <p:sldId id="264" r:id="rId29"/>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DE3"/>
    <a:srgbClr val="5D85A9"/>
    <a:srgbClr val="204C81"/>
    <a:srgbClr val="19396E"/>
    <a:srgbClr val="1F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71" autoAdjust="0"/>
  </p:normalViewPr>
  <p:slideViewPr>
    <p:cSldViewPr>
      <p:cViewPr varScale="1">
        <p:scale>
          <a:sx n="81" d="100"/>
          <a:sy n="81" d="100"/>
        </p:scale>
        <p:origin x="15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12/15/2021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dirty="0"/>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dirty="0"/>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Extreme cold weather has jeopardized the reliable operation of the BES four times in the past 10 years, including the Event.  From February 1 to 5, 2011, an arctic cold front impacted the southwest U.S. and resulted in numerous generation outages, natural gas facility outages and emergency power grid conditions and caused 6,886 MW of firm customer load shed in ERCOT, El Paso Electric and Salt River Project.  The January 2014 Polar Vortex event affected Texas, the Central and Eastern U.S., and resulted in generation outages, natural gas availability issues and less than 300 MW of firm load shed.  And in January 2018, an arctic high-pressure system and below average temperatures in the South Central U.S. resulted in many generation outages, and no firm load shed, but required voluntary load shed emergency measures SPP experienced weather-related generation outages and decreased natural gas supply, and several entities within SPP declared EEA Levels 1 to 3, but none shed firm load.</a:t>
            </a:r>
          </a:p>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3</a:t>
            </a:fld>
            <a:endParaRPr lang="en-US" dirty="0"/>
          </a:p>
        </p:txBody>
      </p:sp>
    </p:spTree>
    <p:extLst>
      <p:ext uri="{BB962C8B-B14F-4D97-AF65-F5344CB8AC3E}">
        <p14:creationId xmlns:p14="http://schemas.microsoft.com/office/powerpoint/2010/main" val="93288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24</a:t>
            </a:fld>
            <a:endParaRPr lang="en-US" dirty="0" smtClean="0"/>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smtClean="0"/>
              <a:t>Subtitle Slide</a:t>
            </a:r>
            <a:endParaRPr lang="en-US" dirty="0"/>
          </a:p>
        </p:txBody>
      </p:sp>
    </p:spTree>
    <p:extLst>
      <p:ext uri="{BB962C8B-B14F-4D97-AF65-F5344CB8AC3E}">
        <p14:creationId xmlns:p14="http://schemas.microsoft.com/office/powerpoint/2010/main" val="4165487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smtClean="0"/>
              <a:t>Click to edit Master text styles</a:t>
            </a:r>
          </a:p>
        </p:txBody>
      </p:sp>
    </p:spTree>
    <p:extLst>
      <p:ext uri="{BB962C8B-B14F-4D97-AF65-F5344CB8AC3E}">
        <p14:creationId xmlns:p14="http://schemas.microsoft.com/office/powerpoint/2010/main" val="2189818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22708300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smtClean="0">
                <a:solidFill>
                  <a:srgbClr val="204C81"/>
                </a:solidFill>
              </a:rPr>
              <a:t>RELIABILITY | RESILIENCE</a:t>
            </a:r>
            <a:r>
              <a:rPr lang="en-US" sz="1200" b="1" baseline="0" dirty="0" smtClean="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7B3CF.E71452F0"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676401"/>
            <a:ext cx="8458200" cy="2209800"/>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r>
              <a:rPr lang="en-US" sz="2400" b="1" i="0" dirty="0"/>
              <a:t>The February 2021 Cold Weather Outages in Texas and the </a:t>
            </a:r>
            <a:r>
              <a:rPr lang="en-US" sz="2400" b="1" i="0" dirty="0" smtClean="0"/>
              <a:t>South </a:t>
            </a:r>
            <a:r>
              <a:rPr lang="en-US" sz="2400" b="1" i="0" dirty="0"/>
              <a:t>Central United </a:t>
            </a:r>
            <a:r>
              <a:rPr lang="en-US" sz="2400" b="1" i="0" dirty="0" smtClean="0"/>
              <a:t>States – Gas and Electric Interdependencies</a:t>
            </a:r>
            <a:r>
              <a:rPr lang="en-US" sz="2400" i="0" kern="0" dirty="0" smtClean="0">
                <a:latin typeface="Tahoma" pitchFamily="84" charset="0"/>
              </a:rPr>
              <a:t> </a:t>
            </a: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2000" i="0" u="none" strike="noStrike" kern="0" cap="none" spc="0" normalizeH="0" baseline="0" noProof="0" dirty="0" smtClean="0">
              <a:ln>
                <a:noFill/>
              </a:ln>
              <a:solidFill>
                <a:schemeClr val="bg1"/>
              </a:solidFill>
              <a:effectLst/>
              <a:uLnTx/>
              <a:uFillTx/>
              <a:latin typeface="Tahoma" pitchFamily="8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2000" i="0" u="none" strike="noStrike" kern="0" cap="none" spc="0" normalizeH="0" baseline="0" noProof="0" dirty="0">
              <a:ln>
                <a:noFill/>
              </a:ln>
              <a:solidFill>
                <a:schemeClr val="bg1"/>
              </a:solidFill>
              <a:effectLst/>
              <a:uLnTx/>
              <a:uFillTx/>
              <a:latin typeface="Tahoma" pitchFamily="8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smtClean="0">
              <a:latin typeface="Tahoma" pitchFamily="8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r>
              <a:rPr lang="en-US" sz="2000" i="0" kern="0" dirty="0" smtClean="0">
                <a:latin typeface="Tahoma" pitchFamily="84" charset="0"/>
              </a:rPr>
              <a:t>Presentation given to </a:t>
            </a:r>
            <a:r>
              <a:rPr lang="en-US" sz="2000" i="0" kern="0" dirty="0" smtClean="0">
                <a:latin typeface="Tahoma" pitchFamily="84" charset="0"/>
              </a:rPr>
              <a:t>ERCOT </a:t>
            </a:r>
            <a:r>
              <a:rPr lang="en-US" sz="2000" i="0" kern="0" dirty="0" smtClean="0">
                <a:latin typeface="Tahoma" pitchFamily="84" charset="0"/>
              </a:rPr>
              <a:t>– </a:t>
            </a:r>
            <a:r>
              <a:rPr lang="en-US" sz="2000" i="0" kern="0" dirty="0" smtClean="0">
                <a:latin typeface="Tahoma" pitchFamily="84" charset="0"/>
              </a:rPr>
              <a:t>December 17, </a:t>
            </a:r>
            <a:r>
              <a:rPr lang="en-US" sz="2000" i="0" kern="0" dirty="0" smtClean="0">
                <a:latin typeface="Tahoma" pitchFamily="84" charset="0"/>
              </a:rPr>
              <a:t>2021</a:t>
            </a:r>
          </a:p>
          <a:p>
            <a:pPr lvl="0" eaLnBrk="1" hangingPunct="1">
              <a:lnSpc>
                <a:spcPct val="110000"/>
              </a:lnSpc>
              <a:defRPr/>
            </a:pPr>
            <a:r>
              <a:rPr lang="en-US" sz="2000" i="0" kern="0" dirty="0" smtClean="0">
                <a:latin typeface="Tahoma" pitchFamily="84" charset="0"/>
              </a:rPr>
              <a:t>Thomas </a:t>
            </a:r>
            <a:r>
              <a:rPr lang="en-US" sz="2000" i="0" kern="0" dirty="0" smtClean="0">
                <a:latin typeface="Tahoma" pitchFamily="84" charset="0"/>
              </a:rPr>
              <a:t>Coleman, Chief Technical Advisor</a:t>
            </a:r>
          </a:p>
          <a:p>
            <a:pPr lvl="0" eaLnBrk="1" hangingPunct="1">
              <a:lnSpc>
                <a:spcPct val="110000"/>
              </a:lnSpc>
              <a:defRPr/>
            </a:pPr>
            <a:endParaRPr lang="en-US" sz="2000" i="0" kern="0" dirty="0" smtClean="0">
              <a:latin typeface="Tahoma"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Production Outages by Basin</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001000" cy="5105399"/>
          </a:xfrm>
          <a:prstGeom prst="rect">
            <a:avLst/>
          </a:prstGeom>
          <a:noFill/>
          <a:ln>
            <a:solidFill>
              <a:sysClr val="windowText" lastClr="000000"/>
            </a:solidFill>
          </a:ln>
        </p:spPr>
      </p:pic>
    </p:spTree>
    <p:extLst>
      <p:ext uri="{BB962C8B-B14F-4D97-AF65-F5344CB8AC3E}">
        <p14:creationId xmlns:p14="http://schemas.microsoft.com/office/powerpoint/2010/main" val="102876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Production Declines</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391400" cy="4724400"/>
          </a:xfrm>
          <a:prstGeom prst="rect">
            <a:avLst/>
          </a:prstGeom>
          <a:noFill/>
          <a:ln>
            <a:solidFill>
              <a:sysClr val="windowText" lastClr="000000"/>
            </a:solidFill>
          </a:ln>
        </p:spPr>
      </p:pic>
    </p:spTree>
    <p:extLst>
      <p:ext uri="{BB962C8B-B14F-4D97-AF65-F5344CB8AC3E}">
        <p14:creationId xmlns:p14="http://schemas.microsoft.com/office/powerpoint/2010/main" val="34446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Natural Gas Consumption</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1944687" y="1529556"/>
            <a:ext cx="5219700" cy="4438650"/>
          </a:xfrm>
          <a:prstGeom prst="rect">
            <a:avLst/>
          </a:prstGeom>
          <a:noFill/>
          <a:ln>
            <a:solidFill>
              <a:sysClr val="windowText" lastClr="000000"/>
            </a:solidFill>
          </a:ln>
        </p:spPr>
      </p:pic>
    </p:spTree>
    <p:extLst>
      <p:ext uri="{BB962C8B-B14F-4D97-AF65-F5344CB8AC3E}">
        <p14:creationId xmlns:p14="http://schemas.microsoft.com/office/powerpoint/2010/main" val="295386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endParaRPr lang="en-US" dirty="0"/>
          </a:p>
        </p:txBody>
      </p:sp>
      <p:sp>
        <p:nvSpPr>
          <p:cNvPr id="3" name="Title 2"/>
          <p:cNvSpPr>
            <a:spLocks noGrp="1"/>
          </p:cNvSpPr>
          <p:nvPr>
            <p:ph type="title"/>
          </p:nvPr>
        </p:nvSpPr>
        <p:spPr/>
        <p:txBody>
          <a:bodyPr/>
          <a:lstStyle/>
          <a:p>
            <a:r>
              <a:rPr lang="en-US" dirty="0" smtClean="0"/>
              <a:t>Increased Natural Gas Demand</a:t>
            </a:r>
            <a:endParaRPr lang="en-US" dirty="0"/>
          </a:p>
        </p:txBody>
      </p:sp>
      <p:pic>
        <p:nvPicPr>
          <p:cNvPr id="4" name="Picture 3"/>
          <p:cNvPicPr/>
          <p:nvPr/>
        </p:nvPicPr>
        <p:blipFill>
          <a:blip r:embed="rId2"/>
          <a:stretch>
            <a:fillRect/>
          </a:stretch>
        </p:blipFill>
        <p:spPr>
          <a:xfrm>
            <a:off x="1643062" y="1611630"/>
            <a:ext cx="5857875" cy="3634740"/>
          </a:xfrm>
          <a:prstGeom prst="rect">
            <a:avLst/>
          </a:prstGeom>
          <a:ln>
            <a:solidFill>
              <a:sysClr val="windowText" lastClr="000000"/>
            </a:solidFill>
          </a:ln>
        </p:spPr>
      </p:pic>
    </p:spTree>
    <p:extLst>
      <p:ext uri="{BB962C8B-B14F-4D97-AF65-F5344CB8AC3E}">
        <p14:creationId xmlns:p14="http://schemas.microsoft.com/office/powerpoint/2010/main" val="395311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Firm Capacity Vs Scheduling</a:t>
            </a:r>
            <a:endParaRPr lang="en-US" dirty="0"/>
          </a:p>
        </p:txBody>
      </p:sp>
      <p:pic>
        <p:nvPicPr>
          <p:cNvPr id="4" name="Chart 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00200" y="1493520"/>
            <a:ext cx="5943600" cy="3870960"/>
          </a:xfrm>
          <a:prstGeom prst="rect">
            <a:avLst/>
          </a:prstGeom>
          <a:noFill/>
          <a:ln>
            <a:noFill/>
          </a:ln>
        </p:spPr>
      </p:pic>
    </p:spTree>
    <p:extLst>
      <p:ext uri="{BB962C8B-B14F-4D97-AF65-F5344CB8AC3E}">
        <p14:creationId xmlns:p14="http://schemas.microsoft.com/office/powerpoint/2010/main" val="37238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Storage Withdrawals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7680"/>
            <a:ext cx="5943600" cy="3342640"/>
          </a:xfrm>
          <a:prstGeom prst="rect">
            <a:avLst/>
          </a:prstGeom>
          <a:noFill/>
          <a:ln>
            <a:solidFill>
              <a:schemeClr val="tx1"/>
            </a:solidFill>
          </a:ln>
        </p:spPr>
      </p:pic>
    </p:spTree>
    <p:extLst>
      <p:ext uri="{BB962C8B-B14F-4D97-AF65-F5344CB8AC3E}">
        <p14:creationId xmlns:p14="http://schemas.microsoft.com/office/powerpoint/2010/main" val="240252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ERCOT Natural Gas Outages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673225"/>
            <a:ext cx="5956300" cy="3511550"/>
          </a:xfrm>
          <a:prstGeom prst="rect">
            <a:avLst/>
          </a:prstGeom>
          <a:noFill/>
          <a:ln>
            <a:solidFill>
              <a:schemeClr val="tx1"/>
            </a:solidFill>
          </a:ln>
        </p:spPr>
      </p:pic>
    </p:spTree>
    <p:extLst>
      <p:ext uri="{BB962C8B-B14F-4D97-AF65-F5344CB8AC3E}">
        <p14:creationId xmlns:p14="http://schemas.microsoft.com/office/powerpoint/2010/main" val="407646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ERCOT System Frequency</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7010400" cy="4267200"/>
          </a:xfrm>
          <a:prstGeom prst="rect">
            <a:avLst/>
          </a:prstGeom>
          <a:noFill/>
        </p:spPr>
      </p:pic>
    </p:spTree>
    <p:extLst>
      <p:ext uri="{BB962C8B-B14F-4D97-AF65-F5344CB8AC3E}">
        <p14:creationId xmlns:p14="http://schemas.microsoft.com/office/powerpoint/2010/main" val="193434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lvl="0"/>
            <a:r>
              <a:rPr lang="en-US" dirty="0"/>
              <a:t>Development of a new “power outage alert” (with coordination among several agencies including the PUCT and Department of Transportation (to use its highway messaging signs).</a:t>
            </a:r>
          </a:p>
          <a:p>
            <a:pPr lvl="0"/>
            <a:r>
              <a:rPr lang="en-US" dirty="0"/>
              <a:t>Creation of a new “Texas Energy Reliability Council,” with the purpose of fostering better communication between the natural gas and electric industries.  Its members include the Chairs of the Texas Railroad Commission and PUCT, ERCOT, and members from the natural gas and electric industries, as well as other energy and industrial sectors.</a:t>
            </a:r>
          </a:p>
          <a:p>
            <a:pPr lvl="0"/>
            <a:r>
              <a:rPr lang="en-US" dirty="0"/>
              <a:t>Creation of a committee to map the electricity supply chain “in order to designate priority electricity service needs during extreme weather events” (and update said map yearly). </a:t>
            </a:r>
          </a:p>
        </p:txBody>
      </p:sp>
      <p:sp>
        <p:nvSpPr>
          <p:cNvPr id="3" name="Title 2"/>
          <p:cNvSpPr>
            <a:spLocks noGrp="1"/>
          </p:cNvSpPr>
          <p:nvPr>
            <p:ph type="title"/>
          </p:nvPr>
        </p:nvSpPr>
        <p:spPr/>
        <p:txBody>
          <a:bodyPr/>
          <a:lstStyle/>
          <a:p>
            <a:r>
              <a:rPr lang="en-US" dirty="0" smtClean="0"/>
              <a:t>Texas SB 3</a:t>
            </a:r>
            <a:endParaRPr lang="en-US" dirty="0"/>
          </a:p>
        </p:txBody>
      </p:sp>
    </p:spTree>
    <p:extLst>
      <p:ext uri="{BB962C8B-B14F-4D97-AF65-F5344CB8AC3E}">
        <p14:creationId xmlns:p14="http://schemas.microsoft.com/office/powerpoint/2010/main" val="64080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lvl="0"/>
            <a:r>
              <a:rPr lang="en-US" dirty="0"/>
              <a:t>Requiring gas supply chain facilities identified on the electricity supply chain map and directly serving natural gas generating units to “implement measures to prepare to operate during a weather emergency,” </a:t>
            </a:r>
            <a:endParaRPr lang="en-US" dirty="0" smtClean="0"/>
          </a:p>
          <a:p>
            <a:pPr lvl="0"/>
            <a:r>
              <a:rPr lang="en-US" dirty="0" smtClean="0"/>
              <a:t>Develop </a:t>
            </a:r>
            <a:r>
              <a:rPr lang="en-US" dirty="0"/>
              <a:t>a communication system between critical infrastructure sources, the PUCT and ERCOT to ensure that electricity and natural gas supplies in the electricity supply chain are prioritized to those sources during an extreme weather event.</a:t>
            </a:r>
          </a:p>
          <a:p>
            <a:pPr lvl="0"/>
            <a:r>
              <a:rPr lang="en-US" dirty="0"/>
              <a:t>Requiring the PUCT and RRC to collaborate on rules for designating natural gas facilities and entities as critical electric customers or critical gas </a:t>
            </a:r>
            <a:r>
              <a:rPr lang="en-US" dirty="0" smtClean="0"/>
              <a:t>suppliers.</a:t>
            </a:r>
            <a:endParaRPr lang="en-US" dirty="0"/>
          </a:p>
        </p:txBody>
      </p:sp>
      <p:sp>
        <p:nvSpPr>
          <p:cNvPr id="3" name="Title 2"/>
          <p:cNvSpPr>
            <a:spLocks noGrp="1"/>
          </p:cNvSpPr>
          <p:nvPr>
            <p:ph type="title"/>
          </p:nvPr>
        </p:nvSpPr>
        <p:spPr/>
        <p:txBody>
          <a:bodyPr/>
          <a:lstStyle/>
          <a:p>
            <a:r>
              <a:rPr lang="en-US" dirty="0" smtClean="0"/>
              <a:t>Texas SB 3 Continued</a:t>
            </a:r>
            <a:endParaRPr lang="en-US" dirty="0"/>
          </a:p>
        </p:txBody>
      </p:sp>
    </p:spTree>
    <p:extLst>
      <p:ext uri="{BB962C8B-B14F-4D97-AF65-F5344CB8AC3E}">
        <p14:creationId xmlns:p14="http://schemas.microsoft.com/office/powerpoint/2010/main" val="260945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76200"/>
            <a:ext cx="6477000" cy="838200"/>
          </a:xfrm>
        </p:spPr>
        <p:txBody>
          <a:bodyPr/>
          <a:lstStyle/>
          <a:p>
            <a:r>
              <a:rPr lang="en-US" dirty="0" smtClean="0"/>
              <a:t>The Event</a:t>
            </a:r>
            <a:endParaRPr lang="en-US" dirty="0"/>
          </a:p>
        </p:txBody>
      </p:sp>
      <p:grpSp>
        <p:nvGrpSpPr>
          <p:cNvPr id="18" name="Group 17"/>
          <p:cNvGrpSpPr/>
          <p:nvPr/>
        </p:nvGrpSpPr>
        <p:grpSpPr>
          <a:xfrm>
            <a:off x="2286000" y="1336747"/>
            <a:ext cx="6326073" cy="1663014"/>
            <a:chOff x="-24920" y="5027838"/>
            <a:chExt cx="3676101" cy="1447800"/>
          </a:xfrm>
        </p:grpSpPr>
        <p:sp>
          <p:nvSpPr>
            <p:cNvPr id="19" name="Rectangle 18"/>
            <p:cNvSpPr/>
            <p:nvPr/>
          </p:nvSpPr>
          <p:spPr bwMode="auto">
            <a:xfrm>
              <a:off x="298381" y="5027838"/>
              <a:ext cx="3352800" cy="144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accent6"/>
                </a:solidFill>
                <a:effectLst/>
                <a:latin typeface="Arial" charset="0"/>
                <a:ea typeface="ＭＳ Ｐゴシック" pitchFamily="84" charset="-128"/>
              </a:endParaRPr>
            </a:p>
          </p:txBody>
        </p:sp>
        <p:sp>
          <p:nvSpPr>
            <p:cNvPr id="20" name="TextBox 19"/>
            <p:cNvSpPr txBox="1"/>
            <p:nvPr/>
          </p:nvSpPr>
          <p:spPr>
            <a:xfrm>
              <a:off x="-24920" y="5058181"/>
              <a:ext cx="3279054" cy="348331"/>
            </a:xfrm>
            <a:prstGeom prst="rect">
              <a:avLst/>
            </a:prstGeom>
            <a:noFill/>
          </p:spPr>
          <p:txBody>
            <a:bodyPr wrap="square" rtlCol="0">
              <a:spAutoFit/>
            </a:bodyPr>
            <a:lstStyle/>
            <a:p>
              <a:endParaRPr lang="en-US" sz="2000" b="1" i="0" dirty="0">
                <a:solidFill>
                  <a:schemeClr val="accent6"/>
                </a:solidFill>
                <a:latin typeface="+mn-lt"/>
              </a:endParaRPr>
            </a:p>
          </p:txBody>
        </p:sp>
      </p:grpSp>
      <p:sp>
        <p:nvSpPr>
          <p:cNvPr id="28" name="Rectangle 27"/>
          <p:cNvSpPr/>
          <p:nvPr/>
        </p:nvSpPr>
        <p:spPr bwMode="auto">
          <a:xfrm>
            <a:off x="2654205" y="2996343"/>
            <a:ext cx="5769716" cy="16348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accent6"/>
              </a:solidFill>
              <a:effectLst/>
              <a:latin typeface="Arial" charset="0"/>
              <a:ea typeface="ＭＳ Ｐゴシック" pitchFamily="84" charset="-128"/>
            </a:endParaRPr>
          </a:p>
        </p:txBody>
      </p:sp>
      <p:sp>
        <p:nvSpPr>
          <p:cNvPr id="35" name="Rectangle 34"/>
          <p:cNvSpPr/>
          <p:nvPr/>
        </p:nvSpPr>
        <p:spPr bwMode="auto">
          <a:xfrm>
            <a:off x="3058730" y="4398460"/>
            <a:ext cx="5769717" cy="15451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accent6"/>
              </a:solidFill>
              <a:effectLst/>
              <a:latin typeface="Arial" charset="0"/>
              <a:ea typeface="ＭＳ Ｐゴシック" pitchFamily="84" charset="-128"/>
            </a:endParaRPr>
          </a:p>
        </p:txBody>
      </p:sp>
      <p:sp>
        <p:nvSpPr>
          <p:cNvPr id="12" name="Rectangle 11">
            <a:extLst>
              <a:ext uri="{FF2B5EF4-FFF2-40B4-BE49-F238E27FC236}">
                <a16:creationId xmlns:a16="http://schemas.microsoft.com/office/drawing/2014/main" id="{E5053DAC-C82A-4015-B71A-5C7652F42812}"/>
              </a:ext>
            </a:extLst>
          </p:cNvPr>
          <p:cNvSpPr>
            <a:spLocks noChangeArrowheads="1"/>
          </p:cNvSpPr>
          <p:nvPr/>
        </p:nvSpPr>
        <p:spPr bwMode="auto">
          <a:xfrm>
            <a:off x="243373" y="1845794"/>
            <a:ext cx="4816525" cy="38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eaLnBrk="0" fontAlgn="base" hangingPunct="0">
              <a:spcBef>
                <a:spcPct val="0"/>
              </a:spcBef>
              <a:spcAft>
                <a:spcPts val="1200"/>
              </a:spcAft>
              <a:buFont typeface="Arial" panose="020B0604020202020204" pitchFamily="34" charset="0"/>
              <a:buChar char="•"/>
            </a:pPr>
            <a:r>
              <a:rPr lang="en-US" altLang="en-US" i="0" dirty="0" smtClean="0">
                <a:latin typeface="+mj-lt"/>
                <a:ea typeface="Times New Roman" panose="02020603050405020304" pitchFamily="18" charset="0"/>
                <a:cs typeface="Times New Roman" panose="02020603050405020304" pitchFamily="18" charset="0"/>
              </a:rPr>
              <a:t>Event occurred between February 8 and February 20, 2021</a:t>
            </a:r>
            <a:endParaRPr lang="en-US" altLang="en-US" i="0" dirty="0">
              <a:latin typeface="+mj-lt"/>
              <a:ea typeface="Times New Roman" panose="02020603050405020304" pitchFamily="18" charset="0"/>
              <a:cs typeface="Times New Roman" panose="02020603050405020304" pitchFamily="18" charset="0"/>
            </a:endParaRPr>
          </a:p>
          <a:p>
            <a:pPr marL="228600" indent="-228600" eaLnBrk="0" fontAlgn="base" hangingPunct="0">
              <a:lnSpc>
                <a:spcPts val="2800"/>
              </a:lnSpc>
              <a:spcBef>
                <a:spcPct val="0"/>
              </a:spcBef>
              <a:spcAft>
                <a:spcPts val="1200"/>
              </a:spcAft>
              <a:buFont typeface="Arial" panose="020B0604020202020204" pitchFamily="34" charset="0"/>
              <a:buChar char="•"/>
            </a:pPr>
            <a:r>
              <a:rPr lang="en-US" altLang="en-US" i="0" dirty="0" smtClean="0">
                <a:latin typeface="+mj-lt"/>
                <a:ea typeface="Times New Roman" panose="02020603050405020304" pitchFamily="18" charset="0"/>
                <a:cs typeface="Times New Roman" panose="02020603050405020304" pitchFamily="18" charset="0"/>
              </a:rPr>
              <a:t>Significantly impacted South Central U.S.</a:t>
            </a:r>
          </a:p>
          <a:p>
            <a:pPr marL="228600" indent="-228600" eaLnBrk="0" fontAlgn="base" hangingPunct="0">
              <a:lnSpc>
                <a:spcPts val="2800"/>
              </a:lnSpc>
              <a:spcBef>
                <a:spcPct val="0"/>
              </a:spcBef>
              <a:spcAft>
                <a:spcPts val="1200"/>
              </a:spcAft>
              <a:buFont typeface="Arial" panose="020B0604020202020204" pitchFamily="34" charset="0"/>
              <a:buChar char="•"/>
            </a:pPr>
            <a:r>
              <a:rPr lang="en-US" altLang="en-US" i="0" dirty="0" smtClean="0">
                <a:latin typeface="+mj-lt"/>
                <a:ea typeface="Times New Roman" panose="02020603050405020304" pitchFamily="18" charset="0"/>
                <a:cs typeface="Times New Roman" panose="02020603050405020304" pitchFamily="18" charset="0"/>
              </a:rPr>
              <a:t>Deteriorating conditions would lead to lowest temperatures of the event on February 15</a:t>
            </a:r>
            <a:r>
              <a:rPr lang="en-US" altLang="en-US" i="0" baseline="30000" dirty="0" smtClean="0">
                <a:latin typeface="+mj-lt"/>
                <a:ea typeface="Times New Roman" panose="02020603050405020304" pitchFamily="18" charset="0"/>
                <a:cs typeface="Times New Roman" panose="02020603050405020304" pitchFamily="18" charset="0"/>
              </a:rPr>
              <a:t>th</a:t>
            </a:r>
            <a:r>
              <a:rPr lang="en-US" altLang="en-US" i="0" dirty="0" smtClean="0">
                <a:latin typeface="+mj-lt"/>
                <a:ea typeface="Times New Roman" panose="02020603050405020304" pitchFamily="18" charset="0"/>
                <a:cs typeface="Times New Roman" panose="02020603050405020304" pitchFamily="18" charset="0"/>
              </a:rPr>
              <a:t> &amp; 16</a:t>
            </a:r>
            <a:r>
              <a:rPr lang="en-US" altLang="en-US" i="0" baseline="30000" dirty="0" smtClean="0">
                <a:latin typeface="+mj-lt"/>
                <a:ea typeface="Times New Roman" panose="02020603050405020304" pitchFamily="18" charset="0"/>
                <a:cs typeface="Times New Roman" panose="02020603050405020304" pitchFamily="18" charset="0"/>
              </a:rPr>
              <a:t>th</a:t>
            </a:r>
          </a:p>
          <a:p>
            <a:pPr marL="228600" indent="-228600">
              <a:lnSpc>
                <a:spcPts val="2800"/>
              </a:lnSpc>
              <a:spcAft>
                <a:spcPts val="1200"/>
              </a:spcAft>
              <a:buFont typeface="Arial" panose="020B0604020202020204" pitchFamily="34" charset="0"/>
              <a:buChar char="•"/>
            </a:pPr>
            <a:r>
              <a:rPr lang="en-US" altLang="en-US" i="0" dirty="0">
                <a:latin typeface="+mj-lt"/>
                <a:ea typeface="Times New Roman" panose="02020603050405020304" pitchFamily="18" charset="0"/>
                <a:cs typeface="Times New Roman" panose="02020603050405020304" pitchFamily="18" charset="0"/>
              </a:rPr>
              <a:t>Unprecedented 65,622 MW of unplanned generation outages</a:t>
            </a:r>
            <a:r>
              <a:rPr lang="en-US" altLang="en-US" i="0" dirty="0" smtClean="0">
                <a:latin typeface="+mj-lt"/>
                <a:ea typeface="Times New Roman" panose="02020603050405020304" pitchFamily="18" charset="0"/>
                <a:cs typeface="Times New Roman" panose="02020603050405020304" pitchFamily="18" charset="0"/>
              </a:rPr>
              <a:t>.</a:t>
            </a:r>
            <a:endParaRPr lang="en-US" altLang="en-US" i="0" dirty="0">
              <a:latin typeface="+mj-lt"/>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087210" y="1477958"/>
            <a:ext cx="3931958" cy="4541842"/>
          </a:xfrm>
          <a:prstGeom prst="rect">
            <a:avLst/>
          </a:prstGeom>
        </p:spPr>
      </p:pic>
    </p:spTree>
    <p:extLst>
      <p:ext uri="{BB962C8B-B14F-4D97-AF65-F5344CB8AC3E}">
        <p14:creationId xmlns:p14="http://schemas.microsoft.com/office/powerpoint/2010/main" val="223949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lvl="0"/>
            <a:r>
              <a:rPr lang="en-US" dirty="0" smtClean="0"/>
              <a:t>Requiring </a:t>
            </a:r>
            <a:r>
              <a:rPr lang="en-US" dirty="0"/>
              <a:t>that utilities provide retail customers with information about involuntary load shedding, and how to apply to become a critical care retail customer or other protected class of retail customer. </a:t>
            </a:r>
          </a:p>
          <a:p>
            <a:pPr lvl="0"/>
            <a:r>
              <a:rPr lang="en-US" dirty="0"/>
              <a:t>Adding new rules regarding how to conduct firm load shedding, including that the PUCT examine whether entities complied with their load shed plans, and providing for at least one load shed drill each in the summer and winter.</a:t>
            </a:r>
          </a:p>
          <a:p>
            <a:pPr lvl="0"/>
            <a:r>
              <a:rPr lang="en-US" dirty="0"/>
              <a:t>Requiring procurement of competitive “ancillary or reliability services” to ensure reliability during extreme heat and extreme cold weather and during times of low wind or solar; winter resources required to include on-site fuel storage, dual-fuel capability or “fuel supply arrangements to ensure winter performance for several days</a:t>
            </a:r>
            <a:r>
              <a:rPr lang="en-US" dirty="0" smtClean="0"/>
              <a:t>.”</a:t>
            </a:r>
            <a:endParaRPr lang="en-US" dirty="0"/>
          </a:p>
        </p:txBody>
      </p:sp>
      <p:sp>
        <p:nvSpPr>
          <p:cNvPr id="3" name="Title 2"/>
          <p:cNvSpPr>
            <a:spLocks noGrp="1"/>
          </p:cNvSpPr>
          <p:nvPr>
            <p:ph type="title"/>
          </p:nvPr>
        </p:nvSpPr>
        <p:spPr/>
        <p:txBody>
          <a:bodyPr/>
          <a:lstStyle/>
          <a:p>
            <a:r>
              <a:rPr lang="en-US" dirty="0" smtClean="0"/>
              <a:t>Texas SB 3</a:t>
            </a:r>
            <a:endParaRPr lang="en-US" dirty="0"/>
          </a:p>
        </p:txBody>
      </p:sp>
    </p:spTree>
    <p:extLst>
      <p:ext uri="{BB962C8B-B14F-4D97-AF65-F5344CB8AC3E}">
        <p14:creationId xmlns:p14="http://schemas.microsoft.com/office/powerpoint/2010/main" val="3676888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Natural Gas Related Issues</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4648200"/>
          </a:xfrm>
          <a:prstGeom prst="rect">
            <a:avLst/>
          </a:prstGeom>
          <a:noFill/>
          <a:ln>
            <a:solidFill>
              <a:schemeClr val="tx1"/>
            </a:solidFill>
          </a:ln>
        </p:spPr>
      </p:pic>
    </p:spTree>
    <p:extLst>
      <p:ext uri="{BB962C8B-B14F-4D97-AF65-F5344CB8AC3E}">
        <p14:creationId xmlns:p14="http://schemas.microsoft.com/office/powerpoint/2010/main" val="60062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Reliability Standards should be revised to address cold weather issues</a:t>
            </a:r>
          </a:p>
          <a:p>
            <a:r>
              <a:rPr lang="en-US" dirty="0" smtClean="0"/>
              <a:t>Markets should develop appropriate cost recovery mechanisms</a:t>
            </a:r>
          </a:p>
          <a:p>
            <a:r>
              <a:rPr lang="en-US" dirty="0" smtClean="0"/>
              <a:t>Technical Conference on improving Winter readiness</a:t>
            </a:r>
          </a:p>
          <a:p>
            <a:r>
              <a:rPr lang="en-US" dirty="0" smtClean="0"/>
              <a:t>Mandatory winterization for natural gas infrastructure</a:t>
            </a:r>
          </a:p>
          <a:p>
            <a:r>
              <a:rPr lang="en-US" dirty="0" smtClean="0"/>
              <a:t>Forum with natural gas industry to ensure reliability of natural gas system for BES reliability</a:t>
            </a:r>
          </a:p>
          <a:p>
            <a:r>
              <a:rPr lang="en-US" dirty="0" smtClean="0"/>
              <a:t>Generators should convey limitations (</a:t>
            </a:r>
            <a:r>
              <a:rPr lang="en-US" dirty="0" err="1" smtClean="0"/>
              <a:t>ie</a:t>
            </a:r>
            <a:r>
              <a:rPr lang="en-US" dirty="0" smtClean="0"/>
              <a:t> FT v IT) to Balancing Authorities</a:t>
            </a:r>
          </a:p>
          <a:p>
            <a:r>
              <a:rPr lang="en-US" dirty="0" smtClean="0"/>
              <a:t>Reserve margins should be reconsidered</a:t>
            </a:r>
          </a:p>
          <a:p>
            <a:r>
              <a:rPr lang="en-US" dirty="0" smtClean="0"/>
              <a:t>Upgrading SCADA controls</a:t>
            </a:r>
            <a:endParaRPr lang="en-US" dirty="0"/>
          </a:p>
        </p:txBody>
      </p:sp>
      <p:sp>
        <p:nvSpPr>
          <p:cNvPr id="3" name="Title 2"/>
          <p:cNvSpPr>
            <a:spLocks noGrp="1"/>
          </p:cNvSpPr>
          <p:nvPr>
            <p:ph type="title"/>
          </p:nvPr>
        </p:nvSpPr>
        <p:spPr/>
        <p:txBody>
          <a:bodyPr/>
          <a:lstStyle/>
          <a:p>
            <a:r>
              <a:rPr lang="en-US" dirty="0" smtClean="0"/>
              <a:t>Key Recommendations</a:t>
            </a:r>
            <a:endParaRPr lang="en-US" dirty="0"/>
          </a:p>
        </p:txBody>
      </p:sp>
    </p:spTree>
    <p:extLst>
      <p:ext uri="{BB962C8B-B14F-4D97-AF65-F5344CB8AC3E}">
        <p14:creationId xmlns:p14="http://schemas.microsoft.com/office/powerpoint/2010/main" val="122596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Enhance Emergency Centers</a:t>
            </a:r>
          </a:p>
          <a:p>
            <a:r>
              <a:rPr lang="en-US" dirty="0" smtClean="0"/>
              <a:t>Evaluate intermittent resource forecasting improvements</a:t>
            </a:r>
          </a:p>
          <a:p>
            <a:r>
              <a:rPr lang="en-US" dirty="0" smtClean="0"/>
              <a:t>Demand Side Management and Energy Efficiency</a:t>
            </a:r>
            <a:endParaRPr lang="en-US" dirty="0"/>
          </a:p>
        </p:txBody>
      </p:sp>
      <p:sp>
        <p:nvSpPr>
          <p:cNvPr id="3" name="Title 2"/>
          <p:cNvSpPr>
            <a:spLocks noGrp="1"/>
          </p:cNvSpPr>
          <p:nvPr>
            <p:ph type="title"/>
          </p:nvPr>
        </p:nvSpPr>
        <p:spPr/>
        <p:txBody>
          <a:bodyPr/>
          <a:lstStyle/>
          <a:p>
            <a:r>
              <a:rPr lang="en-US" dirty="0" smtClean="0"/>
              <a:t>Key Recommendations Cont’d</a:t>
            </a:r>
            <a:endParaRPr lang="en-US" dirty="0"/>
          </a:p>
        </p:txBody>
      </p:sp>
    </p:spTree>
    <p:extLst>
      <p:ext uri="{BB962C8B-B14F-4D97-AF65-F5344CB8AC3E}">
        <p14:creationId xmlns:p14="http://schemas.microsoft.com/office/powerpoint/2010/main" val="178720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76200"/>
            <a:ext cx="6477000" cy="838200"/>
          </a:xfrm>
        </p:spPr>
        <p:txBody>
          <a:bodyPr/>
          <a:lstStyle/>
          <a:p>
            <a:r>
              <a:rPr lang="en-US" dirty="0" smtClean="0"/>
              <a:t>The Event</a:t>
            </a:r>
            <a:endParaRPr lang="en-US" dirty="0"/>
          </a:p>
        </p:txBody>
      </p:sp>
      <p:grpSp>
        <p:nvGrpSpPr>
          <p:cNvPr id="18" name="Group 17"/>
          <p:cNvGrpSpPr/>
          <p:nvPr/>
        </p:nvGrpSpPr>
        <p:grpSpPr>
          <a:xfrm>
            <a:off x="2286000" y="1336747"/>
            <a:ext cx="6326073" cy="1663014"/>
            <a:chOff x="-24920" y="5027838"/>
            <a:chExt cx="3676101" cy="1447800"/>
          </a:xfrm>
        </p:grpSpPr>
        <p:sp>
          <p:nvSpPr>
            <p:cNvPr id="19" name="Rectangle 18"/>
            <p:cNvSpPr/>
            <p:nvPr/>
          </p:nvSpPr>
          <p:spPr bwMode="auto">
            <a:xfrm>
              <a:off x="298381" y="5027838"/>
              <a:ext cx="3352800" cy="144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accent6"/>
                </a:solidFill>
                <a:effectLst/>
                <a:latin typeface="Arial" charset="0"/>
                <a:ea typeface="ＭＳ Ｐゴシック" pitchFamily="84" charset="-128"/>
              </a:endParaRPr>
            </a:p>
          </p:txBody>
        </p:sp>
        <p:sp>
          <p:nvSpPr>
            <p:cNvPr id="20" name="TextBox 19"/>
            <p:cNvSpPr txBox="1"/>
            <p:nvPr/>
          </p:nvSpPr>
          <p:spPr>
            <a:xfrm>
              <a:off x="-24920" y="5058181"/>
              <a:ext cx="3279054" cy="348331"/>
            </a:xfrm>
            <a:prstGeom prst="rect">
              <a:avLst/>
            </a:prstGeom>
            <a:noFill/>
          </p:spPr>
          <p:txBody>
            <a:bodyPr wrap="square" rtlCol="0">
              <a:spAutoFit/>
            </a:bodyPr>
            <a:lstStyle/>
            <a:p>
              <a:endParaRPr lang="en-US" sz="2000" b="1" i="0" dirty="0">
                <a:solidFill>
                  <a:schemeClr val="accent6"/>
                </a:solidFill>
                <a:latin typeface="+mn-lt"/>
              </a:endParaRPr>
            </a:p>
          </p:txBody>
        </p:sp>
      </p:grpSp>
      <p:sp>
        <p:nvSpPr>
          <p:cNvPr id="28" name="Rectangle 27"/>
          <p:cNvSpPr/>
          <p:nvPr/>
        </p:nvSpPr>
        <p:spPr bwMode="auto">
          <a:xfrm>
            <a:off x="2654205" y="2996343"/>
            <a:ext cx="5769716" cy="16348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accent6"/>
              </a:solidFill>
              <a:effectLst/>
              <a:latin typeface="Arial" charset="0"/>
              <a:ea typeface="ＭＳ Ｐゴシック" pitchFamily="84" charset="-128"/>
            </a:endParaRPr>
          </a:p>
        </p:txBody>
      </p:sp>
      <p:sp>
        <p:nvSpPr>
          <p:cNvPr id="35" name="Rectangle 34"/>
          <p:cNvSpPr/>
          <p:nvPr/>
        </p:nvSpPr>
        <p:spPr bwMode="auto">
          <a:xfrm>
            <a:off x="3058730" y="4398460"/>
            <a:ext cx="5769717" cy="15451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accent6"/>
              </a:solidFill>
              <a:effectLst/>
              <a:latin typeface="Arial" charset="0"/>
              <a:ea typeface="ＭＳ Ｐゴシック" pitchFamily="84" charset="-128"/>
            </a:endParaRPr>
          </a:p>
        </p:txBody>
      </p:sp>
      <p:sp>
        <p:nvSpPr>
          <p:cNvPr id="15" name="Rectangle 14">
            <a:extLst>
              <a:ext uri="{FF2B5EF4-FFF2-40B4-BE49-F238E27FC236}">
                <a16:creationId xmlns:a16="http://schemas.microsoft.com/office/drawing/2014/main" id="{E5053DAC-C82A-4015-B71A-5C7652F42812}"/>
              </a:ext>
            </a:extLst>
          </p:cNvPr>
          <p:cNvSpPr>
            <a:spLocks noChangeArrowheads="1"/>
          </p:cNvSpPr>
          <p:nvPr/>
        </p:nvSpPr>
        <p:spPr bwMode="auto">
          <a:xfrm>
            <a:off x="0" y="1708925"/>
            <a:ext cx="482026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04813" lvl="1" indent="-228600" eaLnBrk="0" fontAlgn="base" hangingPunct="0">
              <a:spcBef>
                <a:spcPct val="0"/>
              </a:spcBef>
              <a:spcAft>
                <a:spcPts val="1200"/>
              </a:spcAft>
              <a:buFont typeface="Arial" panose="020B0604020202020204" pitchFamily="34" charset="0"/>
              <a:buChar char="•"/>
            </a:pPr>
            <a:r>
              <a:rPr lang="en-US" altLang="en-US" i="0" dirty="0" smtClean="0">
                <a:latin typeface="+mj-lt"/>
                <a:ea typeface="Times New Roman" panose="02020603050405020304" pitchFamily="18" charset="0"/>
                <a:cs typeface="Times New Roman" panose="02020603050405020304" pitchFamily="18" charset="0"/>
              </a:rPr>
              <a:t>Significant impacts on natural gas production</a:t>
            </a:r>
          </a:p>
          <a:p>
            <a:pPr marL="404813" lvl="1" indent="-228600" eaLnBrk="0" fontAlgn="base" hangingPunct="0">
              <a:spcBef>
                <a:spcPct val="0"/>
              </a:spcBef>
              <a:spcAft>
                <a:spcPts val="1200"/>
              </a:spcAft>
              <a:buFont typeface="Arial" panose="020B0604020202020204" pitchFamily="34" charset="0"/>
              <a:buChar char="•"/>
            </a:pPr>
            <a:r>
              <a:rPr lang="en-US" altLang="en-US" i="0" dirty="0" smtClean="0">
                <a:latin typeface="+mj-lt"/>
                <a:ea typeface="Times New Roman" panose="02020603050405020304" pitchFamily="18" charset="0"/>
                <a:cs typeface="Times New Roman" panose="02020603050405020304" pitchFamily="18" charset="0"/>
              </a:rPr>
              <a:t>Largest </a:t>
            </a:r>
            <a:r>
              <a:rPr lang="en-US" altLang="en-US" i="0" dirty="0">
                <a:latin typeface="+mj-lt"/>
                <a:ea typeface="Times New Roman" panose="02020603050405020304" pitchFamily="18" charset="0"/>
                <a:cs typeface="Times New Roman" panose="02020603050405020304" pitchFamily="18" charset="0"/>
              </a:rPr>
              <a:t>firm load shed event in U.S. history (23,418 MW), third largest in quantity of outaged MW of load (August ’03 and August ‘96 blackouts). </a:t>
            </a:r>
          </a:p>
          <a:p>
            <a:pPr marL="404813" lvl="1" indent="-228600" eaLnBrk="0" fontAlgn="base" hangingPunct="0">
              <a:spcBef>
                <a:spcPct val="0"/>
              </a:spcBef>
              <a:spcAft>
                <a:spcPts val="1200"/>
              </a:spcAft>
              <a:buFont typeface="Arial" panose="020B0604020202020204" pitchFamily="34" charset="0"/>
              <a:buChar char="•"/>
            </a:pPr>
            <a:r>
              <a:rPr lang="en-US" altLang="en-US" i="0" dirty="0">
                <a:latin typeface="+mj-lt"/>
                <a:ea typeface="Times New Roman" panose="02020603050405020304" pitchFamily="18" charset="0"/>
                <a:cs typeface="Times New Roman" panose="02020603050405020304" pitchFamily="18" charset="0"/>
              </a:rPr>
              <a:t>Fourth </a:t>
            </a:r>
            <a:r>
              <a:rPr lang="en-US" altLang="en-US" i="0" dirty="0" smtClean="0">
                <a:latin typeface="+mj-lt"/>
                <a:ea typeface="Times New Roman" panose="02020603050405020304" pitchFamily="18" charset="0"/>
                <a:cs typeface="Times New Roman" panose="02020603050405020304" pitchFamily="18" charset="0"/>
              </a:rPr>
              <a:t>cold weather event </a:t>
            </a:r>
            <a:r>
              <a:rPr lang="en-US" altLang="en-US" i="0" dirty="0">
                <a:latin typeface="+mj-lt"/>
                <a:ea typeface="Times New Roman" panose="02020603050405020304" pitchFamily="18" charset="0"/>
                <a:cs typeface="Times New Roman" panose="02020603050405020304" pitchFamily="18" charset="0"/>
              </a:rPr>
              <a:t>in the past 10 years which jeopardized bulk-power system </a:t>
            </a:r>
            <a:r>
              <a:rPr lang="en-US" altLang="en-US" i="0" dirty="0" smtClean="0">
                <a:latin typeface="+mj-lt"/>
                <a:ea typeface="Times New Roman" panose="02020603050405020304" pitchFamily="18" charset="0"/>
                <a:cs typeface="Times New Roman" panose="02020603050405020304" pitchFamily="18" charset="0"/>
              </a:rPr>
              <a:t>reliability.</a:t>
            </a:r>
          </a:p>
        </p:txBody>
      </p:sp>
      <p:pic>
        <p:nvPicPr>
          <p:cNvPr id="16" name="Picture 15">
            <a:extLst>
              <a:ext uri="{FF2B5EF4-FFF2-40B4-BE49-F238E27FC236}">
                <a16:creationId xmlns:a16="http://schemas.microsoft.com/office/drawing/2014/main" id="{73C88E3A-5952-44F8-87E9-398358A67DDA}"/>
              </a:ext>
            </a:extLst>
          </p:cNvPr>
          <p:cNvPicPr>
            <a:picLocks noChangeAspect="1"/>
          </p:cNvPicPr>
          <p:nvPr/>
        </p:nvPicPr>
        <p:blipFill>
          <a:blip r:embed="rId3"/>
          <a:stretch>
            <a:fillRect/>
          </a:stretch>
        </p:blipFill>
        <p:spPr>
          <a:xfrm>
            <a:off x="4820265" y="1621324"/>
            <a:ext cx="4139926" cy="4268628"/>
          </a:xfrm>
          <a:prstGeom prst="rect">
            <a:avLst/>
          </a:prstGeom>
        </p:spPr>
      </p:pic>
    </p:spTree>
    <p:extLst>
      <p:ext uri="{BB962C8B-B14F-4D97-AF65-F5344CB8AC3E}">
        <p14:creationId xmlns:p14="http://schemas.microsoft.com/office/powerpoint/2010/main" val="32194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Significant Natural Gas Unit Outages</a:t>
            </a:r>
            <a:endParaRPr lang="en-US" dirty="0"/>
          </a:p>
        </p:txBody>
      </p:sp>
      <p:pic>
        <p:nvPicPr>
          <p:cNvPr id="6" name="Content Placeholder 5"/>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1795858" y="1519838"/>
            <a:ext cx="5517358" cy="4458086"/>
          </a:xfrm>
          <a:prstGeom prst="rect">
            <a:avLst/>
          </a:prstGeom>
          <a:noFill/>
          <a:ln>
            <a:solidFill>
              <a:schemeClr val="tx1"/>
            </a:solidFill>
          </a:ln>
        </p:spPr>
      </p:pic>
    </p:spTree>
    <p:extLst>
      <p:ext uri="{BB962C8B-B14F-4D97-AF65-F5344CB8AC3E}">
        <p14:creationId xmlns:p14="http://schemas.microsoft.com/office/powerpoint/2010/main" val="11794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Electric/Gas Interdependency Texas and S Central United States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62125"/>
            <a:ext cx="5943600" cy="3333750"/>
          </a:xfrm>
          <a:prstGeom prst="rect">
            <a:avLst/>
          </a:prstGeom>
          <a:noFill/>
          <a:ln>
            <a:solidFill>
              <a:sysClr val="windowText" lastClr="000000"/>
            </a:solidFill>
          </a:ln>
        </p:spPr>
      </p:pic>
    </p:spTree>
    <p:extLst>
      <p:ext uri="{BB962C8B-B14F-4D97-AF65-F5344CB8AC3E}">
        <p14:creationId xmlns:p14="http://schemas.microsoft.com/office/powerpoint/2010/main" val="395228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Winterization</a:t>
            </a:r>
          </a:p>
          <a:p>
            <a:r>
              <a:rPr lang="en-US" dirty="0" smtClean="0"/>
              <a:t>Line Pack</a:t>
            </a:r>
          </a:p>
          <a:p>
            <a:r>
              <a:rPr lang="en-US" dirty="0" smtClean="0"/>
              <a:t>Storage</a:t>
            </a:r>
          </a:p>
          <a:p>
            <a:r>
              <a:rPr lang="en-US" dirty="0" smtClean="0"/>
              <a:t>Operational Flow Orders</a:t>
            </a:r>
          </a:p>
          <a:p>
            <a:r>
              <a:rPr lang="en-US" dirty="0" smtClean="0"/>
              <a:t>Black-Start testing of natural gas fired units</a:t>
            </a:r>
            <a:endParaRPr lang="en-US" dirty="0"/>
          </a:p>
        </p:txBody>
      </p:sp>
      <p:sp>
        <p:nvSpPr>
          <p:cNvPr id="3" name="Title 2"/>
          <p:cNvSpPr>
            <a:spLocks noGrp="1"/>
          </p:cNvSpPr>
          <p:nvPr>
            <p:ph type="title"/>
          </p:nvPr>
        </p:nvSpPr>
        <p:spPr/>
        <p:txBody>
          <a:bodyPr/>
          <a:lstStyle/>
          <a:p>
            <a:r>
              <a:rPr lang="en-US" dirty="0" smtClean="0"/>
              <a:t>Natural Gas Preparation</a:t>
            </a:r>
            <a:endParaRPr lang="en-US" dirty="0"/>
          </a:p>
        </p:txBody>
      </p:sp>
    </p:spTree>
    <p:extLst>
      <p:ext uri="{BB962C8B-B14F-4D97-AF65-F5344CB8AC3E}">
        <p14:creationId xmlns:p14="http://schemas.microsoft.com/office/powerpoint/2010/main" val="3617558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The Gas Utilization Tool </a:t>
            </a:r>
            <a:r>
              <a:rPr lang="en-US" dirty="0" smtClean="0"/>
              <a:t>developed </a:t>
            </a:r>
            <a:r>
              <a:rPr lang="en-US" dirty="0"/>
              <a:t>in-house by ISO-NE staff, allows ISO-NE operations personnel to monitor the New England regional interstate pipeline system and provides real-time gas-electric system interface situational awareness by incorporating publicly-available interstate pipeline EBB data, gas schedules for individual generating units (nominations and long/short positions) and other pertinent information. </a:t>
            </a:r>
          </a:p>
        </p:txBody>
      </p:sp>
      <p:sp>
        <p:nvSpPr>
          <p:cNvPr id="3" name="Title 2"/>
          <p:cNvSpPr>
            <a:spLocks noGrp="1"/>
          </p:cNvSpPr>
          <p:nvPr>
            <p:ph type="title"/>
          </p:nvPr>
        </p:nvSpPr>
        <p:spPr/>
        <p:txBody>
          <a:bodyPr/>
          <a:lstStyle/>
          <a:p>
            <a:r>
              <a:rPr lang="en-US" dirty="0" smtClean="0"/>
              <a:t>ISO-NE Gas Utilization Tool</a:t>
            </a:r>
            <a:endParaRPr lang="en-US" dirty="0"/>
          </a:p>
        </p:txBody>
      </p:sp>
    </p:spTree>
    <p:extLst>
      <p:ext uri="{BB962C8B-B14F-4D97-AF65-F5344CB8AC3E}">
        <p14:creationId xmlns:p14="http://schemas.microsoft.com/office/powerpoint/2010/main" val="477029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ISO-NE Gas Utilization Tool</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4572000"/>
          </a:xfrm>
          <a:prstGeom prst="rect">
            <a:avLst/>
          </a:prstGeom>
          <a:noFill/>
          <a:ln>
            <a:solidFill>
              <a:sysClr val="windowText" lastClr="000000"/>
            </a:solidFill>
          </a:ln>
        </p:spPr>
      </p:pic>
    </p:spTree>
    <p:extLst>
      <p:ext uri="{BB962C8B-B14F-4D97-AF65-F5344CB8AC3E}">
        <p14:creationId xmlns:p14="http://schemas.microsoft.com/office/powerpoint/2010/main" val="100651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Decline in Natural Gas Production</a:t>
            </a:r>
            <a:endParaRPr lang="en-US" dirty="0"/>
          </a:p>
        </p:txBody>
      </p:sp>
      <p:pic>
        <p:nvPicPr>
          <p:cNvPr id="4" name="Content Placeholder 3"/>
          <p:cNvPicPr>
            <a:picLocks noGrp="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1585528" y="1651675"/>
            <a:ext cx="5938019" cy="4194412"/>
          </a:xfrm>
          <a:prstGeom prst="rect">
            <a:avLst/>
          </a:prstGeom>
          <a:noFill/>
          <a:ln>
            <a:solidFill>
              <a:sysClr val="windowText" lastClr="000000"/>
            </a:solidFill>
          </a:ln>
        </p:spPr>
      </p:pic>
    </p:spTree>
    <p:extLst>
      <p:ext uri="{BB962C8B-B14F-4D97-AF65-F5344CB8AC3E}">
        <p14:creationId xmlns:p14="http://schemas.microsoft.com/office/powerpoint/2010/main" val="3431318764"/>
      </p:ext>
    </p:extLst>
  </p:cSld>
  <p:clrMapOvr>
    <a:masterClrMapping/>
  </p:clrMapOvr>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Metrics - 3Q Presentation - August 2019" id="{F7D16749-7B49-4B04-B5C8-65CC92816619}" vid="{FE4E02ED-1665-4115-9593-6C07C3BD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444bc9d-bb2e-441f-89a7-915ba9281662"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33C208774C0E147B2299F43B470D858" ma:contentTypeVersion="2" ma:contentTypeDescription="Create a new document." ma:contentTypeScope="" ma:versionID="acfa6864459af432ab0fc87d84ac2c7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89DAB19-3F46-49A6-AA6B-D2092B5796AD}">
  <ds:schemaRefs>
    <ds:schemaRef ds:uri="http://schemas.microsoft.com/sharepoint/v3/contenttype/forms"/>
  </ds:schemaRefs>
</ds:datastoreItem>
</file>

<file path=customXml/itemProps2.xml><?xml version="1.0" encoding="utf-8"?>
<ds:datastoreItem xmlns:ds="http://schemas.openxmlformats.org/officeDocument/2006/customXml" ds:itemID="{BD173FA3-1C37-4817-99AA-674C5528B922}">
  <ds:schemaRefs>
    <ds:schemaRef ds:uri="Microsoft.SharePoint.Taxonomy.ContentTypeSync"/>
  </ds:schemaRefs>
</ds:datastoreItem>
</file>

<file path=customXml/itemProps3.xml><?xml version="1.0" encoding="utf-8"?>
<ds:datastoreItem xmlns:ds="http://schemas.openxmlformats.org/officeDocument/2006/customXml" ds:itemID="{524B04AA-BA1C-4E19-8979-59FC6EE9D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51EF14B-9FC4-4933-9DF9-300B895476B4}">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7c-2019 Metrics - 3Q Presentation - August 2019</Template>
  <TotalTime>0</TotalTime>
  <Words>880</Words>
  <Application>Microsoft Office PowerPoint</Application>
  <PresentationFormat>On-screen Show (4:3)</PresentationFormat>
  <Paragraphs>70</Paragraphs>
  <Slides>24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Arial</vt:lpstr>
      <vt:lpstr>Calibri</vt:lpstr>
      <vt:lpstr>Courier New</vt:lpstr>
      <vt:lpstr>Lucida Grande</vt:lpstr>
      <vt:lpstr>Tahoma</vt:lpstr>
      <vt:lpstr>Times New Roman</vt:lpstr>
      <vt:lpstr>Verdana</vt:lpstr>
      <vt:lpstr>Wingdings</vt:lpstr>
      <vt:lpstr>NERCTheme</vt:lpstr>
      <vt:lpstr>PowerPoint Presentation</vt:lpstr>
      <vt:lpstr>The Event</vt:lpstr>
      <vt:lpstr>The Event</vt:lpstr>
      <vt:lpstr>Significant Natural Gas Unit Outages</vt:lpstr>
      <vt:lpstr>Electric/Gas Interdependency Texas and S Central United States</vt:lpstr>
      <vt:lpstr>Natural Gas Preparation</vt:lpstr>
      <vt:lpstr>ISO-NE Gas Utilization Tool</vt:lpstr>
      <vt:lpstr>ISO-NE Gas Utilization Tool</vt:lpstr>
      <vt:lpstr>Decline in Natural Gas Production</vt:lpstr>
      <vt:lpstr>Production Outages by Basin</vt:lpstr>
      <vt:lpstr>Production Declines</vt:lpstr>
      <vt:lpstr>Natural Gas Consumption</vt:lpstr>
      <vt:lpstr>Increased Natural Gas Demand</vt:lpstr>
      <vt:lpstr>Firm Capacity Vs Scheduling</vt:lpstr>
      <vt:lpstr>Storage Withdrawals</vt:lpstr>
      <vt:lpstr>ERCOT Natural Gas Outages</vt:lpstr>
      <vt:lpstr>ERCOT System Frequency</vt:lpstr>
      <vt:lpstr>Texas SB 3</vt:lpstr>
      <vt:lpstr>Texas SB 3 Continued</vt:lpstr>
      <vt:lpstr>Texas SB 3</vt:lpstr>
      <vt:lpstr>Natural Gas Related Issues</vt:lpstr>
      <vt:lpstr>Key Recommendations</vt:lpstr>
      <vt:lpstr>Key Recommendations Cont’d</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2019-07-25T16:50:26Z</dcterms:created>
  <dcterms:modified xsi:type="dcterms:W3CDTF">2021-12-15T23:16:20Z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0x010100933C208774C0E147B2299F43B470D858</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e41d0fbf-46d1-4be0-b78b-756f747df7a6</vt:lpwstr>
  </property>
</Properties>
</file>