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356" r:id="rId3"/>
    <p:sldId id="256" r:id="rId4"/>
    <p:sldId id="35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1" autoAdjust="0"/>
    <p:restoredTop sz="94660"/>
  </p:normalViewPr>
  <p:slideViewPr>
    <p:cSldViewPr snapToGrid="0">
      <p:cViewPr varScale="1">
        <p:scale>
          <a:sx n="92" d="100"/>
          <a:sy n="92" d="100"/>
        </p:scale>
        <p:origin x="90" y="4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3.xml"/><Relationship Id="rId4" Type="http://schemas.openxmlformats.org/officeDocument/2006/relationships/slide" Target="slides/slide2.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35A55-4A83-4F63-B349-E0C66F1A01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2BDA412-0302-4C93-B39D-4495B29218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DAEC76-84D0-40D6-A5EC-72F95BCE0CFE}"/>
              </a:ext>
            </a:extLst>
          </p:cNvPr>
          <p:cNvSpPr>
            <a:spLocks noGrp="1"/>
          </p:cNvSpPr>
          <p:nvPr>
            <p:ph type="dt" sz="half" idx="10"/>
          </p:nvPr>
        </p:nvSpPr>
        <p:spPr/>
        <p:txBody>
          <a:bodyPr/>
          <a:lstStyle/>
          <a:p>
            <a:fld id="{76340347-00DF-46CD-AA7E-75495153E9AD}" type="datetimeFigureOut">
              <a:rPr lang="en-US" smtClean="0"/>
              <a:t>12/14/2021</a:t>
            </a:fld>
            <a:endParaRPr lang="en-US"/>
          </a:p>
        </p:txBody>
      </p:sp>
      <p:sp>
        <p:nvSpPr>
          <p:cNvPr id="5" name="Footer Placeholder 4">
            <a:extLst>
              <a:ext uri="{FF2B5EF4-FFF2-40B4-BE49-F238E27FC236}">
                <a16:creationId xmlns:a16="http://schemas.microsoft.com/office/drawing/2014/main" id="{03742033-D245-4F0B-BED1-F926A6B9D2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9F31D9-4E3C-4C7C-A098-BEEE30BB828C}"/>
              </a:ext>
            </a:extLst>
          </p:cNvPr>
          <p:cNvSpPr>
            <a:spLocks noGrp="1"/>
          </p:cNvSpPr>
          <p:nvPr>
            <p:ph type="sldNum" sz="quarter" idx="12"/>
          </p:nvPr>
        </p:nvSpPr>
        <p:spPr/>
        <p:txBody>
          <a:bodyPr/>
          <a:lstStyle/>
          <a:p>
            <a:fld id="{A475B2F7-BFD9-4B9A-A9A3-6B88A7F69F78}" type="slidenum">
              <a:rPr lang="en-US" smtClean="0"/>
              <a:t>‹#›</a:t>
            </a:fld>
            <a:endParaRPr lang="en-US"/>
          </a:p>
        </p:txBody>
      </p:sp>
    </p:spTree>
    <p:extLst>
      <p:ext uri="{BB962C8B-B14F-4D97-AF65-F5344CB8AC3E}">
        <p14:creationId xmlns:p14="http://schemas.microsoft.com/office/powerpoint/2010/main" val="46505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86550-1C85-444A-A49C-08EA0A1CA5F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4F2AB1A-4C74-44FD-ACC1-07D7FFF891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F9AC7E-6D5E-45DE-95F3-EFF5D8EAE4C4}"/>
              </a:ext>
            </a:extLst>
          </p:cNvPr>
          <p:cNvSpPr>
            <a:spLocks noGrp="1"/>
          </p:cNvSpPr>
          <p:nvPr>
            <p:ph type="dt" sz="half" idx="10"/>
          </p:nvPr>
        </p:nvSpPr>
        <p:spPr/>
        <p:txBody>
          <a:bodyPr/>
          <a:lstStyle/>
          <a:p>
            <a:fld id="{76340347-00DF-46CD-AA7E-75495153E9AD}" type="datetimeFigureOut">
              <a:rPr lang="en-US" smtClean="0"/>
              <a:t>12/14/2021</a:t>
            </a:fld>
            <a:endParaRPr lang="en-US"/>
          </a:p>
        </p:txBody>
      </p:sp>
      <p:sp>
        <p:nvSpPr>
          <p:cNvPr id="5" name="Footer Placeholder 4">
            <a:extLst>
              <a:ext uri="{FF2B5EF4-FFF2-40B4-BE49-F238E27FC236}">
                <a16:creationId xmlns:a16="http://schemas.microsoft.com/office/drawing/2014/main" id="{FE323958-6F5D-4A28-96C6-CD561B3C2F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07456F-0E99-4BF8-BE67-89CE4DBD79E6}"/>
              </a:ext>
            </a:extLst>
          </p:cNvPr>
          <p:cNvSpPr>
            <a:spLocks noGrp="1"/>
          </p:cNvSpPr>
          <p:nvPr>
            <p:ph type="sldNum" sz="quarter" idx="12"/>
          </p:nvPr>
        </p:nvSpPr>
        <p:spPr/>
        <p:txBody>
          <a:bodyPr/>
          <a:lstStyle/>
          <a:p>
            <a:fld id="{A475B2F7-BFD9-4B9A-A9A3-6B88A7F69F78}" type="slidenum">
              <a:rPr lang="en-US" smtClean="0"/>
              <a:t>‹#›</a:t>
            </a:fld>
            <a:endParaRPr lang="en-US"/>
          </a:p>
        </p:txBody>
      </p:sp>
    </p:spTree>
    <p:extLst>
      <p:ext uri="{BB962C8B-B14F-4D97-AF65-F5344CB8AC3E}">
        <p14:creationId xmlns:p14="http://schemas.microsoft.com/office/powerpoint/2010/main" val="4113368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E4FBF2-6875-4C12-B4B2-53A08AA3472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CC71C3C-D38A-44B0-BE81-25542449B3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34A876-C236-4CD7-971D-4F61D6D5D201}"/>
              </a:ext>
            </a:extLst>
          </p:cNvPr>
          <p:cNvSpPr>
            <a:spLocks noGrp="1"/>
          </p:cNvSpPr>
          <p:nvPr>
            <p:ph type="dt" sz="half" idx="10"/>
          </p:nvPr>
        </p:nvSpPr>
        <p:spPr/>
        <p:txBody>
          <a:bodyPr/>
          <a:lstStyle/>
          <a:p>
            <a:fld id="{76340347-00DF-46CD-AA7E-75495153E9AD}" type="datetimeFigureOut">
              <a:rPr lang="en-US" smtClean="0"/>
              <a:t>12/14/2021</a:t>
            </a:fld>
            <a:endParaRPr lang="en-US"/>
          </a:p>
        </p:txBody>
      </p:sp>
      <p:sp>
        <p:nvSpPr>
          <p:cNvPr id="5" name="Footer Placeholder 4">
            <a:extLst>
              <a:ext uri="{FF2B5EF4-FFF2-40B4-BE49-F238E27FC236}">
                <a16:creationId xmlns:a16="http://schemas.microsoft.com/office/drawing/2014/main" id="{71D5D2CA-5D1C-400A-A910-78596EFF05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2A4FE0-F957-4C1A-8905-B71748F49DA4}"/>
              </a:ext>
            </a:extLst>
          </p:cNvPr>
          <p:cNvSpPr>
            <a:spLocks noGrp="1"/>
          </p:cNvSpPr>
          <p:nvPr>
            <p:ph type="sldNum" sz="quarter" idx="12"/>
          </p:nvPr>
        </p:nvSpPr>
        <p:spPr/>
        <p:txBody>
          <a:bodyPr/>
          <a:lstStyle/>
          <a:p>
            <a:fld id="{A475B2F7-BFD9-4B9A-A9A3-6B88A7F69F78}" type="slidenum">
              <a:rPr lang="en-US" smtClean="0"/>
              <a:t>‹#›</a:t>
            </a:fld>
            <a:endParaRPr lang="en-US"/>
          </a:p>
        </p:txBody>
      </p:sp>
    </p:spTree>
    <p:extLst>
      <p:ext uri="{BB962C8B-B14F-4D97-AF65-F5344CB8AC3E}">
        <p14:creationId xmlns:p14="http://schemas.microsoft.com/office/powerpoint/2010/main" val="2164933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8786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EDD89-6CCF-444B-8360-4CBC8469D9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FEF9F3-2C53-40E0-B6CA-9CC2D8736C2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76AED5-0570-41A9-868E-C733372B7FF6}"/>
              </a:ext>
            </a:extLst>
          </p:cNvPr>
          <p:cNvSpPr>
            <a:spLocks noGrp="1"/>
          </p:cNvSpPr>
          <p:nvPr>
            <p:ph type="dt" sz="half" idx="10"/>
          </p:nvPr>
        </p:nvSpPr>
        <p:spPr/>
        <p:txBody>
          <a:bodyPr/>
          <a:lstStyle/>
          <a:p>
            <a:fld id="{76340347-00DF-46CD-AA7E-75495153E9AD}" type="datetimeFigureOut">
              <a:rPr lang="en-US" smtClean="0"/>
              <a:t>12/14/2021</a:t>
            </a:fld>
            <a:endParaRPr lang="en-US"/>
          </a:p>
        </p:txBody>
      </p:sp>
      <p:sp>
        <p:nvSpPr>
          <p:cNvPr id="5" name="Footer Placeholder 4">
            <a:extLst>
              <a:ext uri="{FF2B5EF4-FFF2-40B4-BE49-F238E27FC236}">
                <a16:creationId xmlns:a16="http://schemas.microsoft.com/office/drawing/2014/main" id="{0607817F-6C89-4D52-9C14-2E72492214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A263A6-1615-47C2-8C12-62C1269BDE57}"/>
              </a:ext>
            </a:extLst>
          </p:cNvPr>
          <p:cNvSpPr>
            <a:spLocks noGrp="1"/>
          </p:cNvSpPr>
          <p:nvPr>
            <p:ph type="sldNum" sz="quarter" idx="12"/>
          </p:nvPr>
        </p:nvSpPr>
        <p:spPr/>
        <p:txBody>
          <a:bodyPr/>
          <a:lstStyle/>
          <a:p>
            <a:fld id="{A475B2F7-BFD9-4B9A-A9A3-6B88A7F69F78}" type="slidenum">
              <a:rPr lang="en-US" smtClean="0"/>
              <a:t>‹#›</a:t>
            </a:fld>
            <a:endParaRPr lang="en-US"/>
          </a:p>
        </p:txBody>
      </p:sp>
    </p:spTree>
    <p:extLst>
      <p:ext uri="{BB962C8B-B14F-4D97-AF65-F5344CB8AC3E}">
        <p14:creationId xmlns:p14="http://schemas.microsoft.com/office/powerpoint/2010/main" val="1867092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E8EFD-D0C8-4056-8C8E-5ADE79C756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A3F42CB-7CDE-458B-AE44-EE976E4848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2B26188-3443-48BB-A681-292E3E2BAB68}"/>
              </a:ext>
            </a:extLst>
          </p:cNvPr>
          <p:cNvSpPr>
            <a:spLocks noGrp="1"/>
          </p:cNvSpPr>
          <p:nvPr>
            <p:ph type="dt" sz="half" idx="10"/>
          </p:nvPr>
        </p:nvSpPr>
        <p:spPr/>
        <p:txBody>
          <a:bodyPr/>
          <a:lstStyle/>
          <a:p>
            <a:fld id="{76340347-00DF-46CD-AA7E-75495153E9AD}" type="datetimeFigureOut">
              <a:rPr lang="en-US" smtClean="0"/>
              <a:t>12/14/2021</a:t>
            </a:fld>
            <a:endParaRPr lang="en-US"/>
          </a:p>
        </p:txBody>
      </p:sp>
      <p:sp>
        <p:nvSpPr>
          <p:cNvPr id="5" name="Footer Placeholder 4">
            <a:extLst>
              <a:ext uri="{FF2B5EF4-FFF2-40B4-BE49-F238E27FC236}">
                <a16:creationId xmlns:a16="http://schemas.microsoft.com/office/drawing/2014/main" id="{23D4CD00-ACFB-414C-895F-628246C5F4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538012-5AB7-4ED6-B78A-40A692E00AB8}"/>
              </a:ext>
            </a:extLst>
          </p:cNvPr>
          <p:cNvSpPr>
            <a:spLocks noGrp="1"/>
          </p:cNvSpPr>
          <p:nvPr>
            <p:ph type="sldNum" sz="quarter" idx="12"/>
          </p:nvPr>
        </p:nvSpPr>
        <p:spPr/>
        <p:txBody>
          <a:bodyPr/>
          <a:lstStyle/>
          <a:p>
            <a:fld id="{A475B2F7-BFD9-4B9A-A9A3-6B88A7F69F78}" type="slidenum">
              <a:rPr lang="en-US" smtClean="0"/>
              <a:t>‹#›</a:t>
            </a:fld>
            <a:endParaRPr lang="en-US"/>
          </a:p>
        </p:txBody>
      </p:sp>
    </p:spTree>
    <p:extLst>
      <p:ext uri="{BB962C8B-B14F-4D97-AF65-F5344CB8AC3E}">
        <p14:creationId xmlns:p14="http://schemas.microsoft.com/office/powerpoint/2010/main" val="2598476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EB72B-587A-4811-9218-37073B5A1CD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CFE1ED-3305-4493-A8FE-7F17D37F9AA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5D8202-BFB9-4BD6-A3F9-2050408D08C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A17F6BB-0C92-4924-AE11-16A7C41E474C}"/>
              </a:ext>
            </a:extLst>
          </p:cNvPr>
          <p:cNvSpPr>
            <a:spLocks noGrp="1"/>
          </p:cNvSpPr>
          <p:nvPr>
            <p:ph type="dt" sz="half" idx="10"/>
          </p:nvPr>
        </p:nvSpPr>
        <p:spPr/>
        <p:txBody>
          <a:bodyPr/>
          <a:lstStyle/>
          <a:p>
            <a:fld id="{76340347-00DF-46CD-AA7E-75495153E9AD}" type="datetimeFigureOut">
              <a:rPr lang="en-US" smtClean="0"/>
              <a:t>12/14/2021</a:t>
            </a:fld>
            <a:endParaRPr lang="en-US"/>
          </a:p>
        </p:txBody>
      </p:sp>
      <p:sp>
        <p:nvSpPr>
          <p:cNvPr id="6" name="Footer Placeholder 5">
            <a:extLst>
              <a:ext uri="{FF2B5EF4-FFF2-40B4-BE49-F238E27FC236}">
                <a16:creationId xmlns:a16="http://schemas.microsoft.com/office/drawing/2014/main" id="{81CAD3D9-3104-4B05-BAF9-D0DE29C2ED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6EEBD5-06B9-4285-9655-1D11F8271453}"/>
              </a:ext>
            </a:extLst>
          </p:cNvPr>
          <p:cNvSpPr>
            <a:spLocks noGrp="1"/>
          </p:cNvSpPr>
          <p:nvPr>
            <p:ph type="sldNum" sz="quarter" idx="12"/>
          </p:nvPr>
        </p:nvSpPr>
        <p:spPr/>
        <p:txBody>
          <a:bodyPr/>
          <a:lstStyle/>
          <a:p>
            <a:fld id="{A475B2F7-BFD9-4B9A-A9A3-6B88A7F69F78}" type="slidenum">
              <a:rPr lang="en-US" smtClean="0"/>
              <a:t>‹#›</a:t>
            </a:fld>
            <a:endParaRPr lang="en-US"/>
          </a:p>
        </p:txBody>
      </p:sp>
    </p:spTree>
    <p:extLst>
      <p:ext uri="{BB962C8B-B14F-4D97-AF65-F5344CB8AC3E}">
        <p14:creationId xmlns:p14="http://schemas.microsoft.com/office/powerpoint/2010/main" val="2353914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962F6-B351-4ABE-9D22-BC8C2C5FA20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3E978F0-0C89-45A6-B92C-4206CA4E06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A291733-7B2B-4554-A7E5-142E032AD4F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040D9E0-25DB-4DAF-B280-5028737A21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C073E2-951E-4264-A517-1D2C665F94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C32E798-9804-4FEA-8635-4FD5FA9F547B}"/>
              </a:ext>
            </a:extLst>
          </p:cNvPr>
          <p:cNvSpPr>
            <a:spLocks noGrp="1"/>
          </p:cNvSpPr>
          <p:nvPr>
            <p:ph type="dt" sz="half" idx="10"/>
          </p:nvPr>
        </p:nvSpPr>
        <p:spPr/>
        <p:txBody>
          <a:bodyPr/>
          <a:lstStyle/>
          <a:p>
            <a:fld id="{76340347-00DF-46CD-AA7E-75495153E9AD}" type="datetimeFigureOut">
              <a:rPr lang="en-US" smtClean="0"/>
              <a:t>12/14/2021</a:t>
            </a:fld>
            <a:endParaRPr lang="en-US"/>
          </a:p>
        </p:txBody>
      </p:sp>
      <p:sp>
        <p:nvSpPr>
          <p:cNvPr id="8" name="Footer Placeholder 7">
            <a:extLst>
              <a:ext uri="{FF2B5EF4-FFF2-40B4-BE49-F238E27FC236}">
                <a16:creationId xmlns:a16="http://schemas.microsoft.com/office/drawing/2014/main" id="{E9E73A2C-3A27-4896-B512-5F0517A7AD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B35BCC1-9B3B-4F8F-B192-F1BC907CD94E}"/>
              </a:ext>
            </a:extLst>
          </p:cNvPr>
          <p:cNvSpPr>
            <a:spLocks noGrp="1"/>
          </p:cNvSpPr>
          <p:nvPr>
            <p:ph type="sldNum" sz="quarter" idx="12"/>
          </p:nvPr>
        </p:nvSpPr>
        <p:spPr/>
        <p:txBody>
          <a:bodyPr/>
          <a:lstStyle/>
          <a:p>
            <a:fld id="{A475B2F7-BFD9-4B9A-A9A3-6B88A7F69F78}" type="slidenum">
              <a:rPr lang="en-US" smtClean="0"/>
              <a:t>‹#›</a:t>
            </a:fld>
            <a:endParaRPr lang="en-US"/>
          </a:p>
        </p:txBody>
      </p:sp>
    </p:spTree>
    <p:extLst>
      <p:ext uri="{BB962C8B-B14F-4D97-AF65-F5344CB8AC3E}">
        <p14:creationId xmlns:p14="http://schemas.microsoft.com/office/powerpoint/2010/main" val="2637270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C80B7-0BC6-4E85-9CC5-AABAE670379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646E7AD-1F3A-4FAF-9CBF-F50D165794D6}"/>
              </a:ext>
            </a:extLst>
          </p:cNvPr>
          <p:cNvSpPr>
            <a:spLocks noGrp="1"/>
          </p:cNvSpPr>
          <p:nvPr>
            <p:ph type="dt" sz="half" idx="10"/>
          </p:nvPr>
        </p:nvSpPr>
        <p:spPr/>
        <p:txBody>
          <a:bodyPr/>
          <a:lstStyle/>
          <a:p>
            <a:fld id="{76340347-00DF-46CD-AA7E-75495153E9AD}" type="datetimeFigureOut">
              <a:rPr lang="en-US" smtClean="0"/>
              <a:t>12/14/2021</a:t>
            </a:fld>
            <a:endParaRPr lang="en-US"/>
          </a:p>
        </p:txBody>
      </p:sp>
      <p:sp>
        <p:nvSpPr>
          <p:cNvPr id="4" name="Footer Placeholder 3">
            <a:extLst>
              <a:ext uri="{FF2B5EF4-FFF2-40B4-BE49-F238E27FC236}">
                <a16:creationId xmlns:a16="http://schemas.microsoft.com/office/drawing/2014/main" id="{C11670C4-2B2B-4719-A49D-EF64300B18F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C2B00AB-2A69-40BF-9717-FB72930EC1E4}"/>
              </a:ext>
            </a:extLst>
          </p:cNvPr>
          <p:cNvSpPr>
            <a:spLocks noGrp="1"/>
          </p:cNvSpPr>
          <p:nvPr>
            <p:ph type="sldNum" sz="quarter" idx="12"/>
          </p:nvPr>
        </p:nvSpPr>
        <p:spPr/>
        <p:txBody>
          <a:bodyPr/>
          <a:lstStyle/>
          <a:p>
            <a:fld id="{A475B2F7-BFD9-4B9A-A9A3-6B88A7F69F78}" type="slidenum">
              <a:rPr lang="en-US" smtClean="0"/>
              <a:t>‹#›</a:t>
            </a:fld>
            <a:endParaRPr lang="en-US"/>
          </a:p>
        </p:txBody>
      </p:sp>
    </p:spTree>
    <p:extLst>
      <p:ext uri="{BB962C8B-B14F-4D97-AF65-F5344CB8AC3E}">
        <p14:creationId xmlns:p14="http://schemas.microsoft.com/office/powerpoint/2010/main" val="530224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805587-CEC5-4024-8F0C-3D0E4FA32596}"/>
              </a:ext>
            </a:extLst>
          </p:cNvPr>
          <p:cNvSpPr>
            <a:spLocks noGrp="1"/>
          </p:cNvSpPr>
          <p:nvPr>
            <p:ph type="dt" sz="half" idx="10"/>
          </p:nvPr>
        </p:nvSpPr>
        <p:spPr/>
        <p:txBody>
          <a:bodyPr/>
          <a:lstStyle/>
          <a:p>
            <a:fld id="{76340347-00DF-46CD-AA7E-75495153E9AD}" type="datetimeFigureOut">
              <a:rPr lang="en-US" smtClean="0"/>
              <a:t>12/14/2021</a:t>
            </a:fld>
            <a:endParaRPr lang="en-US"/>
          </a:p>
        </p:txBody>
      </p:sp>
      <p:sp>
        <p:nvSpPr>
          <p:cNvPr id="3" name="Footer Placeholder 2">
            <a:extLst>
              <a:ext uri="{FF2B5EF4-FFF2-40B4-BE49-F238E27FC236}">
                <a16:creationId xmlns:a16="http://schemas.microsoft.com/office/drawing/2014/main" id="{2C7A8BBE-9B45-4F2D-922B-8BD87EDE55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76A1026-1B25-43B7-B575-5D20F1AC7424}"/>
              </a:ext>
            </a:extLst>
          </p:cNvPr>
          <p:cNvSpPr>
            <a:spLocks noGrp="1"/>
          </p:cNvSpPr>
          <p:nvPr>
            <p:ph type="sldNum" sz="quarter" idx="12"/>
          </p:nvPr>
        </p:nvSpPr>
        <p:spPr/>
        <p:txBody>
          <a:bodyPr/>
          <a:lstStyle/>
          <a:p>
            <a:fld id="{A475B2F7-BFD9-4B9A-A9A3-6B88A7F69F78}" type="slidenum">
              <a:rPr lang="en-US" smtClean="0"/>
              <a:t>‹#›</a:t>
            </a:fld>
            <a:endParaRPr lang="en-US"/>
          </a:p>
        </p:txBody>
      </p:sp>
    </p:spTree>
    <p:extLst>
      <p:ext uri="{BB962C8B-B14F-4D97-AF65-F5344CB8AC3E}">
        <p14:creationId xmlns:p14="http://schemas.microsoft.com/office/powerpoint/2010/main" val="2659042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06931-A5CF-43B5-A2EE-DD6A87A9F9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FC54433-E75F-4FA4-B76E-A521727C08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18F0D5E-29C3-414D-8B30-B38A94F187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2E7C47-4680-45C8-B4AB-AA397618CCE2}"/>
              </a:ext>
            </a:extLst>
          </p:cNvPr>
          <p:cNvSpPr>
            <a:spLocks noGrp="1"/>
          </p:cNvSpPr>
          <p:nvPr>
            <p:ph type="dt" sz="half" idx="10"/>
          </p:nvPr>
        </p:nvSpPr>
        <p:spPr/>
        <p:txBody>
          <a:bodyPr/>
          <a:lstStyle/>
          <a:p>
            <a:fld id="{76340347-00DF-46CD-AA7E-75495153E9AD}" type="datetimeFigureOut">
              <a:rPr lang="en-US" smtClean="0"/>
              <a:t>12/14/2021</a:t>
            </a:fld>
            <a:endParaRPr lang="en-US"/>
          </a:p>
        </p:txBody>
      </p:sp>
      <p:sp>
        <p:nvSpPr>
          <p:cNvPr id="6" name="Footer Placeholder 5">
            <a:extLst>
              <a:ext uri="{FF2B5EF4-FFF2-40B4-BE49-F238E27FC236}">
                <a16:creationId xmlns:a16="http://schemas.microsoft.com/office/drawing/2014/main" id="{C6008029-10CF-440A-8151-1F73B3FCDD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CE2A79-B6BE-4195-9D0C-C26309DE957E}"/>
              </a:ext>
            </a:extLst>
          </p:cNvPr>
          <p:cNvSpPr>
            <a:spLocks noGrp="1"/>
          </p:cNvSpPr>
          <p:nvPr>
            <p:ph type="sldNum" sz="quarter" idx="12"/>
          </p:nvPr>
        </p:nvSpPr>
        <p:spPr/>
        <p:txBody>
          <a:bodyPr/>
          <a:lstStyle/>
          <a:p>
            <a:fld id="{A475B2F7-BFD9-4B9A-A9A3-6B88A7F69F78}" type="slidenum">
              <a:rPr lang="en-US" smtClean="0"/>
              <a:t>‹#›</a:t>
            </a:fld>
            <a:endParaRPr lang="en-US"/>
          </a:p>
        </p:txBody>
      </p:sp>
    </p:spTree>
    <p:extLst>
      <p:ext uri="{BB962C8B-B14F-4D97-AF65-F5344CB8AC3E}">
        <p14:creationId xmlns:p14="http://schemas.microsoft.com/office/powerpoint/2010/main" val="2283995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7287F-17A9-42B8-9A34-DBC521B0CC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793021-9CE2-49CA-B269-A27AFC1347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D3FC60D-855D-4F29-AA14-1A878CFE3D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EECE8-B247-4C5E-B337-B94F667EA1F1}"/>
              </a:ext>
            </a:extLst>
          </p:cNvPr>
          <p:cNvSpPr>
            <a:spLocks noGrp="1"/>
          </p:cNvSpPr>
          <p:nvPr>
            <p:ph type="dt" sz="half" idx="10"/>
          </p:nvPr>
        </p:nvSpPr>
        <p:spPr/>
        <p:txBody>
          <a:bodyPr/>
          <a:lstStyle/>
          <a:p>
            <a:fld id="{76340347-00DF-46CD-AA7E-75495153E9AD}" type="datetimeFigureOut">
              <a:rPr lang="en-US" smtClean="0"/>
              <a:t>12/14/2021</a:t>
            </a:fld>
            <a:endParaRPr lang="en-US"/>
          </a:p>
        </p:txBody>
      </p:sp>
      <p:sp>
        <p:nvSpPr>
          <p:cNvPr id="6" name="Footer Placeholder 5">
            <a:extLst>
              <a:ext uri="{FF2B5EF4-FFF2-40B4-BE49-F238E27FC236}">
                <a16:creationId xmlns:a16="http://schemas.microsoft.com/office/drawing/2014/main" id="{AF3A4241-4B9D-40D8-8BBC-CD0D43723C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75D98F-C092-4FAD-81A0-9B6F39AEE680}"/>
              </a:ext>
            </a:extLst>
          </p:cNvPr>
          <p:cNvSpPr>
            <a:spLocks noGrp="1"/>
          </p:cNvSpPr>
          <p:nvPr>
            <p:ph type="sldNum" sz="quarter" idx="12"/>
          </p:nvPr>
        </p:nvSpPr>
        <p:spPr/>
        <p:txBody>
          <a:bodyPr/>
          <a:lstStyle/>
          <a:p>
            <a:fld id="{A475B2F7-BFD9-4B9A-A9A3-6B88A7F69F78}" type="slidenum">
              <a:rPr lang="en-US" smtClean="0"/>
              <a:t>‹#›</a:t>
            </a:fld>
            <a:endParaRPr lang="en-US"/>
          </a:p>
        </p:txBody>
      </p:sp>
    </p:spTree>
    <p:extLst>
      <p:ext uri="{BB962C8B-B14F-4D97-AF65-F5344CB8AC3E}">
        <p14:creationId xmlns:p14="http://schemas.microsoft.com/office/powerpoint/2010/main" val="771912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97E654-72EA-4C26-9537-671D8A0F58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17282A-8348-4B6C-98B3-DBFD3B6003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27DEE4-716D-4828-976C-A319D8741B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340347-00DF-46CD-AA7E-75495153E9AD}" type="datetimeFigureOut">
              <a:rPr lang="en-US" smtClean="0"/>
              <a:t>12/14/2021</a:t>
            </a:fld>
            <a:endParaRPr lang="en-US"/>
          </a:p>
        </p:txBody>
      </p:sp>
      <p:sp>
        <p:nvSpPr>
          <p:cNvPr id="5" name="Footer Placeholder 4">
            <a:extLst>
              <a:ext uri="{FF2B5EF4-FFF2-40B4-BE49-F238E27FC236}">
                <a16:creationId xmlns:a16="http://schemas.microsoft.com/office/drawing/2014/main" id="{DA8CEB8A-9646-437A-9E5E-2B18B4AF49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98D11A5-B7C1-4276-A163-476E92C734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75B2F7-BFD9-4B9A-A9A3-6B88A7F69F78}" type="slidenum">
              <a:rPr lang="en-US" smtClean="0"/>
              <a:t>‹#›</a:t>
            </a:fld>
            <a:endParaRPr lang="en-US"/>
          </a:p>
        </p:txBody>
      </p:sp>
    </p:spTree>
    <p:extLst>
      <p:ext uri="{BB962C8B-B14F-4D97-AF65-F5344CB8AC3E}">
        <p14:creationId xmlns:p14="http://schemas.microsoft.com/office/powerpoint/2010/main" val="2848689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876800" y="0"/>
            <a:ext cx="73152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085" y="2876278"/>
            <a:ext cx="3810115" cy="1105445"/>
          </a:xfrm>
          <a:prstGeom prst="rect">
            <a:avLst/>
          </a:prstGeom>
        </p:spPr>
      </p:pic>
    </p:spTree>
    <p:extLst>
      <p:ext uri="{BB962C8B-B14F-4D97-AF65-F5344CB8AC3E}">
        <p14:creationId xmlns:p14="http://schemas.microsoft.com/office/powerpoint/2010/main" val="3702912918"/>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6728E8F-CF77-45DB-819A-9158D25F2962}"/>
              </a:ext>
            </a:extLst>
          </p:cNvPr>
          <p:cNvSpPr txBox="1"/>
          <p:nvPr/>
        </p:nvSpPr>
        <p:spPr>
          <a:xfrm>
            <a:off x="5504156" y="2387575"/>
            <a:ext cx="6013927" cy="2092881"/>
          </a:xfrm>
          <a:prstGeom prst="rect">
            <a:avLst/>
          </a:prstGeom>
          <a:noFill/>
        </p:spPr>
        <p:txBody>
          <a:bodyPr wrap="square" rtlCol="0">
            <a:spAutoFit/>
          </a:bodyPr>
          <a:lstStyle/>
          <a:p>
            <a:r>
              <a:rPr lang="en-US" sz="1900" b="1" dirty="0">
                <a:solidFill>
                  <a:schemeClr val="tx2"/>
                </a:solidFill>
              </a:rPr>
              <a:t>Load and Load Resources in the ERCOT Region</a:t>
            </a:r>
          </a:p>
          <a:p>
            <a:endParaRPr lang="en-US" sz="2000" b="1" dirty="0">
              <a:solidFill>
                <a:schemeClr val="tx2"/>
              </a:solidFill>
            </a:endParaRPr>
          </a:p>
          <a:p>
            <a:r>
              <a:rPr lang="en-US" sz="1900" b="1" i="1" dirty="0">
                <a:solidFill>
                  <a:schemeClr val="tx2"/>
                </a:solidFill>
              </a:rPr>
              <a:t>Wholesale Market Working Group</a:t>
            </a:r>
            <a:endParaRPr lang="en-US" dirty="0">
              <a:solidFill>
                <a:schemeClr val="tx2"/>
              </a:solidFill>
            </a:endParaRPr>
          </a:p>
          <a:p>
            <a:endParaRPr lang="en-US" dirty="0">
              <a:solidFill>
                <a:schemeClr val="tx2"/>
              </a:solidFill>
            </a:endParaRPr>
          </a:p>
          <a:p>
            <a:r>
              <a:rPr lang="en-US" dirty="0">
                <a:solidFill>
                  <a:schemeClr val="tx2"/>
                </a:solidFill>
              </a:rPr>
              <a:t>Market Analysis &amp; Validation</a:t>
            </a:r>
          </a:p>
          <a:p>
            <a:endParaRPr lang="en-US" dirty="0">
              <a:solidFill>
                <a:schemeClr val="tx2"/>
              </a:solidFill>
            </a:endParaRPr>
          </a:p>
          <a:p>
            <a:r>
              <a:rPr lang="en-US" dirty="0">
                <a:solidFill>
                  <a:schemeClr val="tx2"/>
                </a:solidFill>
              </a:rPr>
              <a:t>12/17/2021</a:t>
            </a:r>
          </a:p>
        </p:txBody>
      </p:sp>
    </p:spTree>
    <p:extLst>
      <p:ext uri="{BB962C8B-B14F-4D97-AF65-F5344CB8AC3E}">
        <p14:creationId xmlns:p14="http://schemas.microsoft.com/office/powerpoint/2010/main" val="2407620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CE56BCD5-A69E-433D-A6AB-29DEC397C5A1}"/>
              </a:ext>
            </a:extLst>
          </p:cNvPr>
          <p:cNvSpPr>
            <a:spLocks noChangeArrowheads="1"/>
          </p:cNvSpPr>
          <p:nvPr/>
        </p:nvSpPr>
        <p:spPr bwMode="auto">
          <a:xfrm>
            <a:off x="838200" y="1717082"/>
            <a:ext cx="12870162" cy="5959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6" name="Table 5">
            <a:extLst>
              <a:ext uri="{FF2B5EF4-FFF2-40B4-BE49-F238E27FC236}">
                <a16:creationId xmlns:a16="http://schemas.microsoft.com/office/drawing/2014/main" id="{D522D955-1B2C-492C-B939-1E689C8D4FBE}"/>
              </a:ext>
            </a:extLst>
          </p:cNvPr>
          <p:cNvGraphicFramePr>
            <a:graphicFrameLocks noGrp="1"/>
          </p:cNvGraphicFramePr>
          <p:nvPr>
            <p:extLst>
              <p:ext uri="{D42A27DB-BD31-4B8C-83A1-F6EECF244321}">
                <p14:modId xmlns:p14="http://schemas.microsoft.com/office/powerpoint/2010/main" val="2329485492"/>
              </p:ext>
            </p:extLst>
          </p:nvPr>
        </p:nvGraphicFramePr>
        <p:xfrm>
          <a:off x="508082" y="0"/>
          <a:ext cx="11683918" cy="6885723"/>
        </p:xfrm>
        <a:graphic>
          <a:graphicData uri="http://schemas.openxmlformats.org/drawingml/2006/table">
            <a:tbl>
              <a:tblPr firstRow="1" firstCol="1" bandRow="1">
                <a:tableStyleId>{5C22544A-7EE6-4342-B048-85BDC9FD1C3A}</a:tableStyleId>
              </a:tblPr>
              <a:tblGrid>
                <a:gridCol w="3303566">
                  <a:extLst>
                    <a:ext uri="{9D8B030D-6E8A-4147-A177-3AD203B41FA5}">
                      <a16:colId xmlns:a16="http://schemas.microsoft.com/office/drawing/2014/main" val="3487196971"/>
                    </a:ext>
                  </a:extLst>
                </a:gridCol>
                <a:gridCol w="2620099">
                  <a:extLst>
                    <a:ext uri="{9D8B030D-6E8A-4147-A177-3AD203B41FA5}">
                      <a16:colId xmlns:a16="http://schemas.microsoft.com/office/drawing/2014/main" val="1666699505"/>
                    </a:ext>
                  </a:extLst>
                </a:gridCol>
                <a:gridCol w="1974555">
                  <a:extLst>
                    <a:ext uri="{9D8B030D-6E8A-4147-A177-3AD203B41FA5}">
                      <a16:colId xmlns:a16="http://schemas.microsoft.com/office/drawing/2014/main" val="2095811693"/>
                    </a:ext>
                  </a:extLst>
                </a:gridCol>
                <a:gridCol w="1960937">
                  <a:extLst>
                    <a:ext uri="{9D8B030D-6E8A-4147-A177-3AD203B41FA5}">
                      <a16:colId xmlns:a16="http://schemas.microsoft.com/office/drawing/2014/main" val="1679694865"/>
                    </a:ext>
                  </a:extLst>
                </a:gridCol>
                <a:gridCol w="1824761">
                  <a:extLst>
                    <a:ext uri="{9D8B030D-6E8A-4147-A177-3AD203B41FA5}">
                      <a16:colId xmlns:a16="http://schemas.microsoft.com/office/drawing/2014/main" val="178222533"/>
                    </a:ext>
                  </a:extLst>
                </a:gridCol>
              </a:tblGrid>
              <a:tr h="0">
                <a:tc>
                  <a:txBody>
                    <a:bodyPr/>
                    <a:lstStyle/>
                    <a:p>
                      <a:pPr marL="0" marR="0">
                        <a:spcBef>
                          <a:spcPts val="0"/>
                        </a:spcBef>
                        <a:spcAft>
                          <a:spcPts val="0"/>
                        </a:spcAft>
                      </a:pPr>
                      <a:r>
                        <a:rPr lang="en-US" sz="1050" dirty="0">
                          <a:effectLst/>
                        </a:rPr>
                        <a:t>Settlement Area</a:t>
                      </a:r>
                      <a:endParaRPr lang="en-US" sz="1050" dirty="0">
                        <a:effectLst/>
                        <a:latin typeface="Calibri" panose="020F0502020204030204" pitchFamily="34" charset="0"/>
                        <a:ea typeface="Calibri" panose="020F0502020204030204" pitchFamily="34" charset="0"/>
                      </a:endParaRPr>
                    </a:p>
                  </a:txBody>
                  <a:tcPr marL="51575" marR="51575" marT="0" marB="0" anchor="ctr"/>
                </a:tc>
                <a:tc>
                  <a:txBody>
                    <a:bodyPr/>
                    <a:lstStyle/>
                    <a:p>
                      <a:pPr marL="0" marR="0">
                        <a:spcBef>
                          <a:spcPts val="0"/>
                        </a:spcBef>
                        <a:spcAft>
                          <a:spcPts val="0"/>
                        </a:spcAft>
                      </a:pPr>
                      <a:r>
                        <a:rPr lang="en-US" sz="1050" dirty="0">
                          <a:effectLst/>
                        </a:rPr>
                        <a:t>SCED CLR (non-ESR)</a:t>
                      </a:r>
                      <a:endParaRPr lang="en-US" sz="1050" dirty="0">
                        <a:effectLst/>
                        <a:latin typeface="Calibri" panose="020F0502020204030204" pitchFamily="34" charset="0"/>
                        <a:ea typeface="Calibri" panose="020F0502020204030204" pitchFamily="34" charset="0"/>
                      </a:endParaRPr>
                    </a:p>
                  </a:txBody>
                  <a:tcPr marL="51575" marR="51575" marT="0" marB="0" anchor="ctr"/>
                </a:tc>
                <a:tc>
                  <a:txBody>
                    <a:bodyPr/>
                    <a:lstStyle/>
                    <a:p>
                      <a:pPr marL="0" marR="0">
                        <a:spcBef>
                          <a:spcPts val="0"/>
                        </a:spcBef>
                        <a:spcAft>
                          <a:spcPts val="0"/>
                        </a:spcAft>
                      </a:pPr>
                      <a:r>
                        <a:rPr lang="en-US" sz="1050">
                          <a:effectLst/>
                        </a:rPr>
                        <a:t>Non-SCED CLR</a:t>
                      </a:r>
                      <a:endParaRPr lang="en-US" sz="1050">
                        <a:effectLst/>
                        <a:latin typeface="Calibri" panose="020F0502020204030204" pitchFamily="34" charset="0"/>
                        <a:ea typeface="Calibri" panose="020F0502020204030204" pitchFamily="34" charset="0"/>
                      </a:endParaRPr>
                    </a:p>
                  </a:txBody>
                  <a:tcPr marL="51575" marR="51575" marT="0" marB="0" anchor="ctr"/>
                </a:tc>
                <a:tc>
                  <a:txBody>
                    <a:bodyPr/>
                    <a:lstStyle/>
                    <a:p>
                      <a:pPr marL="0" marR="0">
                        <a:spcBef>
                          <a:spcPts val="0"/>
                        </a:spcBef>
                        <a:spcAft>
                          <a:spcPts val="0"/>
                        </a:spcAft>
                      </a:pPr>
                      <a:r>
                        <a:rPr lang="en-US" sz="1050" dirty="0">
                          <a:effectLst/>
                        </a:rPr>
                        <a:t>NCLR</a:t>
                      </a:r>
                      <a:endParaRPr lang="en-US" sz="1050" dirty="0">
                        <a:effectLst/>
                        <a:latin typeface="Calibri" panose="020F0502020204030204" pitchFamily="34" charset="0"/>
                        <a:ea typeface="Calibri" panose="020F0502020204030204" pitchFamily="34" charset="0"/>
                      </a:endParaRPr>
                    </a:p>
                  </a:txBody>
                  <a:tcPr marL="51575" marR="51575" marT="0" marB="0" anchor="ctr"/>
                </a:tc>
                <a:tc>
                  <a:txBody>
                    <a:bodyPr/>
                    <a:lstStyle/>
                    <a:p>
                      <a:pPr marL="0" marR="0">
                        <a:spcBef>
                          <a:spcPts val="0"/>
                        </a:spcBef>
                        <a:spcAft>
                          <a:spcPts val="0"/>
                        </a:spcAft>
                      </a:pPr>
                      <a:r>
                        <a:rPr lang="en-US" sz="1050" dirty="0">
                          <a:effectLst/>
                        </a:rPr>
                        <a:t>Load</a:t>
                      </a:r>
                      <a:endParaRPr lang="en-US" sz="1050" dirty="0">
                        <a:effectLst/>
                        <a:latin typeface="Calibri" panose="020F0502020204030204" pitchFamily="34" charset="0"/>
                        <a:ea typeface="Calibri" panose="020F0502020204030204" pitchFamily="34" charset="0"/>
                      </a:endParaRPr>
                    </a:p>
                  </a:txBody>
                  <a:tcPr marL="51575" marR="51575" marT="0" marB="0" anchor="ctr"/>
                </a:tc>
                <a:extLst>
                  <a:ext uri="{0D108BD9-81ED-4DB2-BD59-A6C34878D82A}">
                    <a16:rowId xmlns:a16="http://schemas.microsoft.com/office/drawing/2014/main" val="2343080160"/>
                  </a:ext>
                </a:extLst>
              </a:tr>
              <a:tr h="420695">
                <a:tc>
                  <a:txBody>
                    <a:bodyPr/>
                    <a:lstStyle/>
                    <a:p>
                      <a:pPr marL="0" marR="0">
                        <a:spcBef>
                          <a:spcPts val="0"/>
                        </a:spcBef>
                        <a:spcAft>
                          <a:spcPts val="0"/>
                        </a:spcAft>
                      </a:pPr>
                      <a:r>
                        <a:rPr lang="en-US" sz="1050" dirty="0">
                          <a:effectLst/>
                        </a:rPr>
                        <a:t>Real-Time Energy Imbalance</a:t>
                      </a:r>
                      <a:endParaRPr lang="en-US" sz="1050" dirty="0">
                        <a:effectLst/>
                        <a:latin typeface="Calibri" panose="020F0502020204030204" pitchFamily="34" charset="0"/>
                        <a:ea typeface="Calibri" panose="020F0502020204030204" pitchFamily="34" charset="0"/>
                      </a:endParaRPr>
                    </a:p>
                  </a:txBody>
                  <a:tcPr marL="51575" marR="51575" marT="0" marB="0" anchor="ctr"/>
                </a:tc>
                <a:tc gridSpan="4">
                  <a:txBody>
                    <a:bodyPr/>
                    <a:lstStyle/>
                    <a:p>
                      <a:pPr marL="0" marR="0" algn="ctr">
                        <a:spcBef>
                          <a:spcPts val="0"/>
                        </a:spcBef>
                        <a:spcAft>
                          <a:spcPts val="0"/>
                        </a:spcAft>
                      </a:pPr>
                      <a:r>
                        <a:rPr lang="en-US" sz="1050" dirty="0">
                          <a:effectLst/>
                        </a:rPr>
                        <a:t>Load Zone Pricing (Total LZ energy weighted price for each 5 min within </a:t>
                      </a:r>
                      <a:r>
                        <a:rPr lang="en-US" sz="1050">
                          <a:effectLst/>
                        </a:rPr>
                        <a:t>15 minutes) </a:t>
                      </a:r>
                      <a:endParaRPr lang="en-US" sz="1050">
                        <a:effectLst/>
                        <a:latin typeface="Calibri" panose="020F0502020204030204" pitchFamily="34" charset="0"/>
                        <a:ea typeface="Calibri" panose="020F0502020204030204" pitchFamily="34" charset="0"/>
                      </a:endParaRPr>
                    </a:p>
                  </a:txBody>
                  <a:tcPr marL="51575" marR="51575"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92025271"/>
                  </a:ext>
                </a:extLst>
              </a:tr>
              <a:tr h="420695">
                <a:tc>
                  <a:txBody>
                    <a:bodyPr/>
                    <a:lstStyle/>
                    <a:p>
                      <a:pPr marL="0" marR="0">
                        <a:spcBef>
                          <a:spcPts val="0"/>
                        </a:spcBef>
                        <a:spcAft>
                          <a:spcPts val="0"/>
                        </a:spcAft>
                      </a:pPr>
                      <a:r>
                        <a:rPr lang="en-US" sz="1050" dirty="0">
                          <a:effectLst/>
                        </a:rPr>
                        <a:t>Base Point Deviation</a:t>
                      </a:r>
                      <a:endParaRPr lang="en-US" sz="1050" dirty="0">
                        <a:effectLst/>
                        <a:latin typeface="Calibri" panose="020F0502020204030204" pitchFamily="34" charset="0"/>
                        <a:ea typeface="Calibri" panose="020F0502020204030204" pitchFamily="34" charset="0"/>
                      </a:endParaRPr>
                    </a:p>
                  </a:txBody>
                  <a:tcPr marL="51575" marR="51575" marT="0" marB="0" anchor="ctr"/>
                </a:tc>
                <a:tc>
                  <a:txBody>
                    <a:bodyPr/>
                    <a:lstStyle/>
                    <a:p>
                      <a:pPr marL="0" marR="0">
                        <a:spcBef>
                          <a:spcPts val="0"/>
                        </a:spcBef>
                        <a:spcAft>
                          <a:spcPts val="0"/>
                        </a:spcAft>
                      </a:pPr>
                      <a:r>
                        <a:rPr lang="en-US" sz="1050">
                          <a:effectLst/>
                        </a:rPr>
                        <a:t>Analyzed for Over and Under consumption for CLR charges</a:t>
                      </a:r>
                      <a:endParaRPr lang="en-US" sz="1050">
                        <a:effectLst/>
                        <a:latin typeface="Calibri" panose="020F0502020204030204" pitchFamily="34" charset="0"/>
                        <a:ea typeface="Calibri" panose="020F0502020204030204" pitchFamily="34" charset="0"/>
                      </a:endParaRPr>
                    </a:p>
                  </a:txBody>
                  <a:tcPr marL="51575" marR="51575" marT="0" marB="0" anchor="ctr"/>
                </a:tc>
                <a:tc gridSpan="3">
                  <a:txBody>
                    <a:bodyPr/>
                    <a:lstStyle/>
                    <a:p>
                      <a:pPr marL="0" marR="0" algn="ctr">
                        <a:spcBef>
                          <a:spcPts val="0"/>
                        </a:spcBef>
                        <a:spcAft>
                          <a:spcPts val="0"/>
                        </a:spcAft>
                      </a:pPr>
                      <a:r>
                        <a:rPr lang="en-US" sz="1050">
                          <a:effectLst/>
                        </a:rPr>
                        <a:t>Not subject to BPD charges</a:t>
                      </a:r>
                      <a:endParaRPr lang="en-US" sz="1050">
                        <a:effectLst/>
                        <a:latin typeface="Calibri" panose="020F0502020204030204" pitchFamily="34" charset="0"/>
                        <a:ea typeface="Calibri" panose="020F0502020204030204" pitchFamily="34" charset="0"/>
                      </a:endParaRPr>
                    </a:p>
                  </a:txBody>
                  <a:tcPr marL="51575" marR="51575" marT="0"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77369414"/>
                  </a:ext>
                </a:extLst>
              </a:tr>
              <a:tr h="210347">
                <a:tc>
                  <a:txBody>
                    <a:bodyPr/>
                    <a:lstStyle/>
                    <a:p>
                      <a:pPr marL="0" marR="0">
                        <a:spcBef>
                          <a:spcPts val="0"/>
                        </a:spcBef>
                        <a:spcAft>
                          <a:spcPts val="0"/>
                        </a:spcAft>
                      </a:pPr>
                      <a:r>
                        <a:rPr lang="en-US" sz="1050">
                          <a:effectLst/>
                        </a:rPr>
                        <a:t>RUC</a:t>
                      </a:r>
                      <a:endParaRPr lang="en-US" sz="1050">
                        <a:effectLst/>
                        <a:latin typeface="Calibri" panose="020F0502020204030204" pitchFamily="34" charset="0"/>
                        <a:ea typeface="Calibri" panose="020F0502020204030204" pitchFamily="34" charset="0"/>
                      </a:endParaRPr>
                    </a:p>
                  </a:txBody>
                  <a:tcPr marL="51575" marR="51575" marT="0" marB="0" anchor="ctr"/>
                </a:tc>
                <a:tc gridSpan="4">
                  <a:txBody>
                    <a:bodyPr/>
                    <a:lstStyle/>
                    <a:p>
                      <a:pPr marL="0" marR="0" algn="ctr">
                        <a:spcBef>
                          <a:spcPts val="0"/>
                        </a:spcBef>
                        <a:spcAft>
                          <a:spcPts val="0"/>
                        </a:spcAft>
                      </a:pPr>
                      <a:r>
                        <a:rPr lang="en-US" sz="1050" dirty="0">
                          <a:effectLst/>
                        </a:rPr>
                        <a:t>N/A. Load Resources or Load are not subject </a:t>
                      </a:r>
                      <a:r>
                        <a:rPr lang="en-US" sz="1050">
                          <a:effectLst/>
                        </a:rPr>
                        <a:t>to RUC</a:t>
                      </a:r>
                      <a:endParaRPr lang="en-US" sz="1050" dirty="0">
                        <a:effectLst/>
                        <a:latin typeface="Calibri" panose="020F0502020204030204" pitchFamily="34" charset="0"/>
                        <a:ea typeface="Calibri" panose="020F0502020204030204" pitchFamily="34" charset="0"/>
                      </a:endParaRPr>
                    </a:p>
                  </a:txBody>
                  <a:tcPr marL="51575" marR="51575"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03575379"/>
                  </a:ext>
                </a:extLst>
              </a:tr>
              <a:tr h="1682776">
                <a:tc>
                  <a:txBody>
                    <a:bodyPr/>
                    <a:lstStyle/>
                    <a:p>
                      <a:pPr marL="0" marR="0">
                        <a:spcBef>
                          <a:spcPts val="0"/>
                        </a:spcBef>
                        <a:spcAft>
                          <a:spcPts val="0"/>
                        </a:spcAft>
                      </a:pPr>
                      <a:r>
                        <a:rPr lang="en-US" sz="1050" dirty="0">
                          <a:effectLst/>
                        </a:rPr>
                        <a:t>RUC Capacity Short</a:t>
                      </a:r>
                      <a:endParaRPr lang="en-US" sz="1050" dirty="0">
                        <a:effectLst/>
                        <a:latin typeface="Calibri" panose="020F0502020204030204" pitchFamily="34" charset="0"/>
                        <a:ea typeface="Calibri" panose="020F0502020204030204" pitchFamily="34" charset="0"/>
                      </a:endParaRPr>
                    </a:p>
                  </a:txBody>
                  <a:tcPr marL="51575" marR="51575" marT="0" marB="0" anchor="ctr"/>
                </a:tc>
                <a:tc>
                  <a:txBody>
                    <a:bodyPr/>
                    <a:lstStyle/>
                    <a:p>
                      <a:pPr marL="0" marR="0">
                        <a:spcBef>
                          <a:spcPts val="0"/>
                        </a:spcBef>
                        <a:spcAft>
                          <a:spcPts val="0"/>
                        </a:spcAft>
                      </a:pPr>
                      <a:r>
                        <a:rPr lang="en-US" sz="1050">
                          <a:effectLst/>
                        </a:rPr>
                        <a:t>Load will be included in RTAML increasing the quantity the QSE will need to cover</a:t>
                      </a:r>
                    </a:p>
                    <a:p>
                      <a:pPr marL="0" marR="0">
                        <a:spcBef>
                          <a:spcPts val="0"/>
                        </a:spcBef>
                        <a:spcAft>
                          <a:spcPts val="0"/>
                        </a:spcAft>
                      </a:pPr>
                      <a:br>
                        <a:rPr lang="en-US" sz="1050">
                          <a:effectLst/>
                        </a:rPr>
                      </a:br>
                      <a:r>
                        <a:rPr lang="en-US" sz="1050">
                          <a:effectLst/>
                        </a:rPr>
                        <a:t>CLR Headroom is not considered towards capacity (HASL)</a:t>
                      </a:r>
                      <a:endParaRPr lang="en-US" sz="1050">
                        <a:effectLst/>
                        <a:latin typeface="Calibri" panose="020F0502020204030204" pitchFamily="34" charset="0"/>
                        <a:ea typeface="Calibri" panose="020F0502020204030204" pitchFamily="34" charset="0"/>
                      </a:endParaRPr>
                    </a:p>
                  </a:txBody>
                  <a:tcPr marL="51575" marR="51575" marT="0" marB="0" anchor="ctr"/>
                </a:tc>
                <a:tc gridSpan="3">
                  <a:txBody>
                    <a:bodyPr/>
                    <a:lstStyle/>
                    <a:p>
                      <a:pPr marL="0" marR="0" algn="ctr">
                        <a:spcBef>
                          <a:spcPts val="0"/>
                        </a:spcBef>
                        <a:spcAft>
                          <a:spcPts val="0"/>
                        </a:spcAft>
                      </a:pPr>
                      <a:r>
                        <a:rPr lang="en-US" sz="1050" dirty="0">
                          <a:effectLst/>
                        </a:rPr>
                        <a:t>Load will be included in RTAML increasing the quantity the QSE will need to cover</a:t>
                      </a:r>
                      <a:endParaRPr lang="en-US" sz="1050" dirty="0">
                        <a:effectLst/>
                        <a:latin typeface="Calibri" panose="020F0502020204030204" pitchFamily="34" charset="0"/>
                        <a:ea typeface="Calibri" panose="020F0502020204030204" pitchFamily="34" charset="0"/>
                      </a:endParaRPr>
                    </a:p>
                  </a:txBody>
                  <a:tcPr marL="51575" marR="51575" marT="0"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33532773"/>
                  </a:ext>
                </a:extLst>
              </a:tr>
              <a:tr h="210347">
                <a:tc>
                  <a:txBody>
                    <a:bodyPr/>
                    <a:lstStyle/>
                    <a:p>
                      <a:pPr marL="0" marR="0">
                        <a:spcBef>
                          <a:spcPts val="0"/>
                        </a:spcBef>
                        <a:spcAft>
                          <a:spcPts val="0"/>
                        </a:spcAft>
                      </a:pPr>
                      <a:r>
                        <a:rPr lang="en-US" sz="1050" dirty="0">
                          <a:effectLst/>
                        </a:rPr>
                        <a:t>Emergency Operations Settlement</a:t>
                      </a:r>
                      <a:endParaRPr lang="en-US" sz="1050" dirty="0">
                        <a:effectLst/>
                        <a:latin typeface="Calibri" panose="020F0502020204030204" pitchFamily="34" charset="0"/>
                        <a:ea typeface="Calibri" panose="020F0502020204030204" pitchFamily="34" charset="0"/>
                      </a:endParaRPr>
                    </a:p>
                  </a:txBody>
                  <a:tcPr marL="51575" marR="51575" marT="0" marB="0" anchor="ct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effectLst/>
                        </a:rPr>
                        <a:t>N/A. Load Resources or Load are not subject to Emergency Operations Dispatch/payment</a:t>
                      </a:r>
                      <a:endParaRPr lang="en-US" sz="1050" dirty="0">
                        <a:effectLst/>
                        <a:latin typeface="Calibri" panose="020F0502020204030204" pitchFamily="34" charset="0"/>
                        <a:ea typeface="Calibri" panose="020F0502020204030204" pitchFamily="34" charset="0"/>
                      </a:endParaRPr>
                    </a:p>
                    <a:p>
                      <a:pPr marL="0" marR="0" algn="ctr">
                        <a:spcBef>
                          <a:spcPts val="0"/>
                        </a:spcBef>
                        <a:spcAft>
                          <a:spcPts val="0"/>
                        </a:spcAft>
                      </a:pPr>
                      <a:endParaRPr lang="en-US" sz="1050" dirty="0">
                        <a:effectLst/>
                        <a:latin typeface="Calibri" panose="020F0502020204030204" pitchFamily="34" charset="0"/>
                        <a:ea typeface="Calibri" panose="020F0502020204030204" pitchFamily="34" charset="0"/>
                      </a:endParaRPr>
                    </a:p>
                  </a:txBody>
                  <a:tcPr marL="51575" marR="51575"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06466999"/>
                  </a:ext>
                </a:extLst>
              </a:tr>
              <a:tr h="1051735">
                <a:tc>
                  <a:txBody>
                    <a:bodyPr/>
                    <a:lstStyle/>
                    <a:p>
                      <a:pPr marL="0" marR="0">
                        <a:spcBef>
                          <a:spcPts val="0"/>
                        </a:spcBef>
                        <a:spcAft>
                          <a:spcPts val="0"/>
                        </a:spcAft>
                      </a:pPr>
                      <a:r>
                        <a:rPr lang="en-US" sz="1050">
                          <a:effectLst/>
                        </a:rPr>
                        <a:t>Real-Time Ancillary Service Imbalance</a:t>
                      </a:r>
                      <a:endParaRPr lang="en-US" sz="1050">
                        <a:effectLst/>
                        <a:latin typeface="Calibri" panose="020F0502020204030204" pitchFamily="34" charset="0"/>
                        <a:ea typeface="Calibri" panose="020F0502020204030204" pitchFamily="34" charset="0"/>
                      </a:endParaRPr>
                    </a:p>
                  </a:txBody>
                  <a:tcPr marL="51575" marR="51575" marT="0" marB="0" anchor="ctr"/>
                </a:tc>
                <a:tc>
                  <a:txBody>
                    <a:bodyPr/>
                    <a:lstStyle/>
                    <a:p>
                      <a:pPr marL="0" marR="0">
                        <a:spcBef>
                          <a:spcPts val="0"/>
                        </a:spcBef>
                        <a:spcAft>
                          <a:spcPts val="0"/>
                        </a:spcAft>
                      </a:pPr>
                      <a:r>
                        <a:rPr lang="en-US" sz="1050" dirty="0">
                          <a:effectLst/>
                        </a:rPr>
                        <a:t>Capacity contribution is the Net Power Consumption minus Low Power Consumption</a:t>
                      </a:r>
                      <a:endParaRPr lang="en-US" sz="1050" dirty="0">
                        <a:effectLst/>
                        <a:latin typeface="Calibri" panose="020F0502020204030204" pitchFamily="34" charset="0"/>
                        <a:ea typeface="Calibri" panose="020F0502020204030204" pitchFamily="34" charset="0"/>
                      </a:endParaRPr>
                    </a:p>
                  </a:txBody>
                  <a:tcPr marL="51575" marR="51575" marT="0" marB="0" anchor="ctr"/>
                </a:tc>
                <a:tc>
                  <a:txBody>
                    <a:bodyPr/>
                    <a:lstStyle/>
                    <a:p>
                      <a:pPr marL="0" marR="0">
                        <a:spcBef>
                          <a:spcPts val="0"/>
                        </a:spcBef>
                        <a:spcAft>
                          <a:spcPts val="0"/>
                        </a:spcAft>
                      </a:pPr>
                      <a:r>
                        <a:rPr lang="en-US" sz="1050" dirty="0">
                          <a:effectLst/>
                        </a:rPr>
                        <a:t>Capacity contribution  is equal to the </a:t>
                      </a:r>
                      <a:r>
                        <a:rPr lang="en-US" sz="1050">
                          <a:effectLst/>
                        </a:rPr>
                        <a:t>Regulation Schedule</a:t>
                      </a:r>
                      <a:endParaRPr lang="en-US" sz="1050" dirty="0">
                        <a:effectLst/>
                        <a:latin typeface="Calibri" panose="020F0502020204030204" pitchFamily="34" charset="0"/>
                        <a:ea typeface="Calibri" panose="020F0502020204030204" pitchFamily="34" charset="0"/>
                      </a:endParaRPr>
                    </a:p>
                  </a:txBody>
                  <a:tcPr marL="51575" marR="51575" marT="0" marB="0" anchor="ctr"/>
                </a:tc>
                <a:tc>
                  <a:txBody>
                    <a:bodyPr/>
                    <a:lstStyle/>
                    <a:p>
                      <a:pPr marL="0" marR="0">
                        <a:spcBef>
                          <a:spcPts val="0"/>
                        </a:spcBef>
                        <a:spcAft>
                          <a:spcPts val="0"/>
                        </a:spcAft>
                      </a:pPr>
                      <a:r>
                        <a:rPr lang="en-US" sz="1050" dirty="0">
                          <a:effectLst/>
                        </a:rPr>
                        <a:t>Capacity contribution is the minimum of the Net Power Consumption minus the Low Power Consumption, or 150% of their RRS Responsibility</a:t>
                      </a:r>
                      <a:endParaRPr lang="en-US" sz="1050" dirty="0">
                        <a:effectLst/>
                        <a:latin typeface="Calibri" panose="020F0502020204030204" pitchFamily="34" charset="0"/>
                        <a:ea typeface="Calibri" panose="020F0502020204030204" pitchFamily="34" charset="0"/>
                      </a:endParaRPr>
                    </a:p>
                  </a:txBody>
                  <a:tcPr marL="51575" marR="51575" marT="0" marB="0" anchor="ctr"/>
                </a:tc>
                <a:tc>
                  <a:txBody>
                    <a:bodyPr/>
                    <a:lstStyle/>
                    <a:p>
                      <a:pPr marL="0" marR="0" algn="ctr">
                        <a:spcBef>
                          <a:spcPts val="0"/>
                        </a:spcBef>
                        <a:spcAft>
                          <a:spcPts val="0"/>
                        </a:spcAft>
                      </a:pPr>
                      <a:r>
                        <a:rPr lang="en-US" sz="1050" dirty="0">
                          <a:effectLst/>
                        </a:rPr>
                        <a:t>N/A. </a:t>
                      </a:r>
                      <a:endParaRPr lang="en-US" sz="1050" dirty="0">
                        <a:effectLst/>
                        <a:latin typeface="Calibri" panose="020F0502020204030204" pitchFamily="34" charset="0"/>
                        <a:ea typeface="Calibri" panose="020F0502020204030204" pitchFamily="34" charset="0"/>
                      </a:endParaRPr>
                    </a:p>
                  </a:txBody>
                  <a:tcPr marL="51575" marR="51575" marT="0" marB="0" anchor="ctr"/>
                </a:tc>
                <a:extLst>
                  <a:ext uri="{0D108BD9-81ED-4DB2-BD59-A6C34878D82A}">
                    <a16:rowId xmlns:a16="http://schemas.microsoft.com/office/drawing/2014/main" val="1241443782"/>
                  </a:ext>
                </a:extLst>
              </a:tr>
              <a:tr h="420695">
                <a:tc>
                  <a:txBody>
                    <a:bodyPr/>
                    <a:lstStyle/>
                    <a:p>
                      <a:pPr marL="0" marR="0">
                        <a:spcBef>
                          <a:spcPts val="0"/>
                        </a:spcBef>
                        <a:spcAft>
                          <a:spcPts val="0"/>
                        </a:spcAft>
                      </a:pPr>
                      <a:r>
                        <a:rPr lang="en-US" sz="1050">
                          <a:effectLst/>
                        </a:rPr>
                        <a:t>Ancillary Services</a:t>
                      </a:r>
                      <a:endParaRPr lang="en-US" sz="1050">
                        <a:effectLst/>
                        <a:latin typeface="Calibri" panose="020F0502020204030204" pitchFamily="34" charset="0"/>
                        <a:ea typeface="Calibri" panose="020F0502020204030204" pitchFamily="34" charset="0"/>
                      </a:endParaRPr>
                    </a:p>
                  </a:txBody>
                  <a:tcPr marL="51575" marR="51575" marT="0" marB="0" anchor="ctr"/>
                </a:tc>
                <a:tc>
                  <a:txBody>
                    <a:bodyPr/>
                    <a:lstStyle/>
                    <a:p>
                      <a:pPr marL="0" marR="0">
                        <a:spcBef>
                          <a:spcPts val="0"/>
                        </a:spcBef>
                        <a:spcAft>
                          <a:spcPts val="0"/>
                        </a:spcAft>
                      </a:pPr>
                      <a:r>
                        <a:rPr lang="en-US" sz="1050" dirty="0">
                          <a:effectLst/>
                        </a:rPr>
                        <a:t>Can provide Reg-up, Reg-Down, RRS and Non Spin and ECRS once implemented</a:t>
                      </a:r>
                      <a:endParaRPr lang="en-US" sz="1050" dirty="0">
                        <a:effectLst/>
                        <a:latin typeface="Calibri" panose="020F0502020204030204" pitchFamily="34" charset="0"/>
                        <a:ea typeface="Calibri" panose="020F0502020204030204" pitchFamily="34" charset="0"/>
                      </a:endParaRPr>
                    </a:p>
                  </a:txBody>
                  <a:tcPr marL="51575" marR="51575" marT="0" marB="0" anchor="ctr"/>
                </a:tc>
                <a:tc>
                  <a:txBody>
                    <a:bodyPr/>
                    <a:lstStyle/>
                    <a:p>
                      <a:pPr marL="0" marR="0">
                        <a:spcBef>
                          <a:spcPts val="0"/>
                        </a:spcBef>
                        <a:spcAft>
                          <a:spcPts val="0"/>
                        </a:spcAft>
                      </a:pPr>
                      <a:r>
                        <a:rPr lang="en-US" sz="1050" dirty="0">
                          <a:effectLst/>
                        </a:rPr>
                        <a:t>Can provide Reg-Up and Reg-Down</a:t>
                      </a:r>
                      <a:endParaRPr lang="en-US" sz="1050" dirty="0">
                        <a:effectLst/>
                        <a:latin typeface="Calibri" panose="020F0502020204030204" pitchFamily="34" charset="0"/>
                        <a:ea typeface="Calibri" panose="020F0502020204030204" pitchFamily="34" charset="0"/>
                      </a:endParaRPr>
                    </a:p>
                  </a:txBody>
                  <a:tcPr marL="51575" marR="51575" marT="0" marB="0" anchor="ctr"/>
                </a:tc>
                <a:tc>
                  <a:txBody>
                    <a:bodyPr/>
                    <a:lstStyle/>
                    <a:p>
                      <a:pPr marL="0" marR="0">
                        <a:spcBef>
                          <a:spcPts val="0"/>
                        </a:spcBef>
                        <a:spcAft>
                          <a:spcPts val="0"/>
                        </a:spcAft>
                      </a:pPr>
                      <a:r>
                        <a:rPr lang="en-US" sz="1050" dirty="0">
                          <a:effectLst/>
                        </a:rPr>
                        <a:t>Can provide RRS (NS via NPRR1093) and ECRS once implemented</a:t>
                      </a:r>
                      <a:endParaRPr lang="en-US" sz="1050" dirty="0">
                        <a:effectLst/>
                        <a:latin typeface="Calibri" panose="020F0502020204030204" pitchFamily="34" charset="0"/>
                        <a:ea typeface="Calibri" panose="020F0502020204030204" pitchFamily="34" charset="0"/>
                      </a:endParaRPr>
                    </a:p>
                  </a:txBody>
                  <a:tcPr marL="51575" marR="51575" marT="0" marB="0" anchor="ctr"/>
                </a:tc>
                <a:tc>
                  <a:txBody>
                    <a:bodyPr/>
                    <a:lstStyle/>
                    <a:p>
                      <a:pPr marL="0" marR="0">
                        <a:spcBef>
                          <a:spcPts val="0"/>
                        </a:spcBef>
                        <a:spcAft>
                          <a:spcPts val="0"/>
                        </a:spcAft>
                      </a:pPr>
                      <a:r>
                        <a:rPr lang="en-US" sz="1050" dirty="0">
                          <a:effectLst/>
                        </a:rPr>
                        <a:t>Cannot provide AS</a:t>
                      </a:r>
                      <a:endParaRPr lang="en-US" sz="1050" dirty="0">
                        <a:effectLst/>
                        <a:latin typeface="Calibri" panose="020F0502020204030204" pitchFamily="34" charset="0"/>
                        <a:ea typeface="Calibri" panose="020F0502020204030204" pitchFamily="34" charset="0"/>
                      </a:endParaRPr>
                    </a:p>
                  </a:txBody>
                  <a:tcPr marL="51575" marR="51575" marT="0" marB="0" anchor="ctr"/>
                </a:tc>
                <a:extLst>
                  <a:ext uri="{0D108BD9-81ED-4DB2-BD59-A6C34878D82A}">
                    <a16:rowId xmlns:a16="http://schemas.microsoft.com/office/drawing/2014/main" val="3155550689"/>
                  </a:ext>
                </a:extLst>
              </a:tr>
              <a:tr h="210347">
                <a:tc>
                  <a:txBody>
                    <a:bodyPr/>
                    <a:lstStyle/>
                    <a:p>
                      <a:pPr marL="0" marR="0">
                        <a:spcBef>
                          <a:spcPts val="0"/>
                        </a:spcBef>
                        <a:spcAft>
                          <a:spcPts val="0"/>
                        </a:spcAft>
                      </a:pPr>
                      <a:r>
                        <a:rPr lang="en-US" sz="1050">
                          <a:effectLst/>
                        </a:rPr>
                        <a:t>Default Uplift and New Securitization M Default Charge</a:t>
                      </a:r>
                      <a:endParaRPr lang="en-US" sz="1050">
                        <a:effectLst/>
                        <a:latin typeface="Calibri" panose="020F0502020204030204" pitchFamily="34" charset="0"/>
                        <a:ea typeface="Calibri" panose="020F0502020204030204" pitchFamily="34" charset="0"/>
                      </a:endParaRPr>
                    </a:p>
                  </a:txBody>
                  <a:tcPr marL="51575" marR="51575" marT="0" marB="0" anchor="ctr"/>
                </a:tc>
                <a:tc gridSpan="4">
                  <a:txBody>
                    <a:bodyPr/>
                    <a:lstStyle/>
                    <a:p>
                      <a:pPr marL="0" marR="0" algn="ctr">
                        <a:spcBef>
                          <a:spcPts val="0"/>
                        </a:spcBef>
                        <a:spcAft>
                          <a:spcPts val="0"/>
                        </a:spcAft>
                      </a:pPr>
                      <a:r>
                        <a:rPr lang="en-US" sz="1050" dirty="0">
                          <a:effectLst/>
                        </a:rPr>
                        <a:t>RTAML included in activity</a:t>
                      </a:r>
                      <a:endParaRPr lang="en-US" sz="1050" dirty="0">
                        <a:effectLst/>
                        <a:latin typeface="Calibri" panose="020F0502020204030204" pitchFamily="34" charset="0"/>
                      </a:endParaRPr>
                    </a:p>
                  </a:txBody>
                  <a:tcPr marL="51575" marR="51575" marT="0" marB="0" anchor="b"/>
                </a:tc>
                <a:tc hMerge="1">
                  <a:txBody>
                    <a:bodyPr/>
                    <a:lstStyle/>
                    <a:p>
                      <a:pPr marL="0" marR="0" algn="ctr">
                        <a:spcBef>
                          <a:spcPts val="0"/>
                        </a:spcBef>
                        <a:spcAft>
                          <a:spcPts val="0"/>
                        </a:spcAft>
                      </a:pPr>
                      <a:r>
                        <a:rPr lang="en-US" sz="1050" dirty="0">
                          <a:effectLst/>
                        </a:rPr>
                        <a:t>RTAML included in activity</a:t>
                      </a:r>
                      <a:endParaRPr lang="en-US" sz="1050" dirty="0">
                        <a:effectLst/>
                        <a:latin typeface="Calibri" panose="020F0502020204030204" pitchFamily="34" charset="0"/>
                        <a:ea typeface="Calibri" panose="020F0502020204030204" pitchFamily="34" charset="0"/>
                      </a:endParaRPr>
                    </a:p>
                  </a:txBody>
                  <a:tcPr marL="51575" marR="51575" marT="0"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19657648"/>
                  </a:ext>
                </a:extLst>
              </a:tr>
              <a:tr h="210347">
                <a:tc>
                  <a:txBody>
                    <a:bodyPr/>
                    <a:lstStyle/>
                    <a:p>
                      <a:pPr marL="0" marR="0">
                        <a:spcBef>
                          <a:spcPts val="0"/>
                        </a:spcBef>
                        <a:spcAft>
                          <a:spcPts val="0"/>
                        </a:spcAft>
                      </a:pPr>
                      <a:r>
                        <a:rPr lang="en-US" sz="1050" dirty="0">
                          <a:effectLst/>
                        </a:rPr>
                        <a:t>Day-Ahead Make Whole</a:t>
                      </a:r>
                      <a:endParaRPr lang="en-US" sz="1050" dirty="0">
                        <a:effectLst/>
                        <a:latin typeface="Calibri" panose="020F0502020204030204" pitchFamily="34" charset="0"/>
                        <a:ea typeface="Calibri" panose="020F0502020204030204" pitchFamily="34" charset="0"/>
                      </a:endParaRPr>
                    </a:p>
                  </a:txBody>
                  <a:tcPr marL="51575" marR="51575" marT="0" marB="0" anchor="ctr"/>
                </a:tc>
                <a:tc gridSpan="4">
                  <a:txBody>
                    <a:bodyPr/>
                    <a:lstStyle/>
                    <a:p>
                      <a:pPr marL="0" marR="0" algn="ctr">
                        <a:spcBef>
                          <a:spcPts val="0"/>
                        </a:spcBef>
                        <a:spcAft>
                          <a:spcPts val="0"/>
                        </a:spcAft>
                      </a:pPr>
                      <a:r>
                        <a:rPr lang="en-US" sz="1050" dirty="0">
                          <a:effectLst/>
                        </a:rPr>
                        <a:t>N/A. Load Resources or Load not subject to Make Whole</a:t>
                      </a:r>
                      <a:endParaRPr lang="en-US" sz="1050" dirty="0">
                        <a:effectLst/>
                        <a:latin typeface="Calibri" panose="020F0502020204030204" pitchFamily="34" charset="0"/>
                        <a:ea typeface="Calibri" panose="020F0502020204030204" pitchFamily="34" charset="0"/>
                      </a:endParaRPr>
                    </a:p>
                  </a:txBody>
                  <a:tcPr marL="51575" marR="51575"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21665772"/>
                  </a:ext>
                </a:extLst>
              </a:tr>
              <a:tr h="251014">
                <a:tc>
                  <a:txBody>
                    <a:bodyPr/>
                    <a:lstStyle/>
                    <a:p>
                      <a:pPr marL="0" marR="0">
                        <a:spcBef>
                          <a:spcPts val="0"/>
                        </a:spcBef>
                        <a:spcAft>
                          <a:spcPts val="0"/>
                        </a:spcAft>
                      </a:pPr>
                      <a:r>
                        <a:rPr lang="en-US" sz="1050">
                          <a:effectLst/>
                        </a:rPr>
                        <a:t>RTM Energy Bids</a:t>
                      </a:r>
                      <a:endParaRPr lang="en-US" sz="1050">
                        <a:effectLst/>
                        <a:latin typeface="Calibri" panose="020F0502020204030204" pitchFamily="34" charset="0"/>
                        <a:ea typeface="Calibri" panose="020F0502020204030204" pitchFamily="34" charset="0"/>
                      </a:endParaRPr>
                    </a:p>
                  </a:txBody>
                  <a:tcPr marL="51575" marR="51575" marT="0" marB="0" anchor="ctr"/>
                </a:tc>
                <a:tc>
                  <a:txBody>
                    <a:bodyPr/>
                    <a:lstStyle/>
                    <a:p>
                      <a:pPr marL="0" marR="0">
                        <a:spcBef>
                          <a:spcPts val="0"/>
                        </a:spcBef>
                        <a:spcAft>
                          <a:spcPts val="0"/>
                        </a:spcAft>
                      </a:pPr>
                      <a:r>
                        <a:rPr lang="en-US" sz="1050" dirty="0">
                          <a:effectLst/>
                        </a:rPr>
                        <a:t>Required to have RTM Energy Bids</a:t>
                      </a:r>
                      <a:endParaRPr lang="en-US" sz="1050" dirty="0">
                        <a:effectLst/>
                        <a:latin typeface="Calibri" panose="020F0502020204030204" pitchFamily="34" charset="0"/>
                        <a:ea typeface="Calibri" panose="020F0502020204030204" pitchFamily="34" charset="0"/>
                      </a:endParaRPr>
                    </a:p>
                  </a:txBody>
                  <a:tcPr marL="51575" marR="51575" marT="0" marB="0" anchor="ctr"/>
                </a:tc>
                <a:tc gridSpan="3">
                  <a:txBody>
                    <a:bodyPr/>
                    <a:lstStyle/>
                    <a:p>
                      <a:pPr marL="0" marR="0" algn="ctr">
                        <a:spcBef>
                          <a:spcPts val="0"/>
                        </a:spcBef>
                        <a:spcAft>
                          <a:spcPts val="0"/>
                        </a:spcAft>
                      </a:pPr>
                      <a:r>
                        <a:rPr lang="en-US" sz="1050">
                          <a:effectLst/>
                        </a:rPr>
                        <a:t>Cannot submit RTM Energy Bids. </a:t>
                      </a:r>
                      <a:endParaRPr lang="en-US" sz="1050">
                        <a:effectLst/>
                        <a:latin typeface="Calibri" panose="020F0502020204030204" pitchFamily="34" charset="0"/>
                        <a:ea typeface="Calibri" panose="020F0502020204030204" pitchFamily="34" charset="0"/>
                      </a:endParaRPr>
                    </a:p>
                  </a:txBody>
                  <a:tcPr marL="51575" marR="51575" marT="0"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83289642"/>
                  </a:ext>
                </a:extLst>
              </a:tr>
              <a:tr h="210347">
                <a:tc>
                  <a:txBody>
                    <a:bodyPr/>
                    <a:lstStyle/>
                    <a:p>
                      <a:pPr marL="0" marR="0">
                        <a:spcBef>
                          <a:spcPts val="0"/>
                        </a:spcBef>
                        <a:spcAft>
                          <a:spcPts val="0"/>
                        </a:spcAft>
                      </a:pPr>
                      <a:r>
                        <a:rPr lang="en-US" sz="1050">
                          <a:effectLst/>
                        </a:rPr>
                        <a:t>High Dispatch Limit Override</a:t>
                      </a:r>
                      <a:endParaRPr lang="en-US" sz="1050">
                        <a:effectLst/>
                        <a:latin typeface="Calibri" panose="020F0502020204030204" pitchFamily="34" charset="0"/>
                        <a:ea typeface="Calibri" panose="020F0502020204030204" pitchFamily="34" charset="0"/>
                      </a:endParaRPr>
                    </a:p>
                  </a:txBody>
                  <a:tcPr marL="51575" marR="51575" marT="0" marB="0" anchor="ct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effectLst/>
                        </a:rPr>
                        <a:t>N/A. Load Resources or Load not subject to HDL Override</a:t>
                      </a:r>
                      <a:endParaRPr lang="en-US" sz="1050" dirty="0">
                        <a:effectLst/>
                        <a:latin typeface="Calibri" panose="020F0502020204030204" pitchFamily="34" charset="0"/>
                        <a:ea typeface="Calibri" panose="020F0502020204030204" pitchFamily="34" charset="0"/>
                      </a:endParaRPr>
                    </a:p>
                    <a:p>
                      <a:pPr marL="0" marR="0" algn="ctr">
                        <a:spcBef>
                          <a:spcPts val="0"/>
                        </a:spcBef>
                        <a:spcAft>
                          <a:spcPts val="0"/>
                        </a:spcAft>
                      </a:pPr>
                      <a:endParaRPr lang="en-US" sz="1050" dirty="0">
                        <a:effectLst/>
                        <a:latin typeface="Calibri" panose="020F0502020204030204" pitchFamily="34" charset="0"/>
                        <a:ea typeface="Calibri" panose="020F0502020204030204" pitchFamily="34" charset="0"/>
                      </a:endParaRPr>
                    </a:p>
                  </a:txBody>
                  <a:tcPr marL="51575" marR="51575"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37454389"/>
                  </a:ext>
                </a:extLst>
              </a:tr>
              <a:tr h="225370">
                <a:tc>
                  <a:txBody>
                    <a:bodyPr/>
                    <a:lstStyle/>
                    <a:p>
                      <a:pPr marL="0" marR="0">
                        <a:spcBef>
                          <a:spcPts val="0"/>
                        </a:spcBef>
                        <a:spcAft>
                          <a:spcPts val="0"/>
                        </a:spcAft>
                      </a:pPr>
                      <a:r>
                        <a:rPr lang="en-US" sz="1050">
                          <a:effectLst/>
                        </a:rPr>
                        <a:t>Voltage Support Services</a:t>
                      </a:r>
                      <a:endParaRPr lang="en-US" sz="1050">
                        <a:effectLst/>
                        <a:latin typeface="Calibri" panose="020F0502020204030204" pitchFamily="34" charset="0"/>
                        <a:ea typeface="Calibri" panose="020F0502020204030204" pitchFamily="34" charset="0"/>
                      </a:endParaRPr>
                    </a:p>
                  </a:txBody>
                  <a:tcPr marL="51575" marR="51575" marT="0" marB="0" anchor="ct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effectLst/>
                        </a:rPr>
                        <a:t>N/A. Load Resources or Load not eligible for Voltage support</a:t>
                      </a:r>
                      <a:endParaRPr lang="en-US" sz="1050" dirty="0">
                        <a:effectLst/>
                        <a:latin typeface="Calibri" panose="020F0502020204030204" pitchFamily="34" charset="0"/>
                        <a:ea typeface="Calibri" panose="020F0502020204030204" pitchFamily="34" charset="0"/>
                      </a:endParaRPr>
                    </a:p>
                    <a:p>
                      <a:pPr marL="0" marR="0" algn="ctr">
                        <a:spcBef>
                          <a:spcPts val="0"/>
                        </a:spcBef>
                        <a:spcAft>
                          <a:spcPts val="0"/>
                        </a:spcAft>
                      </a:pPr>
                      <a:endParaRPr lang="en-US" sz="1050" dirty="0">
                        <a:effectLst/>
                        <a:latin typeface="Calibri" panose="020F0502020204030204" pitchFamily="34" charset="0"/>
                        <a:ea typeface="Calibri" panose="020F0502020204030204" pitchFamily="34" charset="0"/>
                      </a:endParaRPr>
                    </a:p>
                  </a:txBody>
                  <a:tcPr marL="51575" marR="51575"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60847141"/>
                  </a:ext>
                </a:extLst>
              </a:tr>
              <a:tr h="210347">
                <a:tc>
                  <a:txBody>
                    <a:bodyPr/>
                    <a:lstStyle/>
                    <a:p>
                      <a:pPr marL="0" marR="0">
                        <a:spcBef>
                          <a:spcPts val="0"/>
                        </a:spcBef>
                        <a:spcAft>
                          <a:spcPts val="0"/>
                        </a:spcAft>
                      </a:pPr>
                      <a:r>
                        <a:rPr lang="en-US" sz="1050" dirty="0">
                          <a:effectLst/>
                        </a:rPr>
                        <a:t>LRS Uplift Charges and New Securitization N Uplift Charge</a:t>
                      </a:r>
                      <a:endParaRPr lang="en-US" sz="1050" dirty="0">
                        <a:effectLst/>
                        <a:latin typeface="Calibri" panose="020F0502020204030204" pitchFamily="34" charset="0"/>
                        <a:ea typeface="Calibri" panose="020F0502020204030204" pitchFamily="34" charset="0"/>
                      </a:endParaRPr>
                    </a:p>
                  </a:txBody>
                  <a:tcPr marL="51575" marR="51575" marT="0" marB="0" anchor="ctr"/>
                </a:tc>
                <a:tc gridSpan="4">
                  <a:txBody>
                    <a:bodyPr/>
                    <a:lstStyle/>
                    <a:p>
                      <a:pPr marL="0" marR="0" algn="ctr">
                        <a:spcBef>
                          <a:spcPts val="0"/>
                        </a:spcBef>
                        <a:spcAft>
                          <a:spcPts val="0"/>
                        </a:spcAft>
                      </a:pPr>
                      <a:r>
                        <a:rPr lang="en-US" sz="1050" dirty="0">
                          <a:effectLst/>
                        </a:rPr>
                        <a:t>Subject to uplift charges</a:t>
                      </a:r>
                      <a:endParaRPr lang="en-US" sz="1050" dirty="0">
                        <a:effectLst/>
                        <a:latin typeface="Calibri" panose="020F0502020204030204" pitchFamily="34" charset="0"/>
                        <a:ea typeface="Calibri" panose="020F0502020204030204" pitchFamily="34" charset="0"/>
                      </a:endParaRPr>
                    </a:p>
                  </a:txBody>
                  <a:tcPr marL="51575" marR="51575"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91998634"/>
                  </a:ext>
                </a:extLst>
              </a:tr>
              <a:tr h="59988">
                <a:tc>
                  <a:txBody>
                    <a:bodyPr/>
                    <a:lstStyle/>
                    <a:p>
                      <a:pPr marL="0" marR="0">
                        <a:spcBef>
                          <a:spcPts val="0"/>
                        </a:spcBef>
                        <a:spcAft>
                          <a:spcPts val="0"/>
                        </a:spcAft>
                      </a:pPr>
                      <a:r>
                        <a:rPr lang="en-US" sz="1050" dirty="0">
                          <a:effectLst/>
                          <a:latin typeface="Calibri" panose="020F0502020204030204" pitchFamily="34" charset="0"/>
                          <a:ea typeface="Calibri" panose="020F0502020204030204" pitchFamily="34" charset="0"/>
                        </a:rPr>
                        <a:t>Emergency Response Service</a:t>
                      </a:r>
                    </a:p>
                  </a:txBody>
                  <a:tcPr marL="51575" marR="51575" marT="0" marB="0" anchor="ct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effectLst/>
                          <a:latin typeface="+mn-lt"/>
                          <a:ea typeface="+mn-ea"/>
                          <a:cs typeface="+mn-cs"/>
                        </a:rPr>
                        <a:t>If any LR has an AS obligation during any hour of a day the ERS load will not contribute to the availability or event performance for the Resource or QSE Portfolio during any interval of that day, which may have an impact on the payment to the QSE.</a:t>
                      </a:r>
                    </a:p>
                    <a:p>
                      <a:pPr marL="0" marR="0" algn="l">
                        <a:spcBef>
                          <a:spcPts val="0"/>
                        </a:spcBef>
                        <a:spcAft>
                          <a:spcPts val="0"/>
                        </a:spcAft>
                      </a:pPr>
                      <a:endParaRPr lang="en-US" sz="1050" dirty="0">
                        <a:effectLst/>
                        <a:latin typeface="Calibri" panose="020F0502020204030204" pitchFamily="34" charset="0"/>
                        <a:ea typeface="Calibri" panose="020F0502020204030204" pitchFamily="34" charset="0"/>
                      </a:endParaRPr>
                    </a:p>
                  </a:txBody>
                  <a:tcPr marL="51575" marR="51575" marT="0" marB="0" anchor="ctr"/>
                </a:tc>
                <a:tc hMerge="1">
                  <a:txBody>
                    <a:bodyPr/>
                    <a:lstStyle/>
                    <a:p>
                      <a:endParaRPr lang="en-US"/>
                    </a:p>
                  </a:txBody>
                  <a:tcPr/>
                </a:tc>
                <a:tc hMerge="1">
                  <a:txBody>
                    <a:bodyPr/>
                    <a:lstStyle/>
                    <a:p>
                      <a:endParaRPr lang="en-US"/>
                    </a:p>
                  </a:txBody>
                  <a:tcPr/>
                </a:tc>
                <a:tc>
                  <a:txBody>
                    <a:bodyPr/>
                    <a:lstStyle/>
                    <a:p>
                      <a:pPr algn="ctr"/>
                      <a:r>
                        <a:rPr lang="en-US" sz="1050" dirty="0"/>
                        <a:t>N/A. </a:t>
                      </a:r>
                    </a:p>
                  </a:txBody>
                  <a:tcPr marL="51575" marR="51575" marT="0" marB="0" anchor="ctr"/>
                </a:tc>
                <a:extLst>
                  <a:ext uri="{0D108BD9-81ED-4DB2-BD59-A6C34878D82A}">
                    <a16:rowId xmlns:a16="http://schemas.microsoft.com/office/drawing/2014/main" val="2657707286"/>
                  </a:ext>
                </a:extLst>
              </a:tr>
            </a:tbl>
          </a:graphicData>
        </a:graphic>
      </p:graphicFrame>
    </p:spTree>
    <p:extLst>
      <p:ext uri="{BB962C8B-B14F-4D97-AF65-F5344CB8AC3E}">
        <p14:creationId xmlns:p14="http://schemas.microsoft.com/office/powerpoint/2010/main" val="3216804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9D061-E893-4B94-85A9-410213B6294F}"/>
              </a:ext>
            </a:extLst>
          </p:cNvPr>
          <p:cNvSpPr>
            <a:spLocks noGrp="1"/>
          </p:cNvSpPr>
          <p:nvPr>
            <p:ph type="title"/>
          </p:nvPr>
        </p:nvSpPr>
        <p:spPr>
          <a:xfrm>
            <a:off x="838200" y="365126"/>
            <a:ext cx="10515600" cy="859668"/>
          </a:xfrm>
        </p:spPr>
        <p:txBody>
          <a:bodyPr>
            <a:normAutofit/>
          </a:bodyPr>
          <a:lstStyle/>
          <a:p>
            <a:r>
              <a:rPr lang="en-US" sz="4000" dirty="0"/>
              <a:t>Current Observations on Crypto Load Behavior</a:t>
            </a:r>
          </a:p>
        </p:txBody>
      </p:sp>
      <p:sp>
        <p:nvSpPr>
          <p:cNvPr id="3" name="Content Placeholder 2">
            <a:extLst>
              <a:ext uri="{FF2B5EF4-FFF2-40B4-BE49-F238E27FC236}">
                <a16:creationId xmlns:a16="http://schemas.microsoft.com/office/drawing/2014/main" id="{82C1F82C-4AB9-4978-849C-DB5E95A8A957}"/>
              </a:ext>
            </a:extLst>
          </p:cNvPr>
          <p:cNvSpPr>
            <a:spLocks noGrp="1"/>
          </p:cNvSpPr>
          <p:nvPr>
            <p:ph idx="1"/>
          </p:nvPr>
        </p:nvSpPr>
        <p:spPr>
          <a:xfrm>
            <a:off x="838200" y="1300294"/>
            <a:ext cx="10515600" cy="4876669"/>
          </a:xfrm>
        </p:spPr>
        <p:txBody>
          <a:bodyPr>
            <a:normAutofit/>
          </a:bodyPr>
          <a:lstStyle/>
          <a:p>
            <a:r>
              <a:rPr lang="en-US" dirty="0"/>
              <a:t>At a high-level, we are observing response from crypto load</a:t>
            </a:r>
          </a:p>
          <a:p>
            <a:pPr lvl="1"/>
            <a:r>
              <a:rPr lang="en-US" dirty="0"/>
              <a:t>For example, crypto loads cut their consumption to zero during the winter event when EEA 3 was in effect (2/15/2021 to 2/19/2021).</a:t>
            </a:r>
          </a:p>
          <a:p>
            <a:pPr lvl="1"/>
            <a:r>
              <a:rPr lang="en-US" dirty="0"/>
              <a:t>This has been both through energy bids/base points from SCED and through updates to telemetry from the QSE (Resource Status, MPC, LPC, and/or Ancillary Service Resource responsibilities.</a:t>
            </a:r>
          </a:p>
          <a:p>
            <a:r>
              <a:rPr lang="en-US" dirty="0"/>
              <a:t>Regarding response times, this has varied somewhat between the Resources and specific event.</a:t>
            </a:r>
          </a:p>
          <a:p>
            <a:pPr lvl="1"/>
            <a:r>
              <a:rPr lang="en-US" dirty="0"/>
              <a:t>For responses to Base Points, the time range was observed to be between ~30 seconds and ~3 minutes. </a:t>
            </a:r>
          </a:p>
          <a:p>
            <a:pPr lvl="1"/>
            <a:r>
              <a:rPr lang="en-US" dirty="0"/>
              <a:t>In other cases, the response time varied between ~10 seconds and ~10 minutes.</a:t>
            </a:r>
          </a:p>
        </p:txBody>
      </p:sp>
    </p:spTree>
    <p:extLst>
      <p:ext uri="{BB962C8B-B14F-4D97-AF65-F5344CB8AC3E}">
        <p14:creationId xmlns:p14="http://schemas.microsoft.com/office/powerpoint/2010/main" val="18804690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TotalTime>
  <Words>507</Words>
  <Application>Microsoft Office PowerPoint</Application>
  <PresentationFormat>Widescreen</PresentationFormat>
  <Paragraphs>58</Paragraphs>
  <Slides>3</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vt:i4>
      </vt:variant>
    </vt:vector>
  </HeadingPairs>
  <TitlesOfParts>
    <vt:vector size="8" baseType="lpstr">
      <vt:lpstr>Arial</vt:lpstr>
      <vt:lpstr>Calibri</vt:lpstr>
      <vt:lpstr>Calibri Light</vt:lpstr>
      <vt:lpstr>Office Theme</vt:lpstr>
      <vt:lpstr>1_Custom Design</vt:lpstr>
      <vt:lpstr>PowerPoint Presentation</vt:lpstr>
      <vt:lpstr>PowerPoint Presentation</vt:lpstr>
      <vt:lpstr>Current Observations on Crypto Load Behavior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Pamela Shaw</dc:creator>
  <cp:lastModifiedBy>Pamela Shaw</cp:lastModifiedBy>
  <cp:revision>27</cp:revision>
  <dcterms:created xsi:type="dcterms:W3CDTF">2021-12-01T20:25:40Z</dcterms:created>
  <dcterms:modified xsi:type="dcterms:W3CDTF">2021-12-14T23:03:06Z</dcterms:modified>
</cp:coreProperties>
</file>