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56" r:id="rId3"/>
    <p:sldId id="256" r:id="rId4"/>
    <p:sldId id="3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1" autoAdjust="0"/>
    <p:restoredTop sz="94660"/>
  </p:normalViewPr>
  <p:slideViewPr>
    <p:cSldViewPr snapToGrid="0">
      <p:cViewPr varScale="1">
        <p:scale>
          <a:sx n="92" d="100"/>
          <a:sy n="92" d="100"/>
        </p:scale>
        <p:origin x="90" y="4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35A55-4A83-4F63-B349-E0C66F1A01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BDA412-0302-4C93-B39D-4495B2921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DAEC76-84D0-40D6-A5EC-72F95BCE0CFE}"/>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5" name="Footer Placeholder 4">
            <a:extLst>
              <a:ext uri="{FF2B5EF4-FFF2-40B4-BE49-F238E27FC236}">
                <a16:creationId xmlns:a16="http://schemas.microsoft.com/office/drawing/2014/main" id="{03742033-D245-4F0B-BED1-F926A6B9D2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9F31D9-4E3C-4C7C-A098-BEEE30BB828C}"/>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46505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86550-1C85-444A-A49C-08EA0A1CA5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F2AB1A-4C74-44FD-ACC1-07D7FFF891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F9AC7E-6D5E-45DE-95F3-EFF5D8EAE4C4}"/>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5" name="Footer Placeholder 4">
            <a:extLst>
              <a:ext uri="{FF2B5EF4-FFF2-40B4-BE49-F238E27FC236}">
                <a16:creationId xmlns:a16="http://schemas.microsoft.com/office/drawing/2014/main" id="{FE323958-6F5D-4A28-96C6-CD561B3C2F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7456F-0E99-4BF8-BE67-89CE4DBD79E6}"/>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411336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E4FBF2-6875-4C12-B4B2-53A08AA347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C71C3C-D38A-44B0-BE81-25542449B3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34A876-C236-4CD7-971D-4F61D6D5D201}"/>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5" name="Footer Placeholder 4">
            <a:extLst>
              <a:ext uri="{FF2B5EF4-FFF2-40B4-BE49-F238E27FC236}">
                <a16:creationId xmlns:a16="http://schemas.microsoft.com/office/drawing/2014/main" id="{71D5D2CA-5D1C-400A-A910-78596EFF0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2A4FE0-F957-4C1A-8905-B71748F49DA4}"/>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2164933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878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EDD89-6CCF-444B-8360-4CBC8469D9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FEF9F3-2C53-40E0-B6CA-9CC2D8736C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6AED5-0570-41A9-868E-C733372B7FF6}"/>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5" name="Footer Placeholder 4">
            <a:extLst>
              <a:ext uri="{FF2B5EF4-FFF2-40B4-BE49-F238E27FC236}">
                <a16:creationId xmlns:a16="http://schemas.microsoft.com/office/drawing/2014/main" id="{0607817F-6C89-4D52-9C14-2E7249221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A263A6-1615-47C2-8C12-62C1269BDE57}"/>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186709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E8EFD-D0C8-4056-8C8E-5ADE79C756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3F42CB-7CDE-458B-AE44-EE976E4848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B26188-3443-48BB-A681-292E3E2BAB68}"/>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5" name="Footer Placeholder 4">
            <a:extLst>
              <a:ext uri="{FF2B5EF4-FFF2-40B4-BE49-F238E27FC236}">
                <a16:creationId xmlns:a16="http://schemas.microsoft.com/office/drawing/2014/main" id="{23D4CD00-ACFB-414C-895F-628246C5F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38012-5AB7-4ED6-B78A-40A692E00AB8}"/>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259847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EB72B-587A-4811-9218-37073B5A1C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CFE1ED-3305-4493-A8FE-7F17D37F9A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5D8202-BFB9-4BD6-A3F9-2050408D08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17F6BB-0C92-4924-AE11-16A7C41E474C}"/>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6" name="Footer Placeholder 5">
            <a:extLst>
              <a:ext uri="{FF2B5EF4-FFF2-40B4-BE49-F238E27FC236}">
                <a16:creationId xmlns:a16="http://schemas.microsoft.com/office/drawing/2014/main" id="{81CAD3D9-3104-4B05-BAF9-D0DE29C2E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6EEBD5-06B9-4285-9655-1D11F8271453}"/>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235391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962F6-B351-4ABE-9D22-BC8C2C5FA2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E978F0-0C89-45A6-B92C-4206CA4E06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291733-7B2B-4554-A7E5-142E032AD4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40D9E0-25DB-4DAF-B280-5028737A21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C073E2-951E-4264-A517-1D2C665F94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32E798-9804-4FEA-8635-4FD5FA9F547B}"/>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8" name="Footer Placeholder 7">
            <a:extLst>
              <a:ext uri="{FF2B5EF4-FFF2-40B4-BE49-F238E27FC236}">
                <a16:creationId xmlns:a16="http://schemas.microsoft.com/office/drawing/2014/main" id="{E9E73A2C-3A27-4896-B512-5F0517A7AD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35BCC1-9B3B-4F8F-B192-F1BC907CD94E}"/>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263727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80B7-0BC6-4E85-9CC5-AABAE67037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46E7AD-1F3A-4FAF-9CBF-F50D165794D6}"/>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4" name="Footer Placeholder 3">
            <a:extLst>
              <a:ext uri="{FF2B5EF4-FFF2-40B4-BE49-F238E27FC236}">
                <a16:creationId xmlns:a16="http://schemas.microsoft.com/office/drawing/2014/main" id="{C11670C4-2B2B-4719-A49D-EF64300B18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2B00AB-2A69-40BF-9717-FB72930EC1E4}"/>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53022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05587-CEC5-4024-8F0C-3D0E4FA32596}"/>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3" name="Footer Placeholder 2">
            <a:extLst>
              <a:ext uri="{FF2B5EF4-FFF2-40B4-BE49-F238E27FC236}">
                <a16:creationId xmlns:a16="http://schemas.microsoft.com/office/drawing/2014/main" id="{2C7A8BBE-9B45-4F2D-922B-8BD87EDE55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6A1026-1B25-43B7-B575-5D20F1AC7424}"/>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265904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6931-A5CF-43B5-A2EE-DD6A87A9F9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C54433-E75F-4FA4-B76E-A521727C08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8F0D5E-29C3-414D-8B30-B38A94F18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E7C47-4680-45C8-B4AB-AA397618CCE2}"/>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6" name="Footer Placeholder 5">
            <a:extLst>
              <a:ext uri="{FF2B5EF4-FFF2-40B4-BE49-F238E27FC236}">
                <a16:creationId xmlns:a16="http://schemas.microsoft.com/office/drawing/2014/main" id="{C6008029-10CF-440A-8151-1F73B3FCD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CE2A79-B6BE-4195-9D0C-C26309DE957E}"/>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2283995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7287F-17A9-42B8-9A34-DBC521B0C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793021-9CE2-49CA-B269-A27AFC1347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3FC60D-855D-4F29-AA14-1A878CFE3D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EECE8-B247-4C5E-B337-B94F667EA1F1}"/>
              </a:ext>
            </a:extLst>
          </p:cNvPr>
          <p:cNvSpPr>
            <a:spLocks noGrp="1"/>
          </p:cNvSpPr>
          <p:nvPr>
            <p:ph type="dt" sz="half" idx="10"/>
          </p:nvPr>
        </p:nvSpPr>
        <p:spPr/>
        <p:txBody>
          <a:bodyPr/>
          <a:lstStyle/>
          <a:p>
            <a:fld id="{76340347-00DF-46CD-AA7E-75495153E9AD}" type="datetimeFigureOut">
              <a:rPr lang="en-US" smtClean="0"/>
              <a:t>12/14/2021</a:t>
            </a:fld>
            <a:endParaRPr lang="en-US"/>
          </a:p>
        </p:txBody>
      </p:sp>
      <p:sp>
        <p:nvSpPr>
          <p:cNvPr id="6" name="Footer Placeholder 5">
            <a:extLst>
              <a:ext uri="{FF2B5EF4-FFF2-40B4-BE49-F238E27FC236}">
                <a16:creationId xmlns:a16="http://schemas.microsoft.com/office/drawing/2014/main" id="{AF3A4241-4B9D-40D8-8BBC-CD0D43723C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5D98F-C092-4FAD-81A0-9B6F39AEE680}"/>
              </a:ext>
            </a:extLst>
          </p:cNvPr>
          <p:cNvSpPr>
            <a:spLocks noGrp="1"/>
          </p:cNvSpPr>
          <p:nvPr>
            <p:ph type="sldNum" sz="quarter" idx="12"/>
          </p:nvPr>
        </p:nvSpPr>
        <p:spPr/>
        <p:txBody>
          <a:bodyPr/>
          <a:lstStyle/>
          <a:p>
            <a:fld id="{A475B2F7-BFD9-4B9A-A9A3-6B88A7F69F78}" type="slidenum">
              <a:rPr lang="en-US" smtClean="0"/>
              <a:t>‹#›</a:t>
            </a:fld>
            <a:endParaRPr lang="en-US"/>
          </a:p>
        </p:txBody>
      </p:sp>
    </p:spTree>
    <p:extLst>
      <p:ext uri="{BB962C8B-B14F-4D97-AF65-F5344CB8AC3E}">
        <p14:creationId xmlns:p14="http://schemas.microsoft.com/office/powerpoint/2010/main" val="771912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97E654-72EA-4C26-9537-671D8A0F5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17282A-8348-4B6C-98B3-DBFD3B6003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7DEE4-716D-4828-976C-A319D8741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40347-00DF-46CD-AA7E-75495153E9AD}" type="datetimeFigureOut">
              <a:rPr lang="en-US" smtClean="0"/>
              <a:t>12/14/2021</a:t>
            </a:fld>
            <a:endParaRPr lang="en-US"/>
          </a:p>
        </p:txBody>
      </p:sp>
      <p:sp>
        <p:nvSpPr>
          <p:cNvPr id="5" name="Footer Placeholder 4">
            <a:extLst>
              <a:ext uri="{FF2B5EF4-FFF2-40B4-BE49-F238E27FC236}">
                <a16:creationId xmlns:a16="http://schemas.microsoft.com/office/drawing/2014/main" id="{DA8CEB8A-9646-437A-9E5E-2B18B4AF49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8D11A5-B7C1-4276-A163-476E92C734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5B2F7-BFD9-4B9A-A9A3-6B88A7F69F78}" type="slidenum">
              <a:rPr lang="en-US" smtClean="0"/>
              <a:t>‹#›</a:t>
            </a:fld>
            <a:endParaRPr lang="en-US"/>
          </a:p>
        </p:txBody>
      </p:sp>
    </p:spTree>
    <p:extLst>
      <p:ext uri="{BB962C8B-B14F-4D97-AF65-F5344CB8AC3E}">
        <p14:creationId xmlns:p14="http://schemas.microsoft.com/office/powerpoint/2010/main" val="2848689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370291291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728E8F-CF77-45DB-819A-9158D25F2962}"/>
              </a:ext>
            </a:extLst>
          </p:cNvPr>
          <p:cNvSpPr txBox="1"/>
          <p:nvPr/>
        </p:nvSpPr>
        <p:spPr>
          <a:xfrm>
            <a:off x="5504156" y="2387575"/>
            <a:ext cx="6013927" cy="2092881"/>
          </a:xfrm>
          <a:prstGeom prst="rect">
            <a:avLst/>
          </a:prstGeom>
          <a:noFill/>
        </p:spPr>
        <p:txBody>
          <a:bodyPr wrap="square" rtlCol="0">
            <a:spAutoFit/>
          </a:bodyPr>
          <a:lstStyle/>
          <a:p>
            <a:r>
              <a:rPr lang="en-US" sz="1900" b="1" dirty="0">
                <a:solidFill>
                  <a:schemeClr val="tx2"/>
                </a:solidFill>
              </a:rPr>
              <a:t>Load and Load Resources in the ERCOT Region</a:t>
            </a:r>
          </a:p>
          <a:p>
            <a:endParaRPr lang="en-US" sz="2000" b="1" dirty="0">
              <a:solidFill>
                <a:schemeClr val="tx2"/>
              </a:solidFill>
            </a:endParaRPr>
          </a:p>
          <a:p>
            <a:r>
              <a:rPr lang="en-US" sz="1900" b="1" i="1" dirty="0">
                <a:solidFill>
                  <a:schemeClr val="tx2"/>
                </a:solidFill>
              </a:rPr>
              <a:t>Wholesale Market Working Group</a:t>
            </a:r>
            <a:endParaRPr lang="en-US" dirty="0">
              <a:solidFill>
                <a:schemeClr val="tx2"/>
              </a:solidFill>
            </a:endParaRPr>
          </a:p>
          <a:p>
            <a:endParaRPr lang="en-US" dirty="0">
              <a:solidFill>
                <a:schemeClr val="tx2"/>
              </a:solidFill>
            </a:endParaRPr>
          </a:p>
          <a:p>
            <a:r>
              <a:rPr lang="en-US" dirty="0">
                <a:solidFill>
                  <a:schemeClr val="tx2"/>
                </a:solidFill>
              </a:rPr>
              <a:t>Market Analysis &amp; Validation</a:t>
            </a:r>
          </a:p>
          <a:p>
            <a:endParaRPr lang="en-US" dirty="0">
              <a:solidFill>
                <a:schemeClr val="tx2"/>
              </a:solidFill>
            </a:endParaRPr>
          </a:p>
          <a:p>
            <a:r>
              <a:rPr lang="en-US" dirty="0">
                <a:solidFill>
                  <a:schemeClr val="tx2"/>
                </a:solidFill>
              </a:rPr>
              <a:t>12/17/2021</a:t>
            </a:r>
          </a:p>
        </p:txBody>
      </p:sp>
    </p:spTree>
    <p:extLst>
      <p:ext uri="{BB962C8B-B14F-4D97-AF65-F5344CB8AC3E}">
        <p14:creationId xmlns:p14="http://schemas.microsoft.com/office/powerpoint/2010/main" val="2407620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CE56BCD5-A69E-433D-A6AB-29DEC397C5A1}"/>
              </a:ext>
            </a:extLst>
          </p:cNvPr>
          <p:cNvSpPr>
            <a:spLocks noChangeArrowheads="1"/>
          </p:cNvSpPr>
          <p:nvPr/>
        </p:nvSpPr>
        <p:spPr bwMode="auto">
          <a:xfrm>
            <a:off x="838200" y="1717082"/>
            <a:ext cx="12870162" cy="595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Table 5">
            <a:extLst>
              <a:ext uri="{FF2B5EF4-FFF2-40B4-BE49-F238E27FC236}">
                <a16:creationId xmlns:a16="http://schemas.microsoft.com/office/drawing/2014/main" id="{D522D955-1B2C-492C-B939-1E689C8D4FBE}"/>
              </a:ext>
            </a:extLst>
          </p:cNvPr>
          <p:cNvGraphicFramePr>
            <a:graphicFrameLocks noGrp="1"/>
          </p:cNvGraphicFramePr>
          <p:nvPr>
            <p:extLst>
              <p:ext uri="{D42A27DB-BD31-4B8C-83A1-F6EECF244321}">
                <p14:modId xmlns:p14="http://schemas.microsoft.com/office/powerpoint/2010/main" val="2329485492"/>
              </p:ext>
            </p:extLst>
          </p:nvPr>
        </p:nvGraphicFramePr>
        <p:xfrm>
          <a:off x="508082" y="0"/>
          <a:ext cx="11683918" cy="6885723"/>
        </p:xfrm>
        <a:graphic>
          <a:graphicData uri="http://schemas.openxmlformats.org/drawingml/2006/table">
            <a:tbl>
              <a:tblPr firstRow="1" firstCol="1" bandRow="1">
                <a:tableStyleId>{5C22544A-7EE6-4342-B048-85BDC9FD1C3A}</a:tableStyleId>
              </a:tblPr>
              <a:tblGrid>
                <a:gridCol w="3303566">
                  <a:extLst>
                    <a:ext uri="{9D8B030D-6E8A-4147-A177-3AD203B41FA5}">
                      <a16:colId xmlns:a16="http://schemas.microsoft.com/office/drawing/2014/main" val="3487196971"/>
                    </a:ext>
                  </a:extLst>
                </a:gridCol>
                <a:gridCol w="2620099">
                  <a:extLst>
                    <a:ext uri="{9D8B030D-6E8A-4147-A177-3AD203B41FA5}">
                      <a16:colId xmlns:a16="http://schemas.microsoft.com/office/drawing/2014/main" val="1666699505"/>
                    </a:ext>
                  </a:extLst>
                </a:gridCol>
                <a:gridCol w="1974555">
                  <a:extLst>
                    <a:ext uri="{9D8B030D-6E8A-4147-A177-3AD203B41FA5}">
                      <a16:colId xmlns:a16="http://schemas.microsoft.com/office/drawing/2014/main" val="2095811693"/>
                    </a:ext>
                  </a:extLst>
                </a:gridCol>
                <a:gridCol w="1960937">
                  <a:extLst>
                    <a:ext uri="{9D8B030D-6E8A-4147-A177-3AD203B41FA5}">
                      <a16:colId xmlns:a16="http://schemas.microsoft.com/office/drawing/2014/main" val="1679694865"/>
                    </a:ext>
                  </a:extLst>
                </a:gridCol>
                <a:gridCol w="1824761">
                  <a:extLst>
                    <a:ext uri="{9D8B030D-6E8A-4147-A177-3AD203B41FA5}">
                      <a16:colId xmlns:a16="http://schemas.microsoft.com/office/drawing/2014/main" val="178222533"/>
                    </a:ext>
                  </a:extLst>
                </a:gridCol>
              </a:tblGrid>
              <a:tr h="0">
                <a:tc>
                  <a:txBody>
                    <a:bodyPr/>
                    <a:lstStyle/>
                    <a:p>
                      <a:pPr marL="0" marR="0">
                        <a:spcBef>
                          <a:spcPts val="0"/>
                        </a:spcBef>
                        <a:spcAft>
                          <a:spcPts val="0"/>
                        </a:spcAft>
                      </a:pPr>
                      <a:r>
                        <a:rPr lang="en-US" sz="1050" dirty="0">
                          <a:effectLst/>
                        </a:rPr>
                        <a:t>Settlement Area</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SCED CLR (non-ESR)</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a:effectLst/>
                        </a:rPr>
                        <a:t>Non-SCED CLR</a:t>
                      </a:r>
                      <a:endParaRPr lang="en-US" sz="105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NCLR</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Load</a:t>
                      </a:r>
                      <a:endParaRPr lang="en-US" sz="1050" dirty="0">
                        <a:effectLst/>
                        <a:latin typeface="Calibri" panose="020F0502020204030204" pitchFamily="34" charset="0"/>
                        <a:ea typeface="Calibri" panose="020F0502020204030204" pitchFamily="34" charset="0"/>
                      </a:endParaRPr>
                    </a:p>
                  </a:txBody>
                  <a:tcPr marL="51575" marR="51575" marT="0" marB="0" anchor="ctr"/>
                </a:tc>
                <a:extLst>
                  <a:ext uri="{0D108BD9-81ED-4DB2-BD59-A6C34878D82A}">
                    <a16:rowId xmlns:a16="http://schemas.microsoft.com/office/drawing/2014/main" val="2343080160"/>
                  </a:ext>
                </a:extLst>
              </a:tr>
              <a:tr h="420695">
                <a:tc>
                  <a:txBody>
                    <a:bodyPr/>
                    <a:lstStyle/>
                    <a:p>
                      <a:pPr marL="0" marR="0">
                        <a:spcBef>
                          <a:spcPts val="0"/>
                        </a:spcBef>
                        <a:spcAft>
                          <a:spcPts val="0"/>
                        </a:spcAft>
                      </a:pPr>
                      <a:r>
                        <a:rPr lang="en-US" sz="1050" dirty="0">
                          <a:effectLst/>
                        </a:rPr>
                        <a:t>Real-Time Energy Imbalance</a:t>
                      </a:r>
                      <a:endParaRPr lang="en-US" sz="1050" dirty="0">
                        <a:effectLst/>
                        <a:latin typeface="Calibri" panose="020F0502020204030204" pitchFamily="34" charset="0"/>
                        <a:ea typeface="Calibri" panose="020F0502020204030204" pitchFamily="34" charset="0"/>
                      </a:endParaRPr>
                    </a:p>
                  </a:txBody>
                  <a:tcPr marL="51575" marR="51575" marT="0" marB="0" anchor="ctr"/>
                </a:tc>
                <a:tc gridSpan="4">
                  <a:txBody>
                    <a:bodyPr/>
                    <a:lstStyle/>
                    <a:p>
                      <a:pPr marL="0" marR="0" algn="ctr">
                        <a:spcBef>
                          <a:spcPts val="0"/>
                        </a:spcBef>
                        <a:spcAft>
                          <a:spcPts val="0"/>
                        </a:spcAft>
                      </a:pPr>
                      <a:r>
                        <a:rPr lang="en-US" sz="1050" dirty="0">
                          <a:effectLst/>
                        </a:rPr>
                        <a:t>Load Zone Pricing (Total LZ energy weighted price for each 5 min within </a:t>
                      </a:r>
                      <a:r>
                        <a:rPr lang="en-US" sz="1050">
                          <a:effectLst/>
                        </a:rPr>
                        <a:t>15 minutes) </a:t>
                      </a:r>
                      <a:endParaRPr lang="en-US" sz="105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92025271"/>
                  </a:ext>
                </a:extLst>
              </a:tr>
              <a:tr h="420695">
                <a:tc>
                  <a:txBody>
                    <a:bodyPr/>
                    <a:lstStyle/>
                    <a:p>
                      <a:pPr marL="0" marR="0">
                        <a:spcBef>
                          <a:spcPts val="0"/>
                        </a:spcBef>
                        <a:spcAft>
                          <a:spcPts val="0"/>
                        </a:spcAft>
                      </a:pPr>
                      <a:r>
                        <a:rPr lang="en-US" sz="1050" dirty="0">
                          <a:effectLst/>
                        </a:rPr>
                        <a:t>Base Point Deviation</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a:effectLst/>
                        </a:rPr>
                        <a:t>Analyzed for Over and Under consumption for CLR charges</a:t>
                      </a:r>
                      <a:endParaRPr lang="en-US" sz="1050">
                        <a:effectLst/>
                        <a:latin typeface="Calibri" panose="020F0502020204030204" pitchFamily="34" charset="0"/>
                        <a:ea typeface="Calibri" panose="020F0502020204030204" pitchFamily="34" charset="0"/>
                      </a:endParaRPr>
                    </a:p>
                  </a:txBody>
                  <a:tcPr marL="51575" marR="51575" marT="0" marB="0" anchor="ctr"/>
                </a:tc>
                <a:tc gridSpan="3">
                  <a:txBody>
                    <a:bodyPr/>
                    <a:lstStyle/>
                    <a:p>
                      <a:pPr marL="0" marR="0" algn="ctr">
                        <a:spcBef>
                          <a:spcPts val="0"/>
                        </a:spcBef>
                        <a:spcAft>
                          <a:spcPts val="0"/>
                        </a:spcAft>
                      </a:pPr>
                      <a:r>
                        <a:rPr lang="en-US" sz="1050">
                          <a:effectLst/>
                        </a:rPr>
                        <a:t>Not subject to BPD charges</a:t>
                      </a:r>
                      <a:endParaRPr lang="en-US" sz="105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77369414"/>
                  </a:ext>
                </a:extLst>
              </a:tr>
              <a:tr h="210347">
                <a:tc>
                  <a:txBody>
                    <a:bodyPr/>
                    <a:lstStyle/>
                    <a:p>
                      <a:pPr marL="0" marR="0">
                        <a:spcBef>
                          <a:spcPts val="0"/>
                        </a:spcBef>
                        <a:spcAft>
                          <a:spcPts val="0"/>
                        </a:spcAft>
                      </a:pPr>
                      <a:r>
                        <a:rPr lang="en-US" sz="1050">
                          <a:effectLst/>
                        </a:rPr>
                        <a:t>RUC</a:t>
                      </a:r>
                      <a:endParaRPr lang="en-US" sz="1050">
                        <a:effectLst/>
                        <a:latin typeface="Calibri" panose="020F0502020204030204" pitchFamily="34" charset="0"/>
                        <a:ea typeface="Calibri" panose="020F0502020204030204" pitchFamily="34" charset="0"/>
                      </a:endParaRPr>
                    </a:p>
                  </a:txBody>
                  <a:tcPr marL="51575" marR="51575" marT="0" marB="0" anchor="ctr"/>
                </a:tc>
                <a:tc gridSpan="4">
                  <a:txBody>
                    <a:bodyPr/>
                    <a:lstStyle/>
                    <a:p>
                      <a:pPr marL="0" marR="0" algn="ctr">
                        <a:spcBef>
                          <a:spcPts val="0"/>
                        </a:spcBef>
                        <a:spcAft>
                          <a:spcPts val="0"/>
                        </a:spcAft>
                      </a:pPr>
                      <a:r>
                        <a:rPr lang="en-US" sz="1050" dirty="0">
                          <a:effectLst/>
                        </a:rPr>
                        <a:t>N/A. Load Resources or Load are not subject </a:t>
                      </a:r>
                      <a:r>
                        <a:rPr lang="en-US" sz="1050">
                          <a:effectLst/>
                        </a:rPr>
                        <a:t>to RUC</a:t>
                      </a: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3575379"/>
                  </a:ext>
                </a:extLst>
              </a:tr>
              <a:tr h="1682776">
                <a:tc>
                  <a:txBody>
                    <a:bodyPr/>
                    <a:lstStyle/>
                    <a:p>
                      <a:pPr marL="0" marR="0">
                        <a:spcBef>
                          <a:spcPts val="0"/>
                        </a:spcBef>
                        <a:spcAft>
                          <a:spcPts val="0"/>
                        </a:spcAft>
                      </a:pPr>
                      <a:r>
                        <a:rPr lang="en-US" sz="1050" dirty="0">
                          <a:effectLst/>
                        </a:rPr>
                        <a:t>RUC Capacity Short</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a:effectLst/>
                        </a:rPr>
                        <a:t>Load will be included in RTAML increasing the quantity the QSE will need to cover</a:t>
                      </a:r>
                    </a:p>
                    <a:p>
                      <a:pPr marL="0" marR="0">
                        <a:spcBef>
                          <a:spcPts val="0"/>
                        </a:spcBef>
                        <a:spcAft>
                          <a:spcPts val="0"/>
                        </a:spcAft>
                      </a:pPr>
                      <a:br>
                        <a:rPr lang="en-US" sz="1050">
                          <a:effectLst/>
                        </a:rPr>
                      </a:br>
                      <a:r>
                        <a:rPr lang="en-US" sz="1050">
                          <a:effectLst/>
                        </a:rPr>
                        <a:t>CLR Headroom is not considered towards capacity (HASL)</a:t>
                      </a:r>
                      <a:endParaRPr lang="en-US" sz="1050">
                        <a:effectLst/>
                        <a:latin typeface="Calibri" panose="020F0502020204030204" pitchFamily="34" charset="0"/>
                        <a:ea typeface="Calibri" panose="020F0502020204030204" pitchFamily="34" charset="0"/>
                      </a:endParaRPr>
                    </a:p>
                  </a:txBody>
                  <a:tcPr marL="51575" marR="51575" marT="0" marB="0" anchor="ctr"/>
                </a:tc>
                <a:tc gridSpan="3">
                  <a:txBody>
                    <a:bodyPr/>
                    <a:lstStyle/>
                    <a:p>
                      <a:pPr marL="0" marR="0" algn="ctr">
                        <a:spcBef>
                          <a:spcPts val="0"/>
                        </a:spcBef>
                        <a:spcAft>
                          <a:spcPts val="0"/>
                        </a:spcAft>
                      </a:pPr>
                      <a:r>
                        <a:rPr lang="en-US" sz="1050" dirty="0">
                          <a:effectLst/>
                        </a:rPr>
                        <a:t>Load will be included in RTAML increasing the quantity the QSE will need to cover</a:t>
                      </a: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33532773"/>
                  </a:ext>
                </a:extLst>
              </a:tr>
              <a:tr h="210347">
                <a:tc>
                  <a:txBody>
                    <a:bodyPr/>
                    <a:lstStyle/>
                    <a:p>
                      <a:pPr marL="0" marR="0">
                        <a:spcBef>
                          <a:spcPts val="0"/>
                        </a:spcBef>
                        <a:spcAft>
                          <a:spcPts val="0"/>
                        </a:spcAft>
                      </a:pPr>
                      <a:r>
                        <a:rPr lang="en-US" sz="1050" dirty="0">
                          <a:effectLst/>
                        </a:rPr>
                        <a:t>Emergency Operations Settlement</a:t>
                      </a:r>
                      <a:endParaRPr lang="en-US" sz="1050" dirty="0">
                        <a:effectLst/>
                        <a:latin typeface="Calibri" panose="020F0502020204030204" pitchFamily="34" charset="0"/>
                        <a:ea typeface="Calibri" panose="020F0502020204030204" pitchFamily="34" charset="0"/>
                      </a:endParaRPr>
                    </a:p>
                  </a:txBody>
                  <a:tcPr marL="51575" marR="51575" marT="0" marB="0" anchor="ct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effectLst/>
                        </a:rPr>
                        <a:t>N/A. Load Resources or Load are not subject to Emergency Operations Dispatch/payment</a:t>
                      </a:r>
                      <a:endParaRPr lang="en-US" sz="1050" dirty="0">
                        <a:effectLst/>
                        <a:latin typeface="Calibri" panose="020F0502020204030204" pitchFamily="34" charset="0"/>
                        <a:ea typeface="Calibri" panose="020F0502020204030204" pitchFamily="34" charset="0"/>
                      </a:endParaRPr>
                    </a:p>
                    <a:p>
                      <a:pPr marL="0" marR="0" algn="ctr">
                        <a:spcBef>
                          <a:spcPts val="0"/>
                        </a:spcBef>
                        <a:spcAft>
                          <a:spcPts val="0"/>
                        </a:spcAft>
                      </a:pP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6466999"/>
                  </a:ext>
                </a:extLst>
              </a:tr>
              <a:tr h="1051735">
                <a:tc>
                  <a:txBody>
                    <a:bodyPr/>
                    <a:lstStyle/>
                    <a:p>
                      <a:pPr marL="0" marR="0">
                        <a:spcBef>
                          <a:spcPts val="0"/>
                        </a:spcBef>
                        <a:spcAft>
                          <a:spcPts val="0"/>
                        </a:spcAft>
                      </a:pPr>
                      <a:r>
                        <a:rPr lang="en-US" sz="1050">
                          <a:effectLst/>
                        </a:rPr>
                        <a:t>Real-Time Ancillary Service Imbalance</a:t>
                      </a:r>
                      <a:endParaRPr lang="en-US" sz="105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Capacity contribution is the Net Power Consumption minus Low Power Consumption</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Capacity contribution  is equal to the </a:t>
                      </a:r>
                      <a:r>
                        <a:rPr lang="en-US" sz="1050">
                          <a:effectLst/>
                        </a:rPr>
                        <a:t>Regulation Schedule</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Capacity contribution is the minimum of the Net Power Consumption minus the Low Power Consumption, or 150% of their RRS Responsibility</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lgn="ctr">
                        <a:spcBef>
                          <a:spcPts val="0"/>
                        </a:spcBef>
                        <a:spcAft>
                          <a:spcPts val="0"/>
                        </a:spcAft>
                      </a:pPr>
                      <a:r>
                        <a:rPr lang="en-US" sz="1050" dirty="0">
                          <a:effectLst/>
                        </a:rPr>
                        <a:t>N/A. </a:t>
                      </a:r>
                      <a:endParaRPr lang="en-US" sz="1050" dirty="0">
                        <a:effectLst/>
                        <a:latin typeface="Calibri" panose="020F0502020204030204" pitchFamily="34" charset="0"/>
                        <a:ea typeface="Calibri" panose="020F0502020204030204" pitchFamily="34" charset="0"/>
                      </a:endParaRPr>
                    </a:p>
                  </a:txBody>
                  <a:tcPr marL="51575" marR="51575" marT="0" marB="0" anchor="ctr"/>
                </a:tc>
                <a:extLst>
                  <a:ext uri="{0D108BD9-81ED-4DB2-BD59-A6C34878D82A}">
                    <a16:rowId xmlns:a16="http://schemas.microsoft.com/office/drawing/2014/main" val="1241443782"/>
                  </a:ext>
                </a:extLst>
              </a:tr>
              <a:tr h="420695">
                <a:tc>
                  <a:txBody>
                    <a:bodyPr/>
                    <a:lstStyle/>
                    <a:p>
                      <a:pPr marL="0" marR="0">
                        <a:spcBef>
                          <a:spcPts val="0"/>
                        </a:spcBef>
                        <a:spcAft>
                          <a:spcPts val="0"/>
                        </a:spcAft>
                      </a:pPr>
                      <a:r>
                        <a:rPr lang="en-US" sz="1050">
                          <a:effectLst/>
                        </a:rPr>
                        <a:t>Ancillary Services</a:t>
                      </a:r>
                      <a:endParaRPr lang="en-US" sz="105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Can provide Reg-up, Reg-Down, RRS and Non Spin and ECRS once implemented</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Can provide Reg-Up and Reg-Down</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Can provide RRS (NS via NPRR1093) and ECRS once implemented</a:t>
                      </a:r>
                      <a:endParaRPr lang="en-US" sz="1050" dirty="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Cannot provide AS</a:t>
                      </a:r>
                      <a:endParaRPr lang="en-US" sz="1050" dirty="0">
                        <a:effectLst/>
                        <a:latin typeface="Calibri" panose="020F0502020204030204" pitchFamily="34" charset="0"/>
                        <a:ea typeface="Calibri" panose="020F0502020204030204" pitchFamily="34" charset="0"/>
                      </a:endParaRPr>
                    </a:p>
                  </a:txBody>
                  <a:tcPr marL="51575" marR="51575" marT="0" marB="0" anchor="ctr"/>
                </a:tc>
                <a:extLst>
                  <a:ext uri="{0D108BD9-81ED-4DB2-BD59-A6C34878D82A}">
                    <a16:rowId xmlns:a16="http://schemas.microsoft.com/office/drawing/2014/main" val="3155550689"/>
                  </a:ext>
                </a:extLst>
              </a:tr>
              <a:tr h="210347">
                <a:tc>
                  <a:txBody>
                    <a:bodyPr/>
                    <a:lstStyle/>
                    <a:p>
                      <a:pPr marL="0" marR="0">
                        <a:spcBef>
                          <a:spcPts val="0"/>
                        </a:spcBef>
                        <a:spcAft>
                          <a:spcPts val="0"/>
                        </a:spcAft>
                      </a:pPr>
                      <a:r>
                        <a:rPr lang="en-US" sz="1050">
                          <a:effectLst/>
                        </a:rPr>
                        <a:t>Default Uplift and New Securitization M Default Charge</a:t>
                      </a:r>
                      <a:endParaRPr lang="en-US" sz="1050">
                        <a:effectLst/>
                        <a:latin typeface="Calibri" panose="020F0502020204030204" pitchFamily="34" charset="0"/>
                        <a:ea typeface="Calibri" panose="020F0502020204030204" pitchFamily="34" charset="0"/>
                      </a:endParaRPr>
                    </a:p>
                  </a:txBody>
                  <a:tcPr marL="51575" marR="51575" marT="0" marB="0" anchor="ctr"/>
                </a:tc>
                <a:tc gridSpan="4">
                  <a:txBody>
                    <a:bodyPr/>
                    <a:lstStyle/>
                    <a:p>
                      <a:pPr marL="0" marR="0" algn="ctr">
                        <a:spcBef>
                          <a:spcPts val="0"/>
                        </a:spcBef>
                        <a:spcAft>
                          <a:spcPts val="0"/>
                        </a:spcAft>
                      </a:pPr>
                      <a:r>
                        <a:rPr lang="en-US" sz="1050" dirty="0">
                          <a:effectLst/>
                        </a:rPr>
                        <a:t>RTAML included in activity</a:t>
                      </a:r>
                      <a:endParaRPr lang="en-US" sz="1050" dirty="0">
                        <a:effectLst/>
                        <a:latin typeface="Calibri" panose="020F0502020204030204" pitchFamily="34" charset="0"/>
                      </a:endParaRPr>
                    </a:p>
                  </a:txBody>
                  <a:tcPr marL="51575" marR="51575" marT="0" marB="0" anchor="b"/>
                </a:tc>
                <a:tc hMerge="1">
                  <a:txBody>
                    <a:bodyPr/>
                    <a:lstStyle/>
                    <a:p>
                      <a:pPr marL="0" marR="0" algn="ctr">
                        <a:spcBef>
                          <a:spcPts val="0"/>
                        </a:spcBef>
                        <a:spcAft>
                          <a:spcPts val="0"/>
                        </a:spcAft>
                      </a:pPr>
                      <a:r>
                        <a:rPr lang="en-US" sz="1050" dirty="0">
                          <a:effectLst/>
                        </a:rPr>
                        <a:t>RTAML included in activity</a:t>
                      </a: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9657648"/>
                  </a:ext>
                </a:extLst>
              </a:tr>
              <a:tr h="210347">
                <a:tc>
                  <a:txBody>
                    <a:bodyPr/>
                    <a:lstStyle/>
                    <a:p>
                      <a:pPr marL="0" marR="0">
                        <a:spcBef>
                          <a:spcPts val="0"/>
                        </a:spcBef>
                        <a:spcAft>
                          <a:spcPts val="0"/>
                        </a:spcAft>
                      </a:pPr>
                      <a:r>
                        <a:rPr lang="en-US" sz="1050" dirty="0">
                          <a:effectLst/>
                        </a:rPr>
                        <a:t>Day-Ahead Make Whole</a:t>
                      </a:r>
                      <a:endParaRPr lang="en-US" sz="1050" dirty="0">
                        <a:effectLst/>
                        <a:latin typeface="Calibri" panose="020F0502020204030204" pitchFamily="34" charset="0"/>
                        <a:ea typeface="Calibri" panose="020F0502020204030204" pitchFamily="34" charset="0"/>
                      </a:endParaRPr>
                    </a:p>
                  </a:txBody>
                  <a:tcPr marL="51575" marR="51575" marT="0" marB="0" anchor="ctr"/>
                </a:tc>
                <a:tc gridSpan="4">
                  <a:txBody>
                    <a:bodyPr/>
                    <a:lstStyle/>
                    <a:p>
                      <a:pPr marL="0" marR="0" algn="ctr">
                        <a:spcBef>
                          <a:spcPts val="0"/>
                        </a:spcBef>
                        <a:spcAft>
                          <a:spcPts val="0"/>
                        </a:spcAft>
                      </a:pPr>
                      <a:r>
                        <a:rPr lang="en-US" sz="1050" dirty="0">
                          <a:effectLst/>
                        </a:rPr>
                        <a:t>N/A. Load Resources or Load not subject to Make Whole</a:t>
                      </a: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21665772"/>
                  </a:ext>
                </a:extLst>
              </a:tr>
              <a:tr h="251014">
                <a:tc>
                  <a:txBody>
                    <a:bodyPr/>
                    <a:lstStyle/>
                    <a:p>
                      <a:pPr marL="0" marR="0">
                        <a:spcBef>
                          <a:spcPts val="0"/>
                        </a:spcBef>
                        <a:spcAft>
                          <a:spcPts val="0"/>
                        </a:spcAft>
                      </a:pPr>
                      <a:r>
                        <a:rPr lang="en-US" sz="1050">
                          <a:effectLst/>
                        </a:rPr>
                        <a:t>RTM Energy Bids</a:t>
                      </a:r>
                      <a:endParaRPr lang="en-US" sz="1050">
                        <a:effectLst/>
                        <a:latin typeface="Calibri" panose="020F0502020204030204" pitchFamily="34" charset="0"/>
                        <a:ea typeface="Calibri" panose="020F0502020204030204" pitchFamily="34" charset="0"/>
                      </a:endParaRPr>
                    </a:p>
                  </a:txBody>
                  <a:tcPr marL="51575" marR="51575" marT="0" marB="0" anchor="ctr"/>
                </a:tc>
                <a:tc>
                  <a:txBody>
                    <a:bodyPr/>
                    <a:lstStyle/>
                    <a:p>
                      <a:pPr marL="0" marR="0">
                        <a:spcBef>
                          <a:spcPts val="0"/>
                        </a:spcBef>
                        <a:spcAft>
                          <a:spcPts val="0"/>
                        </a:spcAft>
                      </a:pPr>
                      <a:r>
                        <a:rPr lang="en-US" sz="1050" dirty="0">
                          <a:effectLst/>
                        </a:rPr>
                        <a:t>Required to have RTM Energy Bids</a:t>
                      </a:r>
                      <a:endParaRPr lang="en-US" sz="1050" dirty="0">
                        <a:effectLst/>
                        <a:latin typeface="Calibri" panose="020F0502020204030204" pitchFamily="34" charset="0"/>
                        <a:ea typeface="Calibri" panose="020F0502020204030204" pitchFamily="34" charset="0"/>
                      </a:endParaRPr>
                    </a:p>
                  </a:txBody>
                  <a:tcPr marL="51575" marR="51575" marT="0" marB="0" anchor="ctr"/>
                </a:tc>
                <a:tc gridSpan="3">
                  <a:txBody>
                    <a:bodyPr/>
                    <a:lstStyle/>
                    <a:p>
                      <a:pPr marL="0" marR="0" algn="ctr">
                        <a:spcBef>
                          <a:spcPts val="0"/>
                        </a:spcBef>
                        <a:spcAft>
                          <a:spcPts val="0"/>
                        </a:spcAft>
                      </a:pPr>
                      <a:r>
                        <a:rPr lang="en-US" sz="1050">
                          <a:effectLst/>
                        </a:rPr>
                        <a:t>Cannot submit RTM Energy Bids. </a:t>
                      </a:r>
                      <a:endParaRPr lang="en-US" sz="105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3289642"/>
                  </a:ext>
                </a:extLst>
              </a:tr>
              <a:tr h="210347">
                <a:tc>
                  <a:txBody>
                    <a:bodyPr/>
                    <a:lstStyle/>
                    <a:p>
                      <a:pPr marL="0" marR="0">
                        <a:spcBef>
                          <a:spcPts val="0"/>
                        </a:spcBef>
                        <a:spcAft>
                          <a:spcPts val="0"/>
                        </a:spcAft>
                      </a:pPr>
                      <a:r>
                        <a:rPr lang="en-US" sz="1050">
                          <a:effectLst/>
                        </a:rPr>
                        <a:t>High Dispatch Limit Override</a:t>
                      </a:r>
                      <a:endParaRPr lang="en-US" sz="1050">
                        <a:effectLst/>
                        <a:latin typeface="Calibri" panose="020F0502020204030204" pitchFamily="34" charset="0"/>
                        <a:ea typeface="Calibri" panose="020F0502020204030204" pitchFamily="34" charset="0"/>
                      </a:endParaRPr>
                    </a:p>
                  </a:txBody>
                  <a:tcPr marL="51575" marR="51575" marT="0" marB="0" anchor="ct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effectLst/>
                        </a:rPr>
                        <a:t>N/A. Load Resources or Load not subject to HDL Override</a:t>
                      </a:r>
                      <a:endParaRPr lang="en-US" sz="1050" dirty="0">
                        <a:effectLst/>
                        <a:latin typeface="Calibri" panose="020F0502020204030204" pitchFamily="34" charset="0"/>
                        <a:ea typeface="Calibri" panose="020F0502020204030204" pitchFamily="34" charset="0"/>
                      </a:endParaRPr>
                    </a:p>
                    <a:p>
                      <a:pPr marL="0" marR="0" algn="ctr">
                        <a:spcBef>
                          <a:spcPts val="0"/>
                        </a:spcBef>
                        <a:spcAft>
                          <a:spcPts val="0"/>
                        </a:spcAft>
                      </a:pP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37454389"/>
                  </a:ext>
                </a:extLst>
              </a:tr>
              <a:tr h="225370">
                <a:tc>
                  <a:txBody>
                    <a:bodyPr/>
                    <a:lstStyle/>
                    <a:p>
                      <a:pPr marL="0" marR="0">
                        <a:spcBef>
                          <a:spcPts val="0"/>
                        </a:spcBef>
                        <a:spcAft>
                          <a:spcPts val="0"/>
                        </a:spcAft>
                      </a:pPr>
                      <a:r>
                        <a:rPr lang="en-US" sz="1050">
                          <a:effectLst/>
                        </a:rPr>
                        <a:t>Voltage Support Services</a:t>
                      </a:r>
                      <a:endParaRPr lang="en-US" sz="1050">
                        <a:effectLst/>
                        <a:latin typeface="Calibri" panose="020F0502020204030204" pitchFamily="34" charset="0"/>
                        <a:ea typeface="Calibri" panose="020F0502020204030204" pitchFamily="34" charset="0"/>
                      </a:endParaRPr>
                    </a:p>
                  </a:txBody>
                  <a:tcPr marL="51575" marR="51575" marT="0" marB="0" anchor="ct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effectLst/>
                        </a:rPr>
                        <a:t>N/A. Load Resources or Load not eligible for Voltage support</a:t>
                      </a:r>
                      <a:endParaRPr lang="en-US" sz="1050" dirty="0">
                        <a:effectLst/>
                        <a:latin typeface="Calibri" panose="020F0502020204030204" pitchFamily="34" charset="0"/>
                        <a:ea typeface="Calibri" panose="020F0502020204030204" pitchFamily="34" charset="0"/>
                      </a:endParaRPr>
                    </a:p>
                    <a:p>
                      <a:pPr marL="0" marR="0" algn="ctr">
                        <a:spcBef>
                          <a:spcPts val="0"/>
                        </a:spcBef>
                        <a:spcAft>
                          <a:spcPts val="0"/>
                        </a:spcAft>
                      </a:pP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0847141"/>
                  </a:ext>
                </a:extLst>
              </a:tr>
              <a:tr h="210347">
                <a:tc>
                  <a:txBody>
                    <a:bodyPr/>
                    <a:lstStyle/>
                    <a:p>
                      <a:pPr marL="0" marR="0">
                        <a:spcBef>
                          <a:spcPts val="0"/>
                        </a:spcBef>
                        <a:spcAft>
                          <a:spcPts val="0"/>
                        </a:spcAft>
                      </a:pPr>
                      <a:r>
                        <a:rPr lang="en-US" sz="1050" dirty="0">
                          <a:effectLst/>
                        </a:rPr>
                        <a:t>LRS Uplift Charges and New Securitization N Uplift Charge</a:t>
                      </a:r>
                      <a:endParaRPr lang="en-US" sz="1050" dirty="0">
                        <a:effectLst/>
                        <a:latin typeface="Calibri" panose="020F0502020204030204" pitchFamily="34" charset="0"/>
                        <a:ea typeface="Calibri" panose="020F0502020204030204" pitchFamily="34" charset="0"/>
                      </a:endParaRPr>
                    </a:p>
                  </a:txBody>
                  <a:tcPr marL="51575" marR="51575" marT="0" marB="0" anchor="ctr"/>
                </a:tc>
                <a:tc gridSpan="4">
                  <a:txBody>
                    <a:bodyPr/>
                    <a:lstStyle/>
                    <a:p>
                      <a:pPr marL="0" marR="0" algn="ctr">
                        <a:spcBef>
                          <a:spcPts val="0"/>
                        </a:spcBef>
                        <a:spcAft>
                          <a:spcPts val="0"/>
                        </a:spcAft>
                      </a:pPr>
                      <a:r>
                        <a:rPr lang="en-US" sz="1050" dirty="0">
                          <a:effectLst/>
                        </a:rPr>
                        <a:t>Subject to uplift charges</a:t>
                      </a: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1998634"/>
                  </a:ext>
                </a:extLst>
              </a:tr>
              <a:tr h="59988">
                <a:tc>
                  <a:txBody>
                    <a:bodyPr/>
                    <a:lstStyle/>
                    <a:p>
                      <a:pPr marL="0" marR="0">
                        <a:spcBef>
                          <a:spcPts val="0"/>
                        </a:spcBef>
                        <a:spcAft>
                          <a:spcPts val="0"/>
                        </a:spcAft>
                      </a:pPr>
                      <a:r>
                        <a:rPr lang="en-US" sz="1050" dirty="0">
                          <a:effectLst/>
                          <a:latin typeface="Calibri" panose="020F0502020204030204" pitchFamily="34" charset="0"/>
                          <a:ea typeface="Calibri" panose="020F0502020204030204" pitchFamily="34" charset="0"/>
                        </a:rPr>
                        <a:t>Emergency Response Service</a:t>
                      </a:r>
                    </a:p>
                  </a:txBody>
                  <a:tcPr marL="51575" marR="51575" marT="0" marB="0"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If any LR has an AS obligation during any hour of a day the ERS load will not contribute to the availability or event performance for the Resource or QSE Portfolio during any interval of that day, which may have an impact on the payment to the QSE.</a:t>
                      </a:r>
                    </a:p>
                    <a:p>
                      <a:pPr marL="0" marR="0" algn="l">
                        <a:spcBef>
                          <a:spcPts val="0"/>
                        </a:spcBef>
                        <a:spcAft>
                          <a:spcPts val="0"/>
                        </a:spcAft>
                      </a:pPr>
                      <a:endParaRPr lang="en-US" sz="1050" dirty="0">
                        <a:effectLst/>
                        <a:latin typeface="Calibri" panose="020F0502020204030204" pitchFamily="34" charset="0"/>
                        <a:ea typeface="Calibri" panose="020F0502020204030204" pitchFamily="34" charset="0"/>
                      </a:endParaRPr>
                    </a:p>
                  </a:txBody>
                  <a:tcPr marL="51575" marR="51575" marT="0" marB="0" anchor="ctr"/>
                </a:tc>
                <a:tc hMerge="1">
                  <a:txBody>
                    <a:bodyPr/>
                    <a:lstStyle/>
                    <a:p>
                      <a:endParaRPr lang="en-US"/>
                    </a:p>
                  </a:txBody>
                  <a:tcPr/>
                </a:tc>
                <a:tc hMerge="1">
                  <a:txBody>
                    <a:bodyPr/>
                    <a:lstStyle/>
                    <a:p>
                      <a:endParaRPr lang="en-US"/>
                    </a:p>
                  </a:txBody>
                  <a:tcPr/>
                </a:tc>
                <a:tc>
                  <a:txBody>
                    <a:bodyPr/>
                    <a:lstStyle/>
                    <a:p>
                      <a:pPr algn="ctr"/>
                      <a:r>
                        <a:rPr lang="en-US" sz="1050" dirty="0"/>
                        <a:t>N/A. </a:t>
                      </a:r>
                    </a:p>
                  </a:txBody>
                  <a:tcPr marL="51575" marR="51575" marT="0" marB="0" anchor="ctr"/>
                </a:tc>
                <a:extLst>
                  <a:ext uri="{0D108BD9-81ED-4DB2-BD59-A6C34878D82A}">
                    <a16:rowId xmlns:a16="http://schemas.microsoft.com/office/drawing/2014/main" val="2657707286"/>
                  </a:ext>
                </a:extLst>
              </a:tr>
            </a:tbl>
          </a:graphicData>
        </a:graphic>
      </p:graphicFrame>
    </p:spTree>
    <p:extLst>
      <p:ext uri="{BB962C8B-B14F-4D97-AF65-F5344CB8AC3E}">
        <p14:creationId xmlns:p14="http://schemas.microsoft.com/office/powerpoint/2010/main" val="32168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9D061-E893-4B94-85A9-410213B6294F}"/>
              </a:ext>
            </a:extLst>
          </p:cNvPr>
          <p:cNvSpPr>
            <a:spLocks noGrp="1"/>
          </p:cNvSpPr>
          <p:nvPr>
            <p:ph type="title"/>
          </p:nvPr>
        </p:nvSpPr>
        <p:spPr>
          <a:xfrm>
            <a:off x="838200" y="365126"/>
            <a:ext cx="10515600" cy="859668"/>
          </a:xfrm>
        </p:spPr>
        <p:txBody>
          <a:bodyPr>
            <a:normAutofit/>
          </a:bodyPr>
          <a:lstStyle/>
          <a:p>
            <a:r>
              <a:rPr lang="en-US" sz="4000" dirty="0"/>
              <a:t>Current Observations on Crypto Load Behavior</a:t>
            </a:r>
          </a:p>
        </p:txBody>
      </p:sp>
      <p:sp>
        <p:nvSpPr>
          <p:cNvPr id="3" name="Content Placeholder 2">
            <a:extLst>
              <a:ext uri="{FF2B5EF4-FFF2-40B4-BE49-F238E27FC236}">
                <a16:creationId xmlns:a16="http://schemas.microsoft.com/office/drawing/2014/main" id="{82C1F82C-4AB9-4978-849C-DB5E95A8A957}"/>
              </a:ext>
            </a:extLst>
          </p:cNvPr>
          <p:cNvSpPr>
            <a:spLocks noGrp="1"/>
          </p:cNvSpPr>
          <p:nvPr>
            <p:ph idx="1"/>
          </p:nvPr>
        </p:nvSpPr>
        <p:spPr>
          <a:xfrm>
            <a:off x="838200" y="1300294"/>
            <a:ext cx="10515600" cy="4876669"/>
          </a:xfrm>
        </p:spPr>
        <p:txBody>
          <a:bodyPr>
            <a:normAutofit/>
          </a:bodyPr>
          <a:lstStyle/>
          <a:p>
            <a:r>
              <a:rPr lang="en-US" dirty="0"/>
              <a:t>At a high-level, we are observing response from crypto load</a:t>
            </a:r>
          </a:p>
          <a:p>
            <a:pPr lvl="1"/>
            <a:r>
              <a:rPr lang="en-US" dirty="0"/>
              <a:t>For example, crypto loads cut their consumption to zero during the winter event when EEA 3 was in effect (2/15/2021 to 2/19/2021).</a:t>
            </a:r>
          </a:p>
          <a:p>
            <a:pPr lvl="1"/>
            <a:r>
              <a:rPr lang="en-US" dirty="0"/>
              <a:t>This has been both through energy bids/base points from SCED and through updates to telemetry from the QSE (Resource Status, MPC, LPC, and/or Ancillary Service Resource responsibilities.</a:t>
            </a:r>
          </a:p>
          <a:p>
            <a:r>
              <a:rPr lang="en-US" dirty="0"/>
              <a:t>Regarding response times, this has varied somewhat between the Resources and specific event.</a:t>
            </a:r>
          </a:p>
          <a:p>
            <a:pPr lvl="1"/>
            <a:r>
              <a:rPr lang="en-US" dirty="0"/>
              <a:t>For responses to Base Points, the time range was observed to be between ~30 seconds and ~3 minutes. </a:t>
            </a:r>
          </a:p>
          <a:p>
            <a:pPr lvl="1"/>
            <a:r>
              <a:rPr lang="en-US" dirty="0"/>
              <a:t>In other cases, the response time varied between ~10 seconds and ~10 minutes.</a:t>
            </a:r>
          </a:p>
        </p:txBody>
      </p:sp>
    </p:spTree>
    <p:extLst>
      <p:ext uri="{BB962C8B-B14F-4D97-AF65-F5344CB8AC3E}">
        <p14:creationId xmlns:p14="http://schemas.microsoft.com/office/powerpoint/2010/main" val="1880469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507</Words>
  <Application>Microsoft Office PowerPoint</Application>
  <PresentationFormat>Widescreen</PresentationFormat>
  <Paragraphs>58</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Calibri Light</vt:lpstr>
      <vt:lpstr>Office Theme</vt:lpstr>
      <vt:lpstr>1_Custom Design</vt:lpstr>
      <vt:lpstr>PowerPoint Presentation</vt:lpstr>
      <vt:lpstr>PowerPoint Presentation</vt:lpstr>
      <vt:lpstr>Current Observations on Crypto Load Behavior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Shaw</dc:creator>
  <cp:lastModifiedBy>Pamela Shaw</cp:lastModifiedBy>
  <cp:revision>27</cp:revision>
  <dcterms:created xsi:type="dcterms:W3CDTF">2021-12-01T20:25:40Z</dcterms:created>
  <dcterms:modified xsi:type="dcterms:W3CDTF">2021-12-14T23:03:06Z</dcterms:modified>
</cp:coreProperties>
</file>