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7" r:id="rId7"/>
    <p:sldId id="268" r:id="rId8"/>
    <p:sldId id="269" r:id="rId9"/>
    <p:sldId id="270" r:id="rId10"/>
    <p:sldId id="271" r:id="rId11"/>
    <p:sldId id="27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jm" initials="djm" lastIdx="1" clrIdx="0">
    <p:extLst>
      <p:ext uri="{19B8F6BF-5375-455C-9EA6-DF929625EA0E}">
        <p15:presenceInfo xmlns:p15="http://schemas.microsoft.com/office/powerpoint/2012/main" userId="dj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6" d="100"/>
          <a:sy n="86" d="100"/>
        </p:scale>
        <p:origin x="1590"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20Operations%20Support\Market%20Analysis\Market%20Presentations\2021\WMWG\12-17\New%20PBPC%20Illustrati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'[New PBPC Illustration.xlsx]Sheet1'!$B$1</c:f>
              <c:strCache>
                <c:ptCount val="1"/>
                <c:pt idx="0">
                  <c:v>Current </c:v>
                </c:pt>
              </c:strCache>
            </c:strRef>
          </c:tx>
          <c:spPr>
            <a:ln w="19050" cap="rnd">
              <a:solidFill>
                <a:schemeClr val="accent1"/>
              </a:solidFill>
              <a:prstDash val="sysDash"/>
              <a:round/>
            </a:ln>
            <a:effectLst/>
          </c:spPr>
          <c:marker>
            <c:symbol val="none"/>
          </c:marker>
          <c:xVal>
            <c:numRef>
              <c:f>'[New PBPC Illustration.xlsx]Sheet1'!$A$2:$A$21</c:f>
              <c:numCache>
                <c:formatCode>General</c:formatCode>
                <c:ptCount val="20"/>
                <c:pt idx="0">
                  <c:v>0</c:v>
                </c:pt>
                <c:pt idx="1">
                  <c:v>5</c:v>
                </c:pt>
                <c:pt idx="2">
                  <c:v>5</c:v>
                </c:pt>
                <c:pt idx="3">
                  <c:v>10</c:v>
                </c:pt>
                <c:pt idx="4">
                  <c:v>10</c:v>
                </c:pt>
                <c:pt idx="5">
                  <c:v>20</c:v>
                </c:pt>
                <c:pt idx="6">
                  <c:v>20</c:v>
                </c:pt>
                <c:pt idx="7">
                  <c:v>30</c:v>
                </c:pt>
                <c:pt idx="8">
                  <c:v>30</c:v>
                </c:pt>
                <c:pt idx="9">
                  <c:v>40</c:v>
                </c:pt>
                <c:pt idx="10">
                  <c:v>40</c:v>
                </c:pt>
                <c:pt idx="11">
                  <c:v>50</c:v>
                </c:pt>
                <c:pt idx="12">
                  <c:v>50</c:v>
                </c:pt>
                <c:pt idx="13">
                  <c:v>100</c:v>
                </c:pt>
                <c:pt idx="14">
                  <c:v>100</c:v>
                </c:pt>
                <c:pt idx="15">
                  <c:v>150</c:v>
                </c:pt>
                <c:pt idx="16">
                  <c:v>150</c:v>
                </c:pt>
                <c:pt idx="17">
                  <c:v>200</c:v>
                </c:pt>
                <c:pt idx="18">
                  <c:v>200</c:v>
                </c:pt>
                <c:pt idx="19">
                  <c:v>3000</c:v>
                </c:pt>
              </c:numCache>
            </c:numRef>
          </c:xVal>
          <c:yVal>
            <c:numRef>
              <c:f>'[New PBPC Illustration.xlsx]Sheet1'!$B$2:$B$21</c:f>
              <c:numCache>
                <c:formatCode>General</c:formatCode>
                <c:ptCount val="20"/>
                <c:pt idx="0">
                  <c:v>250</c:v>
                </c:pt>
                <c:pt idx="1">
                  <c:v>250</c:v>
                </c:pt>
                <c:pt idx="2">
                  <c:v>300</c:v>
                </c:pt>
                <c:pt idx="3">
                  <c:v>300</c:v>
                </c:pt>
                <c:pt idx="4">
                  <c:v>400</c:v>
                </c:pt>
                <c:pt idx="5">
                  <c:v>400</c:v>
                </c:pt>
                <c:pt idx="6">
                  <c:v>500</c:v>
                </c:pt>
                <c:pt idx="7">
                  <c:v>500</c:v>
                </c:pt>
                <c:pt idx="8">
                  <c:v>1000</c:v>
                </c:pt>
                <c:pt idx="9">
                  <c:v>1000</c:v>
                </c:pt>
                <c:pt idx="10">
                  <c:v>2250</c:v>
                </c:pt>
                <c:pt idx="11">
                  <c:v>2250</c:v>
                </c:pt>
                <c:pt idx="12">
                  <c:v>4500</c:v>
                </c:pt>
                <c:pt idx="13">
                  <c:v>4500</c:v>
                </c:pt>
                <c:pt idx="14">
                  <c:v>6000</c:v>
                </c:pt>
                <c:pt idx="15">
                  <c:v>6000</c:v>
                </c:pt>
                <c:pt idx="16">
                  <c:v>7500</c:v>
                </c:pt>
                <c:pt idx="17">
                  <c:v>7500</c:v>
                </c:pt>
                <c:pt idx="18">
                  <c:v>9001</c:v>
                </c:pt>
                <c:pt idx="19">
                  <c:v>9001</c:v>
                </c:pt>
              </c:numCache>
            </c:numRef>
          </c:yVal>
          <c:smooth val="0"/>
          <c:extLst>
            <c:ext xmlns:c16="http://schemas.microsoft.com/office/drawing/2014/chart" uri="{C3380CC4-5D6E-409C-BE32-E72D297353CC}">
              <c16:uniqueId val="{00000000-6445-48B6-A009-7D52229343D9}"/>
            </c:ext>
          </c:extLst>
        </c:ser>
        <c:ser>
          <c:idx val="1"/>
          <c:order val="1"/>
          <c:tx>
            <c:strRef>
              <c:f>'[New PBPC Illustration.xlsx]Sheet1'!$C$1</c:f>
              <c:strCache>
                <c:ptCount val="1"/>
                <c:pt idx="0">
                  <c:v>Effective 1/1/22</c:v>
                </c:pt>
              </c:strCache>
            </c:strRef>
          </c:tx>
          <c:spPr>
            <a:ln w="19050" cap="rnd">
              <a:solidFill>
                <a:schemeClr val="accent2"/>
              </a:solidFill>
              <a:round/>
            </a:ln>
            <a:effectLst/>
          </c:spPr>
          <c:marker>
            <c:symbol val="none"/>
          </c:marker>
          <c:xVal>
            <c:numRef>
              <c:f>'[New PBPC Illustration.xlsx]Sheet1'!$A$2:$A$21</c:f>
              <c:numCache>
                <c:formatCode>General</c:formatCode>
                <c:ptCount val="20"/>
                <c:pt idx="0">
                  <c:v>0</c:v>
                </c:pt>
                <c:pt idx="1">
                  <c:v>5</c:v>
                </c:pt>
                <c:pt idx="2">
                  <c:v>5</c:v>
                </c:pt>
                <c:pt idx="3">
                  <c:v>10</c:v>
                </c:pt>
                <c:pt idx="4">
                  <c:v>10</c:v>
                </c:pt>
                <c:pt idx="5">
                  <c:v>20</c:v>
                </c:pt>
                <c:pt idx="6">
                  <c:v>20</c:v>
                </c:pt>
                <c:pt idx="7">
                  <c:v>30</c:v>
                </c:pt>
                <c:pt idx="8">
                  <c:v>30</c:v>
                </c:pt>
                <c:pt idx="9">
                  <c:v>40</c:v>
                </c:pt>
                <c:pt idx="10">
                  <c:v>40</c:v>
                </c:pt>
                <c:pt idx="11">
                  <c:v>50</c:v>
                </c:pt>
                <c:pt idx="12">
                  <c:v>50</c:v>
                </c:pt>
                <c:pt idx="13">
                  <c:v>100</c:v>
                </c:pt>
                <c:pt idx="14">
                  <c:v>100</c:v>
                </c:pt>
                <c:pt idx="15">
                  <c:v>150</c:v>
                </c:pt>
                <c:pt idx="16">
                  <c:v>150</c:v>
                </c:pt>
                <c:pt idx="17">
                  <c:v>200</c:v>
                </c:pt>
                <c:pt idx="18">
                  <c:v>200</c:v>
                </c:pt>
                <c:pt idx="19">
                  <c:v>3000</c:v>
                </c:pt>
              </c:numCache>
            </c:numRef>
          </c:xVal>
          <c:yVal>
            <c:numRef>
              <c:f>'[New PBPC Illustration.xlsx]Sheet1'!$C$2:$C$21</c:f>
              <c:numCache>
                <c:formatCode>General</c:formatCode>
                <c:ptCount val="20"/>
                <c:pt idx="0">
                  <c:v>250</c:v>
                </c:pt>
                <c:pt idx="1">
                  <c:v>250</c:v>
                </c:pt>
                <c:pt idx="2">
                  <c:v>300</c:v>
                </c:pt>
                <c:pt idx="3">
                  <c:v>300</c:v>
                </c:pt>
                <c:pt idx="4">
                  <c:v>400</c:v>
                </c:pt>
                <c:pt idx="5">
                  <c:v>400</c:v>
                </c:pt>
                <c:pt idx="6">
                  <c:v>500</c:v>
                </c:pt>
                <c:pt idx="7">
                  <c:v>500</c:v>
                </c:pt>
                <c:pt idx="8">
                  <c:v>1000</c:v>
                </c:pt>
                <c:pt idx="9">
                  <c:v>1000</c:v>
                </c:pt>
                <c:pt idx="10">
                  <c:v>2250</c:v>
                </c:pt>
                <c:pt idx="11">
                  <c:v>2250</c:v>
                </c:pt>
                <c:pt idx="12">
                  <c:v>4500</c:v>
                </c:pt>
                <c:pt idx="13">
                  <c:v>4500</c:v>
                </c:pt>
                <c:pt idx="14">
                  <c:v>5001</c:v>
                </c:pt>
                <c:pt idx="15">
                  <c:v>5001</c:v>
                </c:pt>
                <c:pt idx="16">
                  <c:v>5001</c:v>
                </c:pt>
                <c:pt idx="17">
                  <c:v>5001</c:v>
                </c:pt>
                <c:pt idx="18">
                  <c:v>5001</c:v>
                </c:pt>
                <c:pt idx="19">
                  <c:v>5001</c:v>
                </c:pt>
              </c:numCache>
            </c:numRef>
          </c:yVal>
          <c:smooth val="0"/>
          <c:extLst>
            <c:ext xmlns:c16="http://schemas.microsoft.com/office/drawing/2014/chart" uri="{C3380CC4-5D6E-409C-BE32-E72D297353CC}">
              <c16:uniqueId val="{00000001-6445-48B6-A009-7D52229343D9}"/>
            </c:ext>
          </c:extLst>
        </c:ser>
        <c:dLbls>
          <c:showLegendKey val="0"/>
          <c:showVal val="0"/>
          <c:showCatName val="0"/>
          <c:showSerName val="0"/>
          <c:showPercent val="0"/>
          <c:showBubbleSize val="0"/>
        </c:dLbls>
        <c:axId val="108809792"/>
        <c:axId val="108797312"/>
      </c:scatterChart>
      <c:valAx>
        <c:axId val="108809792"/>
        <c:scaling>
          <c:orientation val="minMax"/>
          <c:max val="3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 Violation</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8797312"/>
        <c:crosses val="autoZero"/>
        <c:crossBetween val="midCat"/>
      </c:valAx>
      <c:valAx>
        <c:axId val="108797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Power Balance Penalty ($/MWh)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8809792"/>
        <c:crosses val="autoZero"/>
        <c:crossBetween val="midCat"/>
      </c:valAx>
      <c:spPr>
        <a:noFill/>
        <a:ln>
          <a:noFill/>
        </a:ln>
        <a:effectLst/>
      </c:spPr>
    </c:plotArea>
    <c:legend>
      <c:legendPos val="b"/>
      <c:layout>
        <c:manualLayout>
          <c:xMode val="edge"/>
          <c:yMode val="edge"/>
          <c:x val="0.27412327491321647"/>
          <c:y val="0.91865743590149929"/>
          <c:w val="0.48938785877571755"/>
          <c:h val="6.358451955284218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12/14/2021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2800">
                <a:solidFill>
                  <a:schemeClr val="tx2"/>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services/comm/mkt_notices/detail?id=397d6d0b-27bf-4db1-8ede-1c8627f1042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81600" cy="3046988"/>
          </a:xfrm>
          <a:prstGeom prst="rect">
            <a:avLst/>
          </a:prstGeom>
          <a:noFill/>
        </p:spPr>
        <p:txBody>
          <a:bodyPr wrap="square" rtlCol="0">
            <a:spAutoFit/>
          </a:bodyPr>
          <a:lstStyle/>
          <a:p>
            <a:r>
              <a:rPr lang="en-US" sz="2400" b="1" dirty="0">
                <a:solidFill>
                  <a:schemeClr val="tx2"/>
                </a:solidFill>
              </a:rPr>
              <a:t>Implementation of Approved HCAP Changes</a:t>
            </a:r>
            <a:endParaRPr lang="en-US" dirty="0">
              <a:solidFill>
                <a:schemeClr val="tx2"/>
              </a:solidFill>
            </a:endParaRPr>
          </a:p>
          <a:p>
            <a:endParaRPr lang="en-US" dirty="0">
              <a:solidFill>
                <a:schemeClr val="tx2"/>
              </a:solidFill>
            </a:endParaRPr>
          </a:p>
          <a:p>
            <a:r>
              <a:rPr lang="en-US" dirty="0">
                <a:solidFill>
                  <a:schemeClr val="tx2"/>
                </a:solidFill>
              </a:rPr>
              <a:t>Dave Maggio</a:t>
            </a:r>
          </a:p>
          <a:p>
            <a:r>
              <a:rPr lang="en-US" dirty="0">
                <a:solidFill>
                  <a:schemeClr val="tx2"/>
                </a:solidFill>
              </a:rPr>
              <a:t>Director, Market Design &amp; Analytics</a:t>
            </a:r>
          </a:p>
          <a:p>
            <a:endParaRPr lang="en-US" dirty="0">
              <a:solidFill>
                <a:schemeClr val="tx2"/>
              </a:solidFill>
            </a:endParaRPr>
          </a:p>
          <a:p>
            <a:r>
              <a:rPr lang="en-US" dirty="0">
                <a:solidFill>
                  <a:schemeClr val="tx2"/>
                </a:solidFill>
              </a:rPr>
              <a:t>WMWG</a:t>
            </a:r>
          </a:p>
          <a:p>
            <a:r>
              <a:rPr lang="en-US" dirty="0">
                <a:solidFill>
                  <a:schemeClr val="tx2"/>
                </a:solidFill>
              </a:rPr>
              <a:t>December 17, 2021</a:t>
            </a:r>
          </a:p>
          <a:p>
            <a:endParaRPr lang="en-US" dirty="0">
              <a:solidFill>
                <a:schemeClr val="tx2"/>
              </a:solidFill>
            </a:endParaRPr>
          </a:p>
          <a:p>
            <a:r>
              <a:rPr lang="en-US" dirty="0">
                <a:solidFill>
                  <a:schemeClr val="tx2"/>
                </a:solidFill>
              </a:rPr>
              <a:t>ERCOT Public</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Agenda</a:t>
            </a:r>
          </a:p>
        </p:txBody>
      </p:sp>
      <p:sp>
        <p:nvSpPr>
          <p:cNvPr id="3" name="Content Placeholder 2"/>
          <p:cNvSpPr>
            <a:spLocks noGrp="1"/>
          </p:cNvSpPr>
          <p:nvPr>
            <p:ph idx="1"/>
          </p:nvPr>
        </p:nvSpPr>
        <p:spPr>
          <a:xfrm>
            <a:off x="304800" y="990600"/>
            <a:ext cx="8534400" cy="5105400"/>
          </a:xfrm>
        </p:spPr>
        <p:txBody>
          <a:bodyPr/>
          <a:lstStyle/>
          <a:p>
            <a:pPr marL="0" indent="0">
              <a:buNone/>
            </a:pPr>
            <a:r>
              <a:rPr lang="en-US" sz="2000" dirty="0">
                <a:solidFill>
                  <a:schemeClr val="tx2"/>
                </a:solidFill>
              </a:rPr>
              <a:t>This presentation largely covers information that was provided in the Market Notice issued on December 7, 2021: </a:t>
            </a:r>
            <a:r>
              <a:rPr lang="en-US" sz="2000" dirty="0">
                <a:solidFill>
                  <a:schemeClr val="tx2"/>
                </a:solidFill>
                <a:hlinkClick r:id="rId3"/>
              </a:rPr>
              <a:t>M-A120721-01 General</a:t>
            </a:r>
            <a:endParaRPr lang="en-US" sz="2000" dirty="0">
              <a:solidFill>
                <a:schemeClr val="tx2"/>
              </a:solidFill>
            </a:endParaRPr>
          </a:p>
          <a:p>
            <a:endParaRPr lang="en-US" sz="2000" dirty="0"/>
          </a:p>
          <a:p>
            <a:r>
              <a:rPr lang="en-US" sz="2000" dirty="0">
                <a:solidFill>
                  <a:schemeClr val="tx2"/>
                </a:solidFill>
              </a:rPr>
              <a:t>Overview</a:t>
            </a:r>
          </a:p>
          <a:p>
            <a:endParaRPr lang="en-US" sz="1000" dirty="0">
              <a:solidFill>
                <a:schemeClr val="tx2"/>
              </a:solidFill>
            </a:endParaRPr>
          </a:p>
          <a:p>
            <a:r>
              <a:rPr lang="en-US" sz="2000" dirty="0"/>
              <a:t>Items that will be going through the stakeholder process in the coming weeks:</a:t>
            </a:r>
          </a:p>
          <a:p>
            <a:pPr lvl="1"/>
            <a:r>
              <a:rPr lang="en-US" sz="1800" dirty="0">
                <a:solidFill>
                  <a:schemeClr val="tx2"/>
                </a:solidFill>
              </a:rPr>
              <a:t>Update to the </a:t>
            </a:r>
            <a:r>
              <a:rPr lang="en-US" sz="1800" dirty="0"/>
              <a:t>High System-Wide Offer Cap (HCAP) per paragraph (1) of Protocol Section 4.4.11, System-Wide Offer Caps</a:t>
            </a:r>
          </a:p>
          <a:p>
            <a:pPr lvl="1"/>
            <a:r>
              <a:rPr lang="en-US" sz="1800" dirty="0">
                <a:solidFill>
                  <a:schemeClr val="tx2"/>
                </a:solidFill>
              </a:rPr>
              <a:t>Other Binding Document Revision Request (</a:t>
            </a:r>
            <a:r>
              <a:rPr lang="en-US" sz="1800" dirty="0"/>
              <a:t>OB</a:t>
            </a:r>
            <a:r>
              <a:rPr lang="en-US" sz="1800" dirty="0">
                <a:solidFill>
                  <a:schemeClr val="tx2"/>
                </a:solidFill>
              </a:rPr>
              <a:t>DRR) </a:t>
            </a:r>
            <a:r>
              <a:rPr lang="en-US" sz="1800" dirty="0"/>
              <a:t>037</a:t>
            </a:r>
            <a:r>
              <a:rPr lang="en-US" sz="1800" dirty="0">
                <a:solidFill>
                  <a:schemeClr val="tx2"/>
                </a:solidFill>
              </a:rPr>
              <a:t> to change the Power Balance Penalty Curve and other language that references the $9,000/MWh HCAP value</a:t>
            </a:r>
          </a:p>
          <a:p>
            <a:pPr lvl="2"/>
            <a:r>
              <a:rPr lang="en-US" sz="1800" dirty="0">
                <a:solidFill>
                  <a:schemeClr val="tx2"/>
                </a:solidFill>
              </a:rPr>
              <a:t>Filed on December 14, </a:t>
            </a:r>
            <a:r>
              <a:rPr lang="en-US" sz="1800" dirty="0"/>
              <a:t>2021</a:t>
            </a:r>
          </a:p>
          <a:p>
            <a:pPr lvl="2"/>
            <a:endParaRPr lang="en-US" sz="1000" dirty="0">
              <a:solidFill>
                <a:schemeClr val="tx2"/>
              </a:solidFill>
            </a:endParaRPr>
          </a:p>
          <a:p>
            <a:r>
              <a:rPr lang="en-US" sz="2000" dirty="0">
                <a:solidFill>
                  <a:schemeClr val="tx2"/>
                </a:solidFill>
              </a:rPr>
              <a:t>Questions</a:t>
            </a:r>
          </a:p>
          <a:p>
            <a:endParaRPr lang="en-US" sz="2000" dirty="0"/>
          </a:p>
          <a:p>
            <a:pPr marL="0" indent="0">
              <a:buNone/>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B9B96-5AE1-439E-A07A-B842729BA6C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272902CC-2E84-4EDA-B67D-9FB6D9203A29}"/>
              </a:ext>
            </a:extLst>
          </p:cNvPr>
          <p:cNvSpPr>
            <a:spLocks noGrp="1"/>
          </p:cNvSpPr>
          <p:nvPr>
            <p:ph idx="1"/>
          </p:nvPr>
        </p:nvSpPr>
        <p:spPr/>
        <p:txBody>
          <a:bodyPr/>
          <a:lstStyle/>
          <a:p>
            <a:r>
              <a:rPr lang="en-US" sz="2000" dirty="0"/>
              <a:t>At their open meeting on December 2, 2021, the Public Utility Commission of Texas (PUCT) approved an amendment to §25.505 of the PUCT Substantive Rules, lowering the HCAP from its current value of $9,000/MWh to a value of $5,000/MWh effective January 1, 2022.</a:t>
            </a:r>
          </a:p>
          <a:p>
            <a:pPr lvl="1"/>
            <a:endParaRPr lang="en-US" sz="1800" dirty="0"/>
          </a:p>
          <a:p>
            <a:r>
              <a:rPr lang="en-US" sz="2000" dirty="0"/>
              <a:t>Parameters driven by HCAP, or the effective System-Wide Offer Cap (SWCAP) more generally, will also change on January 1, 2022, including:</a:t>
            </a:r>
          </a:p>
          <a:p>
            <a:pPr lvl="1"/>
            <a:r>
              <a:rPr lang="en-US" sz="1800" dirty="0"/>
              <a:t>The Value of Lost Load (VOLL);</a:t>
            </a:r>
          </a:p>
          <a:p>
            <a:pPr lvl="1"/>
            <a:r>
              <a:rPr lang="en-US" sz="1800" dirty="0"/>
              <a:t>The Ancillary Service Penalty Factors for the Day-Ahead Market (DAM) and Supplemental Ancillary Service Market (SASM); </a:t>
            </a:r>
          </a:p>
          <a:p>
            <a:pPr lvl="1"/>
            <a:r>
              <a:rPr lang="en-US" sz="1800" dirty="0"/>
              <a:t>The Power Balance Penalty Curve used in Security-Constrained Economic Dispatch (SCED); and </a:t>
            </a:r>
          </a:p>
          <a:p>
            <a:pPr lvl="1"/>
            <a:r>
              <a:rPr lang="en-US" sz="1800" dirty="0"/>
              <a:t>Proxy Energy Offer Curves.</a:t>
            </a:r>
          </a:p>
          <a:p>
            <a:endParaRPr lang="en-US" sz="2000" dirty="0"/>
          </a:p>
        </p:txBody>
      </p:sp>
      <p:sp>
        <p:nvSpPr>
          <p:cNvPr id="4" name="Slide Number Placeholder 3">
            <a:extLst>
              <a:ext uri="{FF2B5EF4-FFF2-40B4-BE49-F238E27FC236}">
                <a16:creationId xmlns:a16="http://schemas.microsoft.com/office/drawing/2014/main" id="{DD8ACF7E-6F27-423B-8ED5-92E5BC756C26}"/>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2611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A7050-AABE-4DCB-8CAA-6ADCCF011E83}"/>
              </a:ext>
            </a:extLst>
          </p:cNvPr>
          <p:cNvSpPr>
            <a:spLocks noGrp="1"/>
          </p:cNvSpPr>
          <p:nvPr>
            <p:ph type="title"/>
          </p:nvPr>
        </p:nvSpPr>
        <p:spPr/>
        <p:txBody>
          <a:bodyPr/>
          <a:lstStyle/>
          <a:p>
            <a:r>
              <a:rPr lang="en-US" dirty="0"/>
              <a:t>Update to the HCAP</a:t>
            </a:r>
          </a:p>
        </p:txBody>
      </p:sp>
      <p:sp>
        <p:nvSpPr>
          <p:cNvPr id="3" name="Content Placeholder 2">
            <a:extLst>
              <a:ext uri="{FF2B5EF4-FFF2-40B4-BE49-F238E27FC236}">
                <a16:creationId xmlns:a16="http://schemas.microsoft.com/office/drawing/2014/main" id="{F340B662-FE17-422A-B76F-9FF786010C24}"/>
              </a:ext>
            </a:extLst>
          </p:cNvPr>
          <p:cNvSpPr>
            <a:spLocks noGrp="1"/>
          </p:cNvSpPr>
          <p:nvPr>
            <p:ph idx="1"/>
          </p:nvPr>
        </p:nvSpPr>
        <p:spPr/>
        <p:txBody>
          <a:bodyPr/>
          <a:lstStyle/>
          <a:p>
            <a:r>
              <a:rPr lang="en-US" sz="2000" dirty="0"/>
              <a:t>Per Protocol Section 4.4.11(1), the HCAP parameter is updated within the ERCOT Protocols through recommendation by the Technical Advisory Committee (TAC) and approval by the ERCOT Board.</a:t>
            </a:r>
          </a:p>
          <a:p>
            <a:endParaRPr lang="en-US" sz="1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Unless the meeting calendar changes, the current expectation is a request for TAC recommendation on January 26, 2022, and a request for ERCOT Board approval on February 8, 2022.</a:t>
            </a:r>
          </a:p>
          <a:p>
            <a:endParaRPr lang="en-US" sz="2000" dirty="0"/>
          </a:p>
          <a:p>
            <a:endParaRPr lang="en-US" sz="2000" dirty="0"/>
          </a:p>
        </p:txBody>
      </p:sp>
      <p:sp>
        <p:nvSpPr>
          <p:cNvPr id="4" name="Slide Number Placeholder 3">
            <a:extLst>
              <a:ext uri="{FF2B5EF4-FFF2-40B4-BE49-F238E27FC236}">
                <a16:creationId xmlns:a16="http://schemas.microsoft.com/office/drawing/2014/main" id="{8F5A75D0-E4CB-4E72-B648-CC32BF06CAA2}"/>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6" name="Picture 5">
            <a:extLst>
              <a:ext uri="{FF2B5EF4-FFF2-40B4-BE49-F238E27FC236}">
                <a16:creationId xmlns:a16="http://schemas.microsoft.com/office/drawing/2014/main" id="{55F81000-758D-4546-B0D3-F4A771EB20A0}"/>
              </a:ext>
            </a:extLst>
          </p:cNvPr>
          <p:cNvPicPr>
            <a:picLocks noChangeAspect="1"/>
          </p:cNvPicPr>
          <p:nvPr/>
        </p:nvPicPr>
        <p:blipFill>
          <a:blip r:embed="rId2"/>
          <a:stretch>
            <a:fillRect/>
          </a:stretch>
        </p:blipFill>
        <p:spPr>
          <a:xfrm>
            <a:off x="1096092" y="2133600"/>
            <a:ext cx="6951815" cy="1709648"/>
          </a:xfrm>
          <a:prstGeom prst="rect">
            <a:avLst/>
          </a:prstGeom>
        </p:spPr>
      </p:pic>
    </p:spTree>
    <p:extLst>
      <p:ext uri="{BB962C8B-B14F-4D97-AF65-F5344CB8AC3E}">
        <p14:creationId xmlns:p14="http://schemas.microsoft.com/office/powerpoint/2010/main" val="336074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8AEAC-8A07-41C4-B62D-CAB39AA2C35F}"/>
              </a:ext>
            </a:extLst>
          </p:cNvPr>
          <p:cNvSpPr>
            <a:spLocks noGrp="1"/>
          </p:cNvSpPr>
          <p:nvPr>
            <p:ph type="title"/>
          </p:nvPr>
        </p:nvSpPr>
        <p:spPr/>
        <p:txBody>
          <a:bodyPr/>
          <a:lstStyle/>
          <a:p>
            <a:r>
              <a:rPr lang="en-US" dirty="0"/>
              <a:t>Update to the Power Balance Penalty Curve</a:t>
            </a:r>
          </a:p>
        </p:txBody>
      </p:sp>
      <p:sp>
        <p:nvSpPr>
          <p:cNvPr id="3" name="Content Placeholder 2">
            <a:extLst>
              <a:ext uri="{FF2B5EF4-FFF2-40B4-BE49-F238E27FC236}">
                <a16:creationId xmlns:a16="http://schemas.microsoft.com/office/drawing/2014/main" id="{62286C1A-E403-4932-85E9-9F4C66E02427}"/>
              </a:ext>
            </a:extLst>
          </p:cNvPr>
          <p:cNvSpPr>
            <a:spLocks noGrp="1"/>
          </p:cNvSpPr>
          <p:nvPr>
            <p:ph idx="1"/>
          </p:nvPr>
        </p:nvSpPr>
        <p:spPr/>
        <p:txBody>
          <a:bodyPr/>
          <a:lstStyle/>
          <a:p>
            <a:r>
              <a:rPr lang="en-US" sz="2000" dirty="0"/>
              <a:t>The Power Balance Penalty Curve also must be updated to meet the purpose of the PUCT’s rule change.</a:t>
            </a:r>
          </a:p>
          <a:p>
            <a:endParaRPr lang="en-US" sz="1000" dirty="0"/>
          </a:p>
          <a:p>
            <a:r>
              <a:rPr lang="en-US" sz="2000" dirty="0"/>
              <a:t>Effective January 1, 2022, the curve will be changed to be capped at $5,001/MWh, i.e., HCAP plus $1/MWh.</a:t>
            </a:r>
          </a:p>
          <a:p>
            <a:pPr lvl="1"/>
            <a:r>
              <a:rPr lang="en-US" sz="1800" dirty="0"/>
              <a:t>This effectively means that the price on the curve will be at its maximum value at MW violations above 100 MW.</a:t>
            </a:r>
          </a:p>
          <a:p>
            <a:pPr lvl="1"/>
            <a:r>
              <a:rPr lang="en-US" sz="1800" dirty="0"/>
              <a:t>This is equivalent to how the Power Balance Penalty Curve is adjusted when the Low System-Wide Offer Cap (LCAP) is in effect.</a:t>
            </a:r>
          </a:p>
          <a:p>
            <a:pPr lvl="1"/>
            <a:endParaRPr lang="en-US" sz="1000" dirty="0"/>
          </a:p>
          <a:p>
            <a:r>
              <a:rPr lang="en-US" sz="2000" dirty="0"/>
              <a:t>ERCOT has also sponsored OBDRR037 to bring the Power Balance Penalty Curve language into alignment with the PUCT’s rule change.</a:t>
            </a:r>
          </a:p>
          <a:p>
            <a:pPr lvl="1"/>
            <a:r>
              <a:rPr lang="en-US" sz="1800" dirty="0"/>
              <a:t>Related language clean-up is also addressed within the OBDRR.</a:t>
            </a:r>
          </a:p>
          <a:p>
            <a:pPr lvl="1"/>
            <a:r>
              <a:rPr lang="en-US" sz="1800" dirty="0"/>
              <a:t>These changes are expected to follow the same timeline for stakeholder discussion as the update to the HCAP in </a:t>
            </a:r>
            <a:r>
              <a:rPr lang="en-US" sz="1800"/>
              <a:t>the Protocols.</a:t>
            </a:r>
            <a:endParaRPr lang="en-US" sz="1800" dirty="0"/>
          </a:p>
          <a:p>
            <a:pPr lvl="1"/>
            <a:endParaRPr lang="en-US" sz="1800" dirty="0"/>
          </a:p>
        </p:txBody>
      </p:sp>
      <p:sp>
        <p:nvSpPr>
          <p:cNvPr id="4" name="Slide Number Placeholder 3">
            <a:extLst>
              <a:ext uri="{FF2B5EF4-FFF2-40B4-BE49-F238E27FC236}">
                <a16:creationId xmlns:a16="http://schemas.microsoft.com/office/drawing/2014/main" id="{88DDCE10-9982-4ADD-87D0-E17368B4396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308681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0B5BD-435C-48CE-8A80-8DDC4E27FF6B}"/>
              </a:ext>
            </a:extLst>
          </p:cNvPr>
          <p:cNvSpPr>
            <a:spLocks noGrp="1"/>
          </p:cNvSpPr>
          <p:nvPr>
            <p:ph type="title"/>
          </p:nvPr>
        </p:nvSpPr>
        <p:spPr/>
        <p:txBody>
          <a:bodyPr/>
          <a:lstStyle/>
          <a:p>
            <a:r>
              <a:rPr lang="en-US" dirty="0"/>
              <a:t>Illustration of the updated Power Balance Penalty Curve when HCAP is in effect </a:t>
            </a:r>
          </a:p>
        </p:txBody>
      </p:sp>
      <p:sp>
        <p:nvSpPr>
          <p:cNvPr id="4" name="Slide Number Placeholder 3">
            <a:extLst>
              <a:ext uri="{FF2B5EF4-FFF2-40B4-BE49-F238E27FC236}">
                <a16:creationId xmlns:a16="http://schemas.microsoft.com/office/drawing/2014/main" id="{90B4FF63-4878-40C1-8C9A-10921654F306}"/>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25EDA5C2-563F-4AC1-8833-1971846D19BB}"/>
              </a:ext>
            </a:extLst>
          </p:cNvPr>
          <p:cNvGraphicFramePr>
            <a:graphicFrameLocks noGrp="1"/>
          </p:cNvGraphicFramePr>
          <p:nvPr>
            <p:ph idx="1"/>
            <p:extLst>
              <p:ext uri="{D42A27DB-BD31-4B8C-83A1-F6EECF244321}">
                <p14:modId xmlns:p14="http://schemas.microsoft.com/office/powerpoint/2010/main" val="1081818799"/>
              </p:ext>
            </p:extLst>
          </p:nvPr>
        </p:nvGraphicFramePr>
        <p:xfrm>
          <a:off x="762000" y="1524000"/>
          <a:ext cx="7086600" cy="42910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374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7730-0C14-4B6C-843F-59BDAB19385F}"/>
              </a:ext>
            </a:extLst>
          </p:cNvPr>
          <p:cNvSpPr>
            <a:spLocks noGrp="1"/>
          </p:cNvSpPr>
          <p:nvPr>
            <p:ph type="ctrTitle"/>
          </p:nvPr>
        </p:nvSpPr>
        <p:spPr>
          <a:xfrm>
            <a:off x="685800" y="2971800"/>
            <a:ext cx="7772400" cy="628650"/>
          </a:xfrm>
        </p:spPr>
        <p:txBody>
          <a:bodyPr/>
          <a:lstStyle/>
          <a:p>
            <a:r>
              <a:rPr lang="en-US" dirty="0"/>
              <a:t>Questions</a:t>
            </a:r>
          </a:p>
        </p:txBody>
      </p:sp>
    </p:spTree>
    <p:extLst>
      <p:ext uri="{BB962C8B-B14F-4D97-AF65-F5344CB8AC3E}">
        <p14:creationId xmlns:p14="http://schemas.microsoft.com/office/powerpoint/2010/main" val="428845149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313</TotalTime>
  <Words>502</Words>
  <Application>Microsoft Office PowerPoint</Application>
  <PresentationFormat>On-screen Show (4:3)</PresentationFormat>
  <Paragraphs>58</Paragraphs>
  <Slides>7</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Agenda</vt:lpstr>
      <vt:lpstr>Overview</vt:lpstr>
      <vt:lpstr>Update to the HCAP</vt:lpstr>
      <vt:lpstr>Update to the Power Balance Penalty Curve</vt:lpstr>
      <vt:lpstr>Illustration of the updated Power Balance Penalty Curve when HCAP is in effect </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djm</cp:lastModifiedBy>
  <cp:revision>44</cp:revision>
  <cp:lastPrinted>2016-01-21T20:53:15Z</cp:lastPrinted>
  <dcterms:created xsi:type="dcterms:W3CDTF">2016-01-21T15:20:31Z</dcterms:created>
  <dcterms:modified xsi:type="dcterms:W3CDTF">2021-12-15T02:09:33Z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