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6"/>
  </p:notesMasterIdLst>
  <p:sldIdLst>
    <p:sldId id="337" r:id="rId3"/>
    <p:sldId id="343" r:id="rId4"/>
    <p:sldId id="350" r:id="rId5"/>
    <p:sldId id="369" r:id="rId6"/>
    <p:sldId id="344" r:id="rId7"/>
    <p:sldId id="345" r:id="rId8"/>
    <p:sldId id="346" r:id="rId9"/>
    <p:sldId id="363" r:id="rId10"/>
    <p:sldId id="368" r:id="rId11"/>
    <p:sldId id="341" r:id="rId12"/>
    <p:sldId id="362" r:id="rId13"/>
    <p:sldId id="348" r:id="rId14"/>
    <p:sldId id="339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20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57B475-3BE3-414E-A6EB-8AE659AB8F0F}" type="datetimeFigureOut">
              <a:rPr lang="en-US" smtClean="0"/>
              <a:t>12/9/2021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064BA7-6396-4826-96FE-AE5EA16349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142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2683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cs typeface="Book Antiqu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+mj-lt"/>
                <a:cs typeface="Book Antiqu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6561139"/>
            <a:ext cx="609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527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1143000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  <a:latin typeface="+mj-lt"/>
                <a:cs typeface="Book Antiqu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600201"/>
            <a:ext cx="11379200" cy="4319832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+mj-lt"/>
                <a:cs typeface="Book Antiqua"/>
              </a:defRPr>
            </a:lvl1pPr>
            <a:lvl2pPr>
              <a:defRPr sz="2000">
                <a:latin typeface="+mj-lt"/>
                <a:cs typeface="Book Antiqua"/>
              </a:defRPr>
            </a:lvl2pPr>
            <a:lvl3pPr>
              <a:defRPr sz="1900">
                <a:latin typeface="+mj-lt"/>
                <a:cs typeface="Book Antiqua"/>
              </a:defRPr>
            </a:lvl3pPr>
            <a:lvl4pPr>
              <a:defRPr sz="1800">
                <a:latin typeface="+mj-lt"/>
                <a:cs typeface="Book Antiqua"/>
              </a:defRPr>
            </a:lvl4pPr>
            <a:lvl5pPr>
              <a:defRPr sz="1800">
                <a:latin typeface="+mj-lt"/>
                <a:cs typeface="Book Antiqu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6561139"/>
            <a:ext cx="609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589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876800" y="0"/>
            <a:ext cx="73152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994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792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926080" y="6477001"/>
            <a:ext cx="9144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7600" y="6248400"/>
            <a:ext cx="1575824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1"/>
            <a:ext cx="20607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ERCOT Public</a:t>
            </a:r>
          </a:p>
        </p:txBody>
      </p:sp>
    </p:spTree>
    <p:extLst>
      <p:ext uri="{BB962C8B-B14F-4D97-AF65-F5344CB8AC3E}">
        <p14:creationId xmlns:p14="http://schemas.microsoft.com/office/powerpoint/2010/main" val="113861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ercot.com/services/rq/integration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sa.ercot.com/rioo-rs/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RIOO-HELP@ercot.com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RIOO-HELP@ercot.com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507306" y="1256639"/>
            <a:ext cx="511256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5B6770"/>
                </a:solidFill>
                <a:cs typeface="Arial" panose="020B0604020202020204" pitchFamily="34" charset="0"/>
              </a:rPr>
              <a:t>Resource Integration &amp; On-going Operations -  Resources Services</a:t>
            </a:r>
          </a:p>
          <a:p>
            <a:r>
              <a:rPr lang="en-US" sz="2000" b="1" dirty="0">
                <a:solidFill>
                  <a:srgbClr val="5B6770"/>
                </a:solidFill>
                <a:cs typeface="Arial" panose="020B0604020202020204" pitchFamily="34" charset="0"/>
              </a:rPr>
              <a:t>(RIOO-RS) </a:t>
            </a:r>
          </a:p>
          <a:p>
            <a:endParaRPr lang="en-US" sz="2000" b="1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endParaRPr lang="en-US" sz="2000" b="1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rgbClr val="5B6770"/>
                </a:solidFill>
                <a:cs typeface="Arial" panose="020B0604020202020204" pitchFamily="34" charset="0"/>
              </a:rPr>
              <a:t>Project Update</a:t>
            </a:r>
            <a:endParaRPr lang="en-US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endParaRPr lang="en-US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endParaRPr lang="en-US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endParaRPr lang="en-US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endParaRPr lang="en-US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endParaRPr lang="en-US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endParaRPr lang="en-US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endParaRPr lang="en-US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endParaRPr lang="en-US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endParaRPr lang="en-US" dirty="0">
              <a:solidFill>
                <a:srgbClr val="5B6770"/>
              </a:solidFill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5B6770"/>
                </a:solidFill>
                <a:cs typeface="Arial" panose="020B0604020202020204" pitchFamily="34" charset="0"/>
              </a:rPr>
              <a:t>10 Dec 2021</a:t>
            </a:r>
          </a:p>
        </p:txBody>
      </p:sp>
    </p:spTree>
    <p:extLst>
      <p:ext uri="{BB962C8B-B14F-4D97-AF65-F5344CB8AC3E}">
        <p14:creationId xmlns:p14="http://schemas.microsoft.com/office/powerpoint/2010/main" val="739317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1186456"/>
            <a:ext cx="6966060" cy="4360904"/>
          </a:xfrm>
        </p:spPr>
        <p:txBody>
          <a:bodyPr/>
          <a:lstStyle/>
          <a:p>
            <a:r>
              <a:rPr lang="en-US" sz="4800" b="1" dirty="0">
                <a:solidFill>
                  <a:schemeClr val="tx2"/>
                </a:solidFill>
              </a:rPr>
              <a:t>Discussion </a:t>
            </a:r>
          </a:p>
          <a:p>
            <a:r>
              <a:rPr lang="en-US" sz="4800" b="1" dirty="0">
                <a:solidFill>
                  <a:schemeClr val="tx2"/>
                </a:solidFill>
              </a:rPr>
              <a:t>or</a:t>
            </a:r>
          </a:p>
          <a:p>
            <a:r>
              <a:rPr lang="en-US" sz="4800" b="1" dirty="0">
                <a:solidFill>
                  <a:schemeClr val="tx2"/>
                </a:solidFill>
              </a:rPr>
              <a:t>Questions</a:t>
            </a:r>
          </a:p>
          <a:p>
            <a:endParaRPr lang="en-US" sz="4800" b="1" dirty="0">
              <a:solidFill>
                <a:schemeClr val="tx2"/>
              </a:solidFill>
            </a:endParaRPr>
          </a:p>
          <a:p>
            <a:r>
              <a:rPr lang="en-US" sz="4800" b="1" dirty="0">
                <a:solidFill>
                  <a:schemeClr val="tx2"/>
                </a:solidFill>
              </a:rPr>
              <a:t>Backup slides follow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A20EDC0-9235-480D-8C68-5636E9D669AB}"/>
              </a:ext>
            </a:extLst>
          </p:cNvPr>
          <p:cNvCxnSpPr/>
          <p:nvPr/>
        </p:nvCxnSpPr>
        <p:spPr>
          <a:xfrm>
            <a:off x="3706368" y="4242816"/>
            <a:ext cx="4291584" cy="0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508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50" y="251920"/>
            <a:ext cx="8458200" cy="521022"/>
          </a:xfrm>
        </p:spPr>
        <p:txBody>
          <a:bodyPr/>
          <a:lstStyle/>
          <a:p>
            <a:r>
              <a:rPr lang="en-US" dirty="0"/>
              <a:t>RIOO-IS and RIOO-RS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450" y="918245"/>
            <a:ext cx="10928350" cy="5328592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000" dirty="0"/>
              <a:t>RIOO-IS – Interconnection Services  (sa.ercot.com/</a:t>
            </a:r>
            <a:r>
              <a:rPr lang="en-US" sz="2000" dirty="0" err="1"/>
              <a:t>ginr</a:t>
            </a:r>
            <a:r>
              <a:rPr lang="en-US" sz="2000" dirty="0"/>
              <a:t>/)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Allows users to start the interconnection process.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Access – email / password and MFA</a:t>
            </a:r>
          </a:p>
          <a:p>
            <a:pPr lvl="2">
              <a:spcBef>
                <a:spcPts val="600"/>
              </a:spcBef>
            </a:pPr>
            <a:r>
              <a:rPr lang="en-US" sz="1800" dirty="0"/>
              <a:t>Interconnecting Entities (IEs) must self-register</a:t>
            </a:r>
            <a:br>
              <a:rPr lang="en-US" sz="1700" dirty="0"/>
            </a:br>
            <a:endParaRPr lang="en-US" sz="1700" dirty="0"/>
          </a:p>
          <a:p>
            <a:pPr>
              <a:spcBef>
                <a:spcPts val="600"/>
              </a:spcBef>
            </a:pPr>
            <a:r>
              <a:rPr lang="en-US" sz="2000" dirty="0"/>
              <a:t>RIOO-RS – Resource Service  (sa.ercot.com/</a:t>
            </a:r>
            <a:r>
              <a:rPr lang="en-US" sz="2000" dirty="0" err="1"/>
              <a:t>rioo-rs</a:t>
            </a:r>
            <a:r>
              <a:rPr lang="en-US" sz="2000" dirty="0"/>
              <a:t>/)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Allows REs to update data for generators that are already interconnected to the ERCOT grid.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Access - email / password and MFA  (NOT a digital certificate)</a:t>
            </a:r>
          </a:p>
          <a:p>
            <a:pPr lvl="2">
              <a:spcBef>
                <a:spcPts val="600"/>
              </a:spcBef>
            </a:pPr>
            <a:r>
              <a:rPr lang="en-US" sz="1800" dirty="0"/>
              <a:t>REs – Role from USA: </a:t>
            </a:r>
            <a:r>
              <a:rPr lang="en-US" sz="1800" b="1" dirty="0" err="1"/>
              <a:t>RIOO_M_Operator</a:t>
            </a:r>
            <a:r>
              <a:rPr lang="en-US" sz="1800" dirty="0"/>
              <a:t> </a:t>
            </a:r>
            <a:br>
              <a:rPr lang="en-US" dirty="0"/>
            </a:br>
            <a:endParaRPr lang="en-US" dirty="0"/>
          </a:p>
          <a:p>
            <a:pPr marL="0" indent="0">
              <a:spcBef>
                <a:spcPts val="600"/>
              </a:spcBef>
              <a:buNone/>
            </a:pPr>
            <a:br>
              <a:rPr lang="en-US" dirty="0"/>
            </a:br>
            <a:endParaRPr lang="en-US" dirty="0"/>
          </a:p>
          <a:p>
            <a:pPr marL="0" indent="0">
              <a:spcBef>
                <a:spcPts val="600"/>
              </a:spcBef>
              <a:buNone/>
            </a:pPr>
            <a:endParaRPr lang="en-US" dirty="0"/>
          </a:p>
          <a:p>
            <a:pPr>
              <a:spcBef>
                <a:spcPts val="600"/>
              </a:spcBef>
            </a:pPr>
            <a:endParaRPr lang="en-US" dirty="0"/>
          </a:p>
          <a:p>
            <a:pPr marL="457200" lvl="1" indent="0">
              <a:spcBef>
                <a:spcPts val="600"/>
              </a:spcBef>
              <a:buNone/>
            </a:pPr>
            <a:endParaRPr lang="en-US" dirty="0"/>
          </a:p>
          <a:p>
            <a:pPr marL="457200" lvl="1" indent="0">
              <a:spcBef>
                <a:spcPts val="600"/>
              </a:spcBef>
              <a:buNone/>
            </a:pPr>
            <a:endParaRPr lang="en-US" dirty="0"/>
          </a:p>
          <a:p>
            <a:pPr marL="457200" lvl="1" indent="0">
              <a:spcBef>
                <a:spcPts val="600"/>
              </a:spcBef>
              <a:buNone/>
            </a:pPr>
            <a:br>
              <a:rPr lang="en-US" dirty="0"/>
            </a:br>
            <a:endParaRPr lang="en-US" dirty="0"/>
          </a:p>
          <a:p>
            <a:pPr marL="457200" lvl="1" indent="0">
              <a:spcBef>
                <a:spcPts val="600"/>
              </a:spcBef>
              <a:buNone/>
            </a:pPr>
            <a:br>
              <a:rPr lang="en-US" dirty="0"/>
            </a:br>
            <a:endParaRPr lang="en-US" dirty="0"/>
          </a:p>
          <a:p>
            <a:pPr marL="457200" lvl="1" indent="0">
              <a:buNone/>
            </a:pPr>
            <a:endParaRPr lang="en-US" sz="1400" dirty="0"/>
          </a:p>
          <a:p>
            <a:pPr>
              <a:spcBef>
                <a:spcPts val="600"/>
              </a:spcBef>
            </a:pP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9939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77953"/>
          </a:xfrm>
        </p:spPr>
        <p:txBody>
          <a:bodyPr/>
          <a:lstStyle/>
          <a:p>
            <a:r>
              <a:rPr lang="en-US" dirty="0"/>
              <a:t>RIOO- RS is live – how do I get access?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821634"/>
            <a:ext cx="11379200" cy="5393635"/>
          </a:xfrm>
        </p:spPr>
        <p:txBody>
          <a:bodyPr/>
          <a:lstStyle/>
          <a:p>
            <a:r>
              <a:rPr lang="en-US" dirty="0"/>
              <a:t>The RIOO-RS sign-up reference is available here:  </a:t>
            </a:r>
            <a:r>
              <a:rPr lang="en-US" dirty="0">
                <a:hlinkClick r:id="rId2"/>
              </a:rPr>
              <a:t>http://www.ercot.com/services/rq/integration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2735B97-9B97-46B9-9FE5-0AACD529E2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140" y="1642684"/>
            <a:ext cx="11574059" cy="4572586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 rot="9748504">
            <a:off x="3155746" y="5597582"/>
            <a:ext cx="1364566" cy="4220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904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311" y="243682"/>
            <a:ext cx="8458200" cy="521022"/>
          </a:xfrm>
        </p:spPr>
        <p:txBody>
          <a:bodyPr/>
          <a:lstStyle/>
          <a:p>
            <a:r>
              <a:rPr lang="en-US" dirty="0"/>
              <a:t>How to get access - 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311" y="764704"/>
            <a:ext cx="9737601" cy="5472608"/>
          </a:xfrm>
        </p:spPr>
        <p:txBody>
          <a:bodyPr>
            <a:noAutofit/>
          </a:bodyPr>
          <a:lstStyle/>
          <a:p>
            <a:r>
              <a:rPr lang="en-US" sz="1800" dirty="0"/>
              <a:t>The user:</a:t>
            </a:r>
          </a:p>
          <a:p>
            <a:pPr lvl="1"/>
            <a:r>
              <a:rPr lang="en-US" sz="1600" dirty="0"/>
              <a:t>Gets the role “</a:t>
            </a:r>
            <a:r>
              <a:rPr lang="en-US" sz="1600" b="1" dirty="0">
                <a:solidFill>
                  <a:srgbClr val="FF0000"/>
                </a:solidFill>
              </a:rPr>
              <a:t>RIOORS_M_OPERATOR</a:t>
            </a:r>
            <a:r>
              <a:rPr lang="en-US" sz="1600" dirty="0"/>
              <a:t>” from his/her USA</a:t>
            </a:r>
          </a:p>
          <a:p>
            <a:pPr lvl="1"/>
            <a:r>
              <a:rPr lang="en-US" sz="1600" dirty="0"/>
              <a:t>Gets an email</a:t>
            </a:r>
          </a:p>
          <a:p>
            <a:pPr lvl="2"/>
            <a:r>
              <a:rPr lang="en-US" sz="1600" dirty="0"/>
              <a:t>Clicks on “Verify my account” button</a:t>
            </a:r>
          </a:p>
          <a:p>
            <a:pPr lvl="1"/>
            <a:r>
              <a:rPr lang="en-US" sz="1600" dirty="0"/>
              <a:t>Types in URL for the system</a:t>
            </a:r>
          </a:p>
          <a:p>
            <a:pPr lvl="2"/>
            <a:r>
              <a:rPr lang="en-US" sz="1600" dirty="0"/>
              <a:t>Clicks “Don’t remember your password” button</a:t>
            </a:r>
          </a:p>
          <a:p>
            <a:pPr lvl="1"/>
            <a:r>
              <a:rPr lang="en-US" sz="1600" dirty="0"/>
              <a:t>Gets a change password email</a:t>
            </a:r>
          </a:p>
          <a:p>
            <a:pPr lvl="2"/>
            <a:r>
              <a:rPr lang="en-US" sz="1600" dirty="0"/>
              <a:t>Clicks on change my password button</a:t>
            </a:r>
          </a:p>
          <a:p>
            <a:pPr lvl="1"/>
            <a:r>
              <a:rPr lang="en-US" sz="1600" dirty="0"/>
              <a:t>Changes his/her password</a:t>
            </a:r>
          </a:p>
          <a:p>
            <a:pPr lvl="1"/>
            <a:r>
              <a:rPr lang="en-US" sz="1600" dirty="0"/>
              <a:t>Types in URL for the system, sign with user-id / password</a:t>
            </a:r>
          </a:p>
          <a:p>
            <a:pPr lvl="1"/>
            <a:r>
              <a:rPr lang="en-US" sz="1600" dirty="0"/>
              <a:t>Setups authentication</a:t>
            </a:r>
          </a:p>
          <a:p>
            <a:pPr lvl="2"/>
            <a:r>
              <a:rPr lang="en-US" sz="1600" dirty="0"/>
              <a:t>Scans code or enter mobile phone for SMS</a:t>
            </a:r>
          </a:p>
          <a:p>
            <a:pPr lvl="2"/>
            <a:r>
              <a:rPr lang="en-US" sz="1600" dirty="0"/>
              <a:t>Saves Recovery code</a:t>
            </a:r>
          </a:p>
          <a:p>
            <a:pPr lvl="2"/>
            <a:r>
              <a:rPr lang="en-US" sz="1600" dirty="0"/>
              <a:t>Confirms authorization method </a:t>
            </a:r>
            <a:br>
              <a:rPr lang="en-US" sz="1600" dirty="0"/>
            </a:br>
            <a:r>
              <a:rPr lang="en-US" sz="1600" dirty="0"/>
              <a:t>(Google Authenticator/ Auth0 guardian/SMS)</a:t>
            </a:r>
          </a:p>
          <a:p>
            <a:pPr lvl="1"/>
            <a:r>
              <a:rPr lang="en-US" sz="1600" dirty="0"/>
              <a:t>Get an email </a:t>
            </a:r>
          </a:p>
          <a:p>
            <a:pPr lvl="1"/>
            <a:r>
              <a:rPr lang="en-US" sz="1600" dirty="0"/>
              <a:t>Click on verify my account button</a:t>
            </a:r>
          </a:p>
          <a:p>
            <a:pPr lvl="1"/>
            <a:r>
              <a:rPr lang="en-US" sz="1600" dirty="0"/>
              <a:t>Access the RIOO-RS, sign with user-id / password</a:t>
            </a:r>
          </a:p>
          <a:p>
            <a:pPr lvl="1">
              <a:spcBef>
                <a:spcPts val="600"/>
              </a:spcBef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619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50" y="251920"/>
            <a:ext cx="8458200" cy="521022"/>
          </a:xfrm>
        </p:spPr>
        <p:txBody>
          <a:bodyPr/>
          <a:lstStyle/>
          <a:p>
            <a:r>
              <a:rPr lang="en-US" dirty="0"/>
              <a:t>RIOO System is live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450" y="918245"/>
            <a:ext cx="10928350" cy="5328592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000" dirty="0"/>
              <a:t>All updates required to be submitted in RIOO-RS starting 11/13/2020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RARFs for updates to Resource Registration data are  not accepted unless an exception is granted.</a:t>
            </a:r>
            <a:br>
              <a:rPr lang="en-US" dirty="0"/>
            </a:br>
            <a:r>
              <a:rPr lang="en-US" sz="1600" dirty="0"/>
              <a:t> 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New Resources, SODGs, or Load Resources will continue to use the RARF spreadsheet and submit as a Service Request through the MIS.</a:t>
            </a:r>
          </a:p>
          <a:p>
            <a:pPr>
              <a:spcBef>
                <a:spcPts val="600"/>
              </a:spcBef>
            </a:pPr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000" dirty="0"/>
              <a:t>The RIOO Create phase effort has been initiated – this will allow new generators to submit their data via the on-line application</a:t>
            </a:r>
          </a:p>
          <a:p>
            <a:pPr>
              <a:spcBef>
                <a:spcPts val="600"/>
              </a:spcBef>
            </a:pPr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000" dirty="0"/>
              <a:t>Add capability to GINR to accept interconnection requests from generation less than 10MWs and DGRs on 12/20/2021.</a:t>
            </a:r>
            <a:br>
              <a:rPr lang="en-US" dirty="0"/>
            </a:br>
            <a:endParaRPr lang="en-US" dirty="0"/>
          </a:p>
          <a:p>
            <a:pPr marL="457200" lvl="1" indent="0">
              <a:buNone/>
            </a:pPr>
            <a:endParaRPr lang="en-US" sz="1400" dirty="0"/>
          </a:p>
          <a:p>
            <a:pPr>
              <a:spcBef>
                <a:spcPts val="600"/>
              </a:spcBef>
            </a:pP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32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50" y="251920"/>
            <a:ext cx="8458200" cy="521022"/>
          </a:xfrm>
        </p:spPr>
        <p:txBody>
          <a:bodyPr/>
          <a:lstStyle/>
          <a:p>
            <a:r>
              <a:rPr lang="en-US" dirty="0"/>
              <a:t>RIOO-RS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450" y="820004"/>
            <a:ext cx="10928350" cy="5328592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1800" dirty="0"/>
              <a:t>2/26 Update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JOU ownership changes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Combined Cycle Configuration and Transition add / delete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New CC flag – single point of failure</a:t>
            </a:r>
            <a:br>
              <a:rPr lang="en-US" sz="1800" dirty="0"/>
            </a:br>
            <a:r>
              <a:rPr lang="en-US" sz="1400" dirty="0"/>
              <a:t> </a:t>
            </a:r>
          </a:p>
          <a:p>
            <a:pPr>
              <a:spcBef>
                <a:spcPts val="600"/>
              </a:spcBef>
            </a:pPr>
            <a:r>
              <a:rPr lang="en-US" sz="1800" dirty="0"/>
              <a:t>4/23 Update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View a substation without having to start a Change Request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Export to a CVS file </a:t>
            </a:r>
          </a:p>
          <a:p>
            <a:pPr lvl="2">
              <a:spcBef>
                <a:spcPts val="600"/>
              </a:spcBef>
            </a:pPr>
            <a:r>
              <a:rPr lang="en-US" sz="1800" dirty="0"/>
              <a:t>This means that users no longer need to initiate a Change Request to see their data</a:t>
            </a:r>
          </a:p>
          <a:p>
            <a:pPr>
              <a:spcBef>
                <a:spcPts val="600"/>
              </a:spcBef>
            </a:pPr>
            <a:r>
              <a:rPr lang="en-US" sz="1800" dirty="0"/>
              <a:t>10/8 Update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Defect fixes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800" dirty="0"/>
              <a:t>12/20 Release – add interconnection capability for Small Generators and DGRs in GINR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br>
              <a:rPr lang="en-US" dirty="0"/>
            </a:br>
            <a:endParaRPr lang="en-US" dirty="0"/>
          </a:p>
          <a:p>
            <a:pPr marL="457200" lvl="1" indent="0">
              <a:spcBef>
                <a:spcPts val="600"/>
              </a:spcBef>
              <a:buNone/>
            </a:pPr>
            <a:br>
              <a:rPr lang="en-US" dirty="0"/>
            </a:br>
            <a:endParaRPr lang="en-US" dirty="0"/>
          </a:p>
          <a:p>
            <a:pPr marL="457200" lvl="1" indent="0">
              <a:buNone/>
            </a:pPr>
            <a:endParaRPr lang="en-US" sz="1400" dirty="0"/>
          </a:p>
          <a:p>
            <a:pPr>
              <a:spcBef>
                <a:spcPts val="600"/>
              </a:spcBef>
            </a:pP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799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50" y="251920"/>
            <a:ext cx="8458200" cy="521022"/>
          </a:xfrm>
        </p:spPr>
        <p:txBody>
          <a:bodyPr/>
          <a:lstStyle/>
          <a:p>
            <a:r>
              <a:rPr lang="en-US" dirty="0"/>
              <a:t>DGR / Small Generator Release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450" y="918245"/>
            <a:ext cx="10928350" cy="5328592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The December 20 release will give DGRs and small generators the ability to use the existing GINR application.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800" dirty="0"/>
              <a:t>Small Generator transmission connected projects will be accepted starting December 20, 2021.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800" dirty="0"/>
              <a:t>Distribution connected projects will be accepted starting January 1, 2021.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The GINR application still requires the submission of RARF spreadsheets for full data until the RIOO-IS create phase is completed.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Once the RIOO-IS create application is deployed, data submitted using the spreadsheet will be migrated into this system.</a:t>
            </a:r>
            <a:br>
              <a:rPr lang="en-US" dirty="0"/>
            </a:br>
            <a:endParaRPr lang="en-US" dirty="0"/>
          </a:p>
          <a:p>
            <a:pPr marL="457200" lvl="1" indent="0">
              <a:spcBef>
                <a:spcPts val="600"/>
              </a:spcBef>
              <a:buNone/>
            </a:pPr>
            <a:br>
              <a:rPr lang="en-US" dirty="0"/>
            </a:br>
            <a:endParaRPr lang="en-US" dirty="0"/>
          </a:p>
          <a:p>
            <a:pPr marL="457200" lvl="1" indent="0">
              <a:buNone/>
            </a:pPr>
            <a:endParaRPr lang="en-US" sz="1400" dirty="0"/>
          </a:p>
          <a:p>
            <a:pPr>
              <a:spcBef>
                <a:spcPts val="600"/>
              </a:spcBef>
            </a:pP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82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43682"/>
            <a:ext cx="8458200" cy="521022"/>
          </a:xfrm>
        </p:spPr>
        <p:txBody>
          <a:bodyPr/>
          <a:lstStyle/>
          <a:p>
            <a:r>
              <a:rPr lang="en-US" dirty="0"/>
              <a:t>RIOO- RS FAQ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918245"/>
            <a:ext cx="11359532" cy="5328592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000" dirty="0"/>
              <a:t>What is the link to RIOO-RS?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The link for RIOO-RS is located on ercot.com and is:  </a:t>
            </a:r>
            <a:r>
              <a:rPr lang="en-US" sz="1800" dirty="0">
                <a:hlinkClick r:id="rId2"/>
              </a:rPr>
              <a:t>https://sa.ercot.com/rioo-rs/</a:t>
            </a:r>
            <a:r>
              <a:rPr lang="en-US" sz="1800" dirty="0"/>
              <a:t> </a:t>
            </a:r>
          </a:p>
          <a:p>
            <a:pPr>
              <a:spcBef>
                <a:spcPts val="600"/>
              </a:spcBef>
            </a:pPr>
            <a:endParaRPr lang="en-US" sz="2000" dirty="0"/>
          </a:p>
          <a:p>
            <a:pPr>
              <a:spcBef>
                <a:spcPts val="600"/>
              </a:spcBef>
            </a:pPr>
            <a:endParaRPr lang="en-US" sz="2000" dirty="0"/>
          </a:p>
          <a:p>
            <a:pPr>
              <a:spcBef>
                <a:spcPts val="600"/>
              </a:spcBef>
            </a:pPr>
            <a:endParaRPr lang="en-US" sz="2000" dirty="0"/>
          </a:p>
          <a:p>
            <a:pPr>
              <a:spcBef>
                <a:spcPts val="600"/>
              </a:spcBef>
            </a:pPr>
            <a:endParaRPr lang="en-US" sz="2000" dirty="0"/>
          </a:p>
          <a:p>
            <a:pPr>
              <a:spcBef>
                <a:spcPts val="600"/>
              </a:spcBef>
            </a:pPr>
            <a:endParaRPr lang="en-US" sz="2000" dirty="0"/>
          </a:p>
          <a:p>
            <a:pPr>
              <a:spcBef>
                <a:spcPts val="600"/>
              </a:spcBef>
            </a:pPr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000" dirty="0"/>
              <a:t>Does RIOO-RS use a digital certificate?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No.  </a:t>
            </a:r>
            <a:br>
              <a:rPr lang="en-US" sz="1600" dirty="0"/>
            </a:br>
            <a:endParaRPr lang="en-US" sz="1600" dirty="0"/>
          </a:p>
          <a:p>
            <a:pPr>
              <a:spcBef>
                <a:spcPts val="600"/>
              </a:spcBef>
            </a:pPr>
            <a:r>
              <a:rPr lang="en-US" sz="2000" dirty="0"/>
              <a:t>What role do I need and how do I get it?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Your company USA should provide the </a:t>
            </a:r>
            <a:r>
              <a:rPr lang="en-US" sz="1800" dirty="0" err="1"/>
              <a:t>RIOO_M_Operator</a:t>
            </a:r>
            <a:r>
              <a:rPr lang="en-US" sz="1800" dirty="0"/>
              <a:t> in order to gain access to RIOO-RS.</a:t>
            </a:r>
            <a:br>
              <a:rPr lang="en-US" sz="1700" dirty="0"/>
            </a:br>
            <a:endParaRPr lang="en-US" sz="1700" dirty="0"/>
          </a:p>
          <a:p>
            <a:pPr marL="457200" lvl="1" indent="0">
              <a:buNone/>
            </a:pPr>
            <a:endParaRPr lang="en-US" sz="1400" dirty="0"/>
          </a:p>
          <a:p>
            <a:pPr>
              <a:spcBef>
                <a:spcPts val="600"/>
              </a:spcBef>
            </a:pP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F7C21B-2E45-4F5F-BD15-AF1FA31F74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168" y="1749827"/>
            <a:ext cx="11302382" cy="2139159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4439221" y="3079796"/>
            <a:ext cx="1364566" cy="4220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755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43682"/>
            <a:ext cx="8458200" cy="521022"/>
          </a:xfrm>
        </p:spPr>
        <p:txBody>
          <a:bodyPr/>
          <a:lstStyle/>
          <a:p>
            <a:r>
              <a:rPr lang="en-US" dirty="0"/>
              <a:t>RIOO-RS FAQ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450" y="794675"/>
            <a:ext cx="10928350" cy="5328592"/>
          </a:xfrm>
        </p:spPr>
        <p:txBody>
          <a:bodyPr>
            <a:noAutofit/>
          </a:bodyPr>
          <a:lstStyle/>
          <a:p>
            <a:r>
              <a:rPr lang="en-US" sz="2000" dirty="0"/>
              <a:t>Why do I have errors on things I did not change?</a:t>
            </a:r>
          </a:p>
          <a:p>
            <a:pPr lvl="1"/>
            <a:r>
              <a:rPr lang="en-US" dirty="0"/>
              <a:t>May have errors on first Change Request in the system </a:t>
            </a:r>
          </a:p>
          <a:p>
            <a:pPr lvl="1"/>
            <a:r>
              <a:rPr lang="en-US" dirty="0"/>
              <a:t>Caused by update validation rules and migrated data</a:t>
            </a:r>
            <a:br>
              <a:rPr lang="en-US" dirty="0"/>
            </a:br>
            <a:endParaRPr lang="en-US" dirty="0"/>
          </a:p>
          <a:p>
            <a:pPr>
              <a:spcBef>
                <a:spcPts val="600"/>
              </a:spcBef>
            </a:pPr>
            <a:r>
              <a:rPr lang="en-US" sz="2000" dirty="0"/>
              <a:t>What do I do if I can’t see my resources?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Check with your USA, ensure </a:t>
            </a:r>
            <a:r>
              <a:rPr lang="en-US" dirty="0" err="1"/>
              <a:t>RIOO_M_Operator</a:t>
            </a:r>
            <a:r>
              <a:rPr lang="en-US" dirty="0"/>
              <a:t> role has been added to desired DUNS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May need to use two emails if have more than 15-20 DUNs numbers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Still can’t see? Send info to </a:t>
            </a:r>
            <a:r>
              <a:rPr lang="en-US" dirty="0">
                <a:hlinkClick r:id="rId2"/>
              </a:rPr>
              <a:t>RIOO-HELP@ercot.com</a:t>
            </a:r>
            <a:endParaRPr lang="en-US" dirty="0"/>
          </a:p>
          <a:p>
            <a:pPr lvl="2">
              <a:spcBef>
                <a:spcPts val="600"/>
              </a:spcBef>
            </a:pPr>
            <a:r>
              <a:rPr lang="en-US" sz="2000" dirty="0"/>
              <a:t>Email used for accessing RIOO-RS</a:t>
            </a:r>
          </a:p>
          <a:p>
            <a:pPr lvl="2">
              <a:spcBef>
                <a:spcPts val="600"/>
              </a:spcBef>
            </a:pPr>
            <a:r>
              <a:rPr lang="en-US" sz="2000" dirty="0"/>
              <a:t>DUNS number of missing resource  </a:t>
            </a:r>
          </a:p>
          <a:p>
            <a:pPr lvl="2">
              <a:spcBef>
                <a:spcPts val="600"/>
              </a:spcBef>
            </a:pPr>
            <a:r>
              <a:rPr lang="en-US" sz="2000" dirty="0"/>
              <a:t>We can also set up a WebEx to trouble-shoot the issue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New generators </a:t>
            </a:r>
            <a:r>
              <a:rPr lang="en-US" u="sng" dirty="0"/>
              <a:t>will not </a:t>
            </a:r>
            <a:r>
              <a:rPr lang="en-US" dirty="0"/>
              <a:t>see their information in RIOO-RS until the model date</a:t>
            </a:r>
            <a:br>
              <a:rPr lang="en-US" dirty="0"/>
            </a:br>
            <a:endParaRPr lang="en-US" sz="1600" dirty="0"/>
          </a:p>
          <a:p>
            <a:pPr>
              <a:spcBef>
                <a:spcPts val="600"/>
              </a:spcBef>
            </a:pPr>
            <a:endParaRPr lang="en-US" dirty="0"/>
          </a:p>
          <a:p>
            <a:pPr marL="457200" lvl="1" indent="0">
              <a:buNone/>
            </a:pPr>
            <a:endParaRPr lang="en-US" sz="1400" dirty="0"/>
          </a:p>
          <a:p>
            <a:pPr>
              <a:spcBef>
                <a:spcPts val="600"/>
              </a:spcBef>
            </a:pP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50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715413"/>
          </a:xfrm>
        </p:spPr>
        <p:txBody>
          <a:bodyPr/>
          <a:lstStyle/>
          <a:p>
            <a:r>
              <a:rPr lang="en-US" dirty="0"/>
              <a:t>RIOO-RS FAQ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731520"/>
            <a:ext cx="11379200" cy="530352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000" dirty="0"/>
              <a:t>How do I know if I have access?</a:t>
            </a:r>
          </a:p>
          <a:p>
            <a:pPr lvl="1">
              <a:spcBef>
                <a:spcPts val="1200"/>
              </a:spcBef>
            </a:pPr>
            <a:r>
              <a:rPr lang="en-US" sz="1800" dirty="0"/>
              <a:t>This user only has access to RIOO-RS since RIOO-IS is greyed out.</a:t>
            </a:r>
          </a:p>
          <a:p>
            <a:pPr>
              <a:spcBef>
                <a:spcPts val="1200"/>
              </a:spcBef>
            </a:pPr>
            <a:endParaRPr lang="en-US" sz="2000" dirty="0"/>
          </a:p>
          <a:p>
            <a:pPr>
              <a:spcBef>
                <a:spcPts val="1200"/>
              </a:spcBef>
            </a:pPr>
            <a:endParaRPr lang="en-US" sz="2000" dirty="0"/>
          </a:p>
          <a:p>
            <a:pPr>
              <a:spcBef>
                <a:spcPts val="1200"/>
              </a:spcBef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>
              <a:spcBef>
                <a:spcPts val="1200"/>
              </a:spcBef>
            </a:pPr>
            <a:r>
              <a:rPr lang="en-US" sz="2000" dirty="0"/>
              <a:t>I have multiple email addresses, how should my access be set up?</a:t>
            </a:r>
          </a:p>
          <a:p>
            <a:pPr lvl="1">
              <a:spcBef>
                <a:spcPts val="1200"/>
              </a:spcBef>
            </a:pPr>
            <a:r>
              <a:rPr lang="en-US" sz="1800" dirty="0"/>
              <a:t>If you intend to use multiple addresses then your USA has to provide the </a:t>
            </a:r>
            <a:r>
              <a:rPr lang="en-US" sz="1800" dirty="0" err="1"/>
              <a:t>RIOO_M_Operator</a:t>
            </a:r>
            <a:r>
              <a:rPr lang="en-US" sz="1800" dirty="0"/>
              <a:t> for each email address in addition to associating the DUNs for each Resource with the email address.  Once this is done, each email account must go through the verification process.</a:t>
            </a:r>
          </a:p>
          <a:p>
            <a:pPr>
              <a:spcBef>
                <a:spcPts val="1200"/>
              </a:spcBef>
            </a:pPr>
            <a:r>
              <a:rPr lang="en-US" sz="2000" dirty="0"/>
              <a:t>Can Dynamic Model files be submitted via RIOO?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Yes, RIOO has a section that accepts attachments.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007" y="1610432"/>
            <a:ext cx="9206022" cy="1413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646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469550"/>
          </a:xfrm>
        </p:spPr>
        <p:txBody>
          <a:bodyPr/>
          <a:lstStyle/>
          <a:p>
            <a:r>
              <a:rPr lang="en-US" dirty="0"/>
              <a:t>RIOO-RS FAQ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731520"/>
            <a:ext cx="11379200" cy="5413248"/>
          </a:xfrm>
        </p:spPr>
        <p:txBody>
          <a:bodyPr/>
          <a:lstStyle/>
          <a:p>
            <a:pPr marL="3429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I have not been able to set up access, what do I do? 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Can’t access the system:  Contact the Help Desk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Questions:  </a:t>
            </a:r>
            <a:r>
              <a:rPr lang="en-US" sz="1800" dirty="0">
                <a:hlinkClick r:id="rId2"/>
              </a:rPr>
              <a:t>RIOO-HELP@ercot.com</a:t>
            </a:r>
            <a:endParaRPr lang="en-US" sz="1800" dirty="0"/>
          </a:p>
          <a:p>
            <a:pPr lvl="1">
              <a:spcBef>
                <a:spcPts val="600"/>
              </a:spcBef>
            </a:pPr>
            <a:r>
              <a:rPr lang="en-US" sz="1800" dirty="0"/>
              <a:t>We can also set up a WebEx to trouble-shoot the issue</a:t>
            </a:r>
          </a:p>
          <a:p>
            <a:pPr lvl="1">
              <a:spcBef>
                <a:spcPts val="600"/>
              </a:spcBef>
            </a:pPr>
            <a:endParaRPr lang="en-US" sz="1800" dirty="0"/>
          </a:p>
          <a:p>
            <a:pPr marL="3429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My phone number has changed, what do I do? 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Send an email to </a:t>
            </a:r>
            <a:r>
              <a:rPr lang="en-US" sz="1800" dirty="0">
                <a:hlinkClick r:id="rId2"/>
              </a:rPr>
              <a:t>RIOO-HELP@ercot.com</a:t>
            </a:r>
            <a:r>
              <a:rPr lang="en-US" sz="1800" dirty="0"/>
              <a:t>; let us know your number has changed.  You may also reach out to your account manager.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The Multi-Factor Authentication (MFA) associated with your phone number will need to be re-set.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Once MFA is reset, you will receive an email with an </a:t>
            </a:r>
            <a:r>
              <a:rPr lang="en-US" sz="1800" b="1" dirty="0"/>
              <a:t>ENROLL YOUR DEVICE </a:t>
            </a:r>
            <a:r>
              <a:rPr lang="en-US" sz="1800" dirty="0"/>
              <a:t>button that you click to display the ERCOT Authentication Method page and set up your MFA app and device again.</a:t>
            </a:r>
          </a:p>
          <a:p>
            <a:pPr lvl="1">
              <a:spcBef>
                <a:spcPts val="600"/>
              </a:spcBef>
            </a:pPr>
            <a:endParaRPr lang="en-US" sz="1800" dirty="0"/>
          </a:p>
          <a:p>
            <a:pPr>
              <a:spcBef>
                <a:spcPts val="1200"/>
              </a:spcBef>
            </a:pPr>
            <a:r>
              <a:rPr lang="en-US" sz="2000" dirty="0"/>
              <a:t>I’m getting a weird error?</a:t>
            </a:r>
          </a:p>
          <a:p>
            <a:pPr lvl="1">
              <a:spcBef>
                <a:spcPts val="1200"/>
              </a:spcBef>
            </a:pPr>
            <a:r>
              <a:rPr lang="en-US" sz="1800" dirty="0"/>
              <a:t>Please send a screen shot to </a:t>
            </a:r>
            <a:r>
              <a:rPr lang="en-US" sz="1800" dirty="0">
                <a:hlinkClick r:id="rId2"/>
              </a:rPr>
              <a:t>RIOO-HELP@ercot.com</a:t>
            </a:r>
            <a:r>
              <a:rPr lang="en-US" sz="1800" dirty="0"/>
              <a:t>.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410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49E20-D98C-40D4-8E87-230C264D8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694285"/>
          </a:xfrm>
        </p:spPr>
        <p:txBody>
          <a:bodyPr/>
          <a:lstStyle/>
          <a:p>
            <a:r>
              <a:rPr lang="en-US" dirty="0"/>
              <a:t>RIOO 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68FF4-9CDC-4E04-9EAE-3C26A6E46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0368" y="2302764"/>
            <a:ext cx="6811264" cy="2252471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b="1" dirty="0">
                <a:solidFill>
                  <a:schemeClr val="tx2"/>
                </a:solidFill>
              </a:rPr>
              <a:t>Demo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2C3704-CB7E-402E-8058-9A155E1825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105546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11594</TotalTime>
  <Words>1015</Words>
  <Application>Microsoft Office PowerPoint</Application>
  <PresentationFormat>Widescreen</PresentationFormat>
  <Paragraphs>148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1_Custom Design</vt:lpstr>
      <vt:lpstr>1_Office Theme</vt:lpstr>
      <vt:lpstr>PowerPoint Presentation</vt:lpstr>
      <vt:lpstr>RIOO System is live</vt:lpstr>
      <vt:lpstr>RIOO-RS Updates</vt:lpstr>
      <vt:lpstr>DGR / Small Generator Release</vt:lpstr>
      <vt:lpstr>RIOO- RS FAQ</vt:lpstr>
      <vt:lpstr>RIOO-RS FAQ</vt:lpstr>
      <vt:lpstr>RIOO-RS FAQ</vt:lpstr>
      <vt:lpstr>RIOO-RS FAQ</vt:lpstr>
      <vt:lpstr>RIOO Demo</vt:lpstr>
      <vt:lpstr>PowerPoint Presentation</vt:lpstr>
      <vt:lpstr>RIOO-IS and RIOO-RS</vt:lpstr>
      <vt:lpstr>RIOO- RS is live – how do I get access?</vt:lpstr>
      <vt:lpstr>How to get access - Checklist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RIOO-RS Update</dc:title>
  <dc:creator>Oneal, Dana</dc:creator>
  <cp:lastModifiedBy>Flores, Isabel</cp:lastModifiedBy>
  <cp:revision>218</cp:revision>
  <cp:lastPrinted>2019-09-25T20:49:27Z</cp:lastPrinted>
  <dcterms:created xsi:type="dcterms:W3CDTF">2019-07-23T13:16:52Z</dcterms:created>
  <dcterms:modified xsi:type="dcterms:W3CDTF">2021-12-09T17:09:20Z</dcterms:modified>
</cp:coreProperties>
</file>