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8" r:id="rId8"/>
    <p:sldId id="318" r:id="rId9"/>
    <p:sldId id="345" r:id="rId10"/>
    <p:sldId id="350" r:id="rId11"/>
    <p:sldId id="354" r:id="rId12"/>
    <p:sldId id="347" r:id="rId13"/>
    <p:sldId id="353" r:id="rId14"/>
    <p:sldId id="294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104" d="100"/>
          <a:sy n="104" d="100"/>
        </p:scale>
        <p:origin x="1310" y="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565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92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415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475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December 2021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December 14, 2021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914400"/>
            <a:ext cx="8077200" cy="48006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2021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2022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TAC Priority / Rank Recommendations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NPRR1091 – Changes to Address Market Impacts of </a:t>
            </a:r>
            <a:r>
              <a:rPr lang="en-US" sz="1400" i="1" dirty="0" err="1"/>
              <a:t>Add’l</a:t>
            </a:r>
            <a:r>
              <a:rPr lang="en-US" sz="1400" i="1" dirty="0"/>
              <a:t> Non-Spin Procurement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NPRR1105 – Option to Deploy Distribution Voltage Reduction Measures Prior to EEA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In-Flight Strategic Projects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Fast-Frequency Response (FFR) Advancement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DGR/DESR Implementation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BES Combo Model Implementation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Securitization Update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Options for Revision Requests with Impacts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NPRR1095 	– </a:t>
            </a:r>
            <a:r>
              <a:rPr lang="en-US" sz="1400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Texas SET V5.0 Changes</a:t>
            </a:r>
            <a:endParaRPr lang="en-US" sz="1400" i="1" dirty="0"/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SCR817 	– </a:t>
            </a:r>
            <a:r>
              <a:rPr lang="en-US" sz="1400" b="0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Related to NPRR1095, </a:t>
            </a:r>
            <a:r>
              <a:rPr lang="en-US" sz="1400" b="0" i="1" kern="1200" dirty="0" err="1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MarkeTrak</a:t>
            </a:r>
            <a:r>
              <a:rPr lang="en-US" sz="1400" b="0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Validation Revisions Aligning with 		Texas SET V5.0</a:t>
            </a:r>
            <a:endParaRPr lang="en-US" sz="1400" i="1" dirty="0"/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NPRR1098 	– </a:t>
            </a:r>
            <a:r>
              <a:rPr lang="en-US" sz="1400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DC Tie Reactive Power Capability Requirements</a:t>
            </a:r>
            <a:endParaRPr lang="en-US" sz="1400" b="0" i="1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  <a:p>
            <a:pPr lvl="2">
              <a:tabLst>
                <a:tab pos="2117725" algn="l"/>
              </a:tabLst>
            </a:pPr>
            <a:r>
              <a:rPr lang="en-US" sz="1400" i="1" dirty="0">
                <a:solidFill>
                  <a:schemeClr val="dk1"/>
                </a:solidFill>
              </a:rPr>
              <a:t>SCR816 	– </a:t>
            </a:r>
            <a:r>
              <a:rPr lang="en-US" sz="1400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CRR Auction Bid Credit Enhancement</a:t>
            </a:r>
            <a:endParaRPr lang="en-US" sz="1400" i="1" dirty="0"/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096000"/>
            <a:ext cx="7467600" cy="5447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0960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90708"/>
            <a:ext cx="8686800" cy="5257800"/>
          </a:xfrm>
        </p:spPr>
        <p:txBody>
          <a:bodyPr/>
          <a:lstStyle/>
          <a:p>
            <a:pPr>
              <a:tabLst>
                <a:tab pos="1771650" algn="l"/>
                <a:tab pos="2173288" algn="l"/>
                <a:tab pos="7199313" algn="l"/>
              </a:tabLst>
            </a:pPr>
            <a:r>
              <a:rPr lang="en-US" sz="1600" dirty="0"/>
              <a:t>2022 February Release – 2/1/2022-2/3/2022	</a:t>
            </a:r>
            <a:r>
              <a:rPr lang="en-US" sz="1800" i="1" dirty="0">
                <a:solidFill>
                  <a:srgbClr val="00B050"/>
                </a:solidFill>
              </a:rPr>
              <a:t> In Flight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dirty="0"/>
              <a:t>NPRR917</a:t>
            </a:r>
            <a:r>
              <a:rPr lang="en-US" sz="1400" kern="0" dirty="0"/>
              <a:t> 	– </a:t>
            </a:r>
            <a:r>
              <a:rPr lang="en-US" sz="1400" dirty="0"/>
              <a:t>Nodal Pricing for SODGs and SOTGs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kern="0" dirty="0"/>
              <a:t>NPRR1016 	– </a:t>
            </a:r>
            <a:r>
              <a:rPr lang="en-US" sz="1400" dirty="0"/>
              <a:t>Clarify Requirements for DGRs and Distribution Energy Storage Resources</a:t>
            </a:r>
            <a:endParaRPr lang="en-US" sz="1400" kern="0" dirty="0"/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kern="0" dirty="0"/>
              <a:t>NPRR1052 	– </a:t>
            </a:r>
            <a:r>
              <a:rPr lang="en-US" sz="1400" dirty="0"/>
              <a:t>Load Zone Pricing for Settlement Only Storage Prior to NPRR995</a:t>
            </a:r>
            <a:endParaRPr lang="en-US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kern="0" dirty="0">
                <a:solidFill>
                  <a:srgbClr val="000000"/>
                </a:solidFill>
                <a:latin typeface="Arial" panose="020B0604020202020204" pitchFamily="34" charset="0"/>
              </a:rPr>
              <a:t>NPRR1065 	– </a:t>
            </a:r>
            <a:r>
              <a:rPr lang="en-US" sz="1400" dirty="0"/>
              <a:t>Implementation Adjustment for NPRR917</a:t>
            </a:r>
            <a:endParaRPr lang="en-US" sz="1400" kern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kern="0" dirty="0">
                <a:solidFill>
                  <a:srgbClr val="000000"/>
                </a:solidFill>
                <a:latin typeface="Arial" panose="020B0604020202020204" pitchFamily="34" charset="0"/>
              </a:rPr>
              <a:t>PGRR082 	– </a:t>
            </a:r>
            <a:r>
              <a:rPr lang="en-US" sz="1400" dirty="0"/>
              <a:t>Revise Section 5 and Establish Small Generation Interconnection Process</a:t>
            </a:r>
            <a:endParaRPr lang="en-US" sz="1400" kern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kern="0" dirty="0"/>
              <a:t>NOGRR212 	– </a:t>
            </a:r>
            <a:r>
              <a:rPr lang="en-US" sz="1400" dirty="0"/>
              <a:t>Related to NPRR1016</a:t>
            </a:r>
            <a:endParaRPr lang="en-US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kern="0" dirty="0">
                <a:solidFill>
                  <a:srgbClr val="000000"/>
                </a:solidFill>
                <a:latin typeface="Arial" panose="020B0604020202020204" pitchFamily="34" charset="0"/>
              </a:rPr>
              <a:t>RRGRR026 	– </a:t>
            </a:r>
            <a:r>
              <a:rPr lang="en-US" sz="1400" dirty="0"/>
              <a:t>Related to NPRR1016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dirty="0"/>
              <a:t>LPGRR068	– 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Add BUSLRG and BUSLRGDG Profile Types</a:t>
            </a:r>
            <a:endParaRPr lang="en-US" sz="1400" dirty="0"/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endParaRPr lang="en-US" sz="1000" kern="0" dirty="0"/>
          </a:p>
          <a:p>
            <a:pPr>
              <a:tabLst>
                <a:tab pos="1771650" algn="l"/>
                <a:tab pos="2173288" algn="l"/>
                <a:tab pos="7199313" algn="l"/>
              </a:tabLst>
            </a:pPr>
            <a:r>
              <a:rPr lang="en-US" sz="1600" dirty="0"/>
              <a:t>2022 March Release – 3/29/2022-3/31/2022	</a:t>
            </a:r>
            <a:r>
              <a:rPr lang="en-US" sz="1800" i="1" dirty="0">
                <a:solidFill>
                  <a:srgbClr val="00B050"/>
                </a:solidFill>
              </a:rPr>
              <a:t> In Flight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dirty="0"/>
              <a:t>SCR800</a:t>
            </a:r>
            <a:r>
              <a:rPr lang="en-US" sz="1400" kern="0" dirty="0"/>
              <a:t> 	– </a:t>
            </a:r>
            <a:r>
              <a:rPr lang="en-US" sz="1400" dirty="0"/>
              <a:t>Addition of DC Tie Ramp to GTBD Calculation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kern="0" dirty="0"/>
              <a:t>SCR809 	– </a:t>
            </a:r>
            <a:r>
              <a:rPr lang="en-US" sz="1400" dirty="0"/>
              <a:t>Changes to External Telemetry Validations in Resource Limit Calculator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endParaRPr lang="en-US" sz="1000" dirty="0"/>
          </a:p>
          <a:p>
            <a:pPr>
              <a:tabLst>
                <a:tab pos="1771650" algn="l"/>
                <a:tab pos="2173288" algn="l"/>
                <a:tab pos="7199313" algn="l"/>
              </a:tabLst>
            </a:pPr>
            <a:r>
              <a:rPr lang="en-US" sz="1600" dirty="0"/>
              <a:t>2022 May Release – 5/24/2022-5/26/2022	</a:t>
            </a:r>
            <a:r>
              <a:rPr lang="en-US" sz="1800" i="1" dirty="0">
                <a:solidFill>
                  <a:srgbClr val="00B050"/>
                </a:solidFill>
              </a:rPr>
              <a:t> In Flight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dirty="0"/>
              <a:t>NPRR939</a:t>
            </a:r>
            <a:r>
              <a:rPr lang="en-US" sz="1400" kern="0" dirty="0"/>
              <a:t> 	– </a:t>
            </a:r>
            <a:r>
              <a:rPr lang="en-US" sz="1400" dirty="0"/>
              <a:t>Modification to Load Resources Providing RRS to Maintain Minimum PRC on 			Generators During Scarcity Conditions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kern="0" dirty="0"/>
              <a:t>NPRR1093 	– Load Resource Participation in Non-Spinning Reserve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kern="0" dirty="0"/>
              <a:t>NPRR1101	– </a:t>
            </a:r>
            <a:r>
              <a:rPr lang="en-US" sz="12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Create Non-Spin Deployment Groups made up of Generation Resources Providing Off-Line Non-Spinning Reserve and Load Resources that are Not Controllable Load Resources Providing Non-Spinning Reserve</a:t>
            </a:r>
            <a:endParaRPr lang="en-US" sz="1400" kern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438400" y="6125076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2021 Release Targets – Board Approved NPRRs / SCRs / </a:t>
            </a:r>
            <a:r>
              <a:rPr lang="en-US" sz="2200" b="1" dirty="0" err="1">
                <a:solidFill>
                  <a:schemeClr val="accent1"/>
                </a:solidFill>
              </a:rPr>
              <a:t>xGRRs</a:t>
            </a:r>
            <a:r>
              <a:rPr lang="en-US" sz="2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994365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5625576"/>
              </p:ext>
            </p:extLst>
          </p:nvPr>
        </p:nvGraphicFramePr>
        <p:xfrm>
          <a:off x="160280" y="798446"/>
          <a:ext cx="8839200" cy="4280296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 – 2/4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3/30 – 4/1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5/25 – 5/27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7/27 – 7/29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10/5 – 10/7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12/7 – 12/9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NPRR902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NOGRR195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OBDRR023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PGRR070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NPRR1060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NPRR978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(c)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ECMS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ECMS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NPRR1081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NPRR1031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NPRR1081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OBDRR023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459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470115" y="5485388"/>
            <a:ext cx="2505302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NPRR902(a) – ECEII Market Participant MPIM role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NPRR902(b) – MIS links updated for ECEII reports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NPRR978(c) – Forecast Zone scope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NPRR1081(a) – Manual implementation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NPRR1081(b) – Automated solution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OBDRR023(a) – ERS Expenditure Limit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OBDRR023(b) – 4 Standard Contract Terms/Year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025334"/>
              </p:ext>
            </p:extLst>
          </p:nvPr>
        </p:nvGraphicFramePr>
        <p:xfrm>
          <a:off x="176358" y="50981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966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32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TBD Items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NPRRs: 484, 825(b), 826, 829, 841, 857, 879, 885, 904, 918, 930, 935(b), 936, 941, 945, 962, 965, 1004, 1006, 1019, 1023, 1030, 1032, 1034, 1040, 1057                  SCRs: 799, 805, 809, 812                Market Guides: PGRR066, PGRR076       Other Binding Docs: OBDRR009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8621051" y="4604689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118545" y="1366208"/>
            <a:ext cx="370549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r>
              <a:rPr lang="en-US" sz="105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6" name="TextBox 12"/>
          <p:cNvSpPr txBox="1">
            <a:spLocks noChangeArrowheads="1"/>
          </p:cNvSpPr>
          <p:nvPr/>
        </p:nvSpPr>
        <p:spPr bwMode="auto">
          <a:xfrm>
            <a:off x="3080013" y="2633361"/>
            <a:ext cx="149047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/>
              <a:t>Replace </a:t>
            </a:r>
            <a:r>
              <a:rPr lang="en-US" sz="900" b="0" dirty="0" err="1"/>
              <a:t>NoticeBuilder</a:t>
            </a:r>
            <a:endParaRPr lang="en-US" sz="900" b="0" kern="0" dirty="0"/>
          </a:p>
        </p:txBody>
      </p:sp>
      <p:sp>
        <p:nvSpPr>
          <p:cNvPr id="57" name="TextBox 12"/>
          <p:cNvSpPr txBox="1">
            <a:spLocks noChangeArrowheads="1"/>
          </p:cNvSpPr>
          <p:nvPr/>
        </p:nvSpPr>
        <p:spPr bwMode="auto">
          <a:xfrm>
            <a:off x="6024731" y="3200400"/>
            <a:ext cx="1445090" cy="600164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ECMS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11/17 – 11/20 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kern="0" dirty="0"/>
              <a:t>New navigation</a:t>
            </a:r>
          </a:p>
        </p:txBody>
      </p:sp>
      <p:sp>
        <p:nvSpPr>
          <p:cNvPr id="40" name="TextBox 12"/>
          <p:cNvSpPr txBox="1">
            <a:spLocks noChangeArrowheads="1"/>
          </p:cNvSpPr>
          <p:nvPr/>
        </p:nvSpPr>
        <p:spPr bwMode="auto">
          <a:xfrm>
            <a:off x="160279" y="1943100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  <a:endParaRPr lang="en-US" sz="1200" kern="0" dirty="0"/>
          </a:p>
        </p:txBody>
      </p:sp>
      <p:sp>
        <p:nvSpPr>
          <p:cNvPr id="44" name="TextBox 43"/>
          <p:cNvSpPr txBox="1"/>
          <p:nvPr/>
        </p:nvSpPr>
        <p:spPr>
          <a:xfrm>
            <a:off x="1271547" y="222250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676655" y="2468482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303041" y="1366733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303789" y="156946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0" name="TextBox 12"/>
          <p:cNvSpPr txBox="1">
            <a:spLocks noChangeArrowheads="1"/>
          </p:cNvSpPr>
          <p:nvPr/>
        </p:nvSpPr>
        <p:spPr bwMode="auto">
          <a:xfrm>
            <a:off x="152400" y="2644001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</a:t>
            </a:r>
            <a:endParaRPr lang="en-US" sz="1200" kern="0" dirty="0"/>
          </a:p>
        </p:txBody>
      </p:sp>
      <p:sp>
        <p:nvSpPr>
          <p:cNvPr id="61" name="TextBox 12"/>
          <p:cNvSpPr txBox="1">
            <a:spLocks noChangeArrowheads="1"/>
          </p:cNvSpPr>
          <p:nvPr/>
        </p:nvSpPr>
        <p:spPr bwMode="auto">
          <a:xfrm>
            <a:off x="6024781" y="1939635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10/1</a:t>
            </a:r>
            <a:endParaRPr lang="en-US" sz="1200" kern="0" dirty="0"/>
          </a:p>
        </p:txBody>
      </p:sp>
      <p:sp>
        <p:nvSpPr>
          <p:cNvPr id="42" name="TextBox 12"/>
          <p:cNvSpPr txBox="1">
            <a:spLocks noChangeArrowheads="1"/>
          </p:cNvSpPr>
          <p:nvPr/>
        </p:nvSpPr>
        <p:spPr bwMode="auto">
          <a:xfrm>
            <a:off x="1598860" y="3276600"/>
            <a:ext cx="15270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5/1</a:t>
            </a:r>
            <a:endParaRPr lang="en-US" sz="1200" kern="0" dirty="0"/>
          </a:p>
        </p:txBody>
      </p:sp>
      <p:sp>
        <p:nvSpPr>
          <p:cNvPr id="41" name="TextBox 12"/>
          <p:cNvSpPr txBox="1">
            <a:spLocks noChangeArrowheads="1"/>
          </p:cNvSpPr>
          <p:nvPr/>
        </p:nvSpPr>
        <p:spPr bwMode="auto">
          <a:xfrm>
            <a:off x="160279" y="3349975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3/15</a:t>
            </a:r>
            <a:endParaRPr lang="en-US" sz="1200" kern="0" dirty="0"/>
          </a:p>
        </p:txBody>
      </p:sp>
      <p:sp>
        <p:nvSpPr>
          <p:cNvPr id="46" name="TextBox 45"/>
          <p:cNvSpPr txBox="1"/>
          <p:nvPr/>
        </p:nvSpPr>
        <p:spPr>
          <a:xfrm>
            <a:off x="1282700" y="294005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89384" y="3639979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796058" y="1391005"/>
            <a:ext cx="370549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7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5" name="TextBox 12"/>
          <p:cNvSpPr txBox="1">
            <a:spLocks noChangeArrowheads="1"/>
          </p:cNvSpPr>
          <p:nvPr/>
        </p:nvSpPr>
        <p:spPr bwMode="auto">
          <a:xfrm>
            <a:off x="160283" y="4226684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4/22</a:t>
            </a:r>
            <a:endParaRPr lang="en-US" sz="1200" kern="0" dirty="0"/>
          </a:p>
        </p:txBody>
      </p:sp>
      <p:sp>
        <p:nvSpPr>
          <p:cNvPr id="66" name="TextBox 65"/>
          <p:cNvSpPr txBox="1"/>
          <p:nvPr/>
        </p:nvSpPr>
        <p:spPr>
          <a:xfrm>
            <a:off x="1295400" y="449394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7" name="TextBox 12"/>
          <p:cNvSpPr txBox="1">
            <a:spLocks noChangeArrowheads="1"/>
          </p:cNvSpPr>
          <p:nvPr/>
        </p:nvSpPr>
        <p:spPr bwMode="auto">
          <a:xfrm>
            <a:off x="1598861" y="4136293"/>
            <a:ext cx="15270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6/1</a:t>
            </a:r>
            <a:endParaRPr lang="en-US" sz="1200" kern="0" dirty="0"/>
          </a:p>
        </p:txBody>
      </p:sp>
      <p:sp>
        <p:nvSpPr>
          <p:cNvPr id="70" name="TextBox 69"/>
          <p:cNvSpPr txBox="1"/>
          <p:nvPr/>
        </p:nvSpPr>
        <p:spPr>
          <a:xfrm>
            <a:off x="2805337" y="355014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7462841" y="3832122"/>
            <a:ext cx="1522276" cy="738664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RIOO – </a:t>
            </a:r>
            <a:r>
              <a:rPr lang="en-US" sz="1200" dirty="0">
                <a:solidFill>
                  <a:srgbClr val="FF0000"/>
                </a:solidFill>
              </a:rPr>
              <a:t>12/20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0" dirty="0">
                <a:solidFill>
                  <a:srgbClr val="FF0000"/>
                </a:solidFill>
                <a:latin typeface="Arial" panose="020B0604020202020204" pitchFamily="34" charset="0"/>
              </a:rPr>
              <a:t>I</a:t>
            </a:r>
            <a:r>
              <a:rPr lang="en-US" sz="1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nterconnection requests of less than 10MWs and DGRs</a:t>
            </a:r>
            <a:endParaRPr lang="en-US" sz="900" b="0" kern="0" dirty="0">
              <a:solidFill>
                <a:srgbClr val="FF0000"/>
              </a:solidFill>
            </a:endParaRPr>
          </a:p>
        </p:txBody>
      </p:sp>
      <p:sp>
        <p:nvSpPr>
          <p:cNvPr id="71" name="TextBox 12"/>
          <p:cNvSpPr txBox="1">
            <a:spLocks noChangeArrowheads="1"/>
          </p:cNvSpPr>
          <p:nvPr/>
        </p:nvSpPr>
        <p:spPr bwMode="auto">
          <a:xfrm>
            <a:off x="3120170" y="3048355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6/25</a:t>
            </a:r>
            <a:endParaRPr lang="en-US" sz="1200" kern="0" dirty="0"/>
          </a:p>
        </p:txBody>
      </p:sp>
      <p:sp>
        <p:nvSpPr>
          <p:cNvPr id="62" name="TextBox 61"/>
          <p:cNvSpPr txBox="1"/>
          <p:nvPr/>
        </p:nvSpPr>
        <p:spPr>
          <a:xfrm>
            <a:off x="4277651" y="1371600"/>
            <a:ext cx="370549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7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1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9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9" name="TextBox 12"/>
          <p:cNvSpPr txBox="1">
            <a:spLocks noChangeArrowheads="1"/>
          </p:cNvSpPr>
          <p:nvPr/>
        </p:nvSpPr>
        <p:spPr bwMode="auto">
          <a:xfrm>
            <a:off x="3078412" y="3512757"/>
            <a:ext cx="14904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800" b="0" dirty="0"/>
              <a:t>New public version of ERCOT.com homepage</a:t>
            </a:r>
            <a:endParaRPr lang="en-US" sz="800" b="0" kern="0" dirty="0"/>
          </a:p>
        </p:txBody>
      </p:sp>
      <p:sp>
        <p:nvSpPr>
          <p:cNvPr id="74" name="TextBox 73"/>
          <p:cNvSpPr txBox="1"/>
          <p:nvPr/>
        </p:nvSpPr>
        <p:spPr>
          <a:xfrm>
            <a:off x="2819400" y="4414679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72" name="TextBox 12"/>
          <p:cNvSpPr txBox="1">
            <a:spLocks noChangeArrowheads="1"/>
          </p:cNvSpPr>
          <p:nvPr/>
        </p:nvSpPr>
        <p:spPr bwMode="auto">
          <a:xfrm>
            <a:off x="3124200" y="396879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</a:t>
            </a:r>
            <a:endParaRPr lang="en-US" sz="1200" kern="0" dirty="0"/>
          </a:p>
        </p:txBody>
      </p:sp>
      <p:sp>
        <p:nvSpPr>
          <p:cNvPr id="75" name="TextBox 12"/>
          <p:cNvSpPr txBox="1">
            <a:spLocks noChangeArrowheads="1"/>
          </p:cNvSpPr>
          <p:nvPr/>
        </p:nvSpPr>
        <p:spPr bwMode="auto">
          <a:xfrm>
            <a:off x="4572000" y="4533603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9/16</a:t>
            </a:r>
            <a:endParaRPr lang="en-US" sz="1200" kern="0" dirty="0"/>
          </a:p>
        </p:txBody>
      </p:sp>
      <p:sp>
        <p:nvSpPr>
          <p:cNvPr id="76" name="TextBox 12"/>
          <p:cNvSpPr txBox="1">
            <a:spLocks noChangeArrowheads="1"/>
          </p:cNvSpPr>
          <p:nvPr/>
        </p:nvSpPr>
        <p:spPr bwMode="auto">
          <a:xfrm>
            <a:off x="4566239" y="1917032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7/14</a:t>
            </a:r>
            <a:endParaRPr lang="en-US" sz="1200" kern="0" dirty="0"/>
          </a:p>
        </p:txBody>
      </p:sp>
      <p:sp>
        <p:nvSpPr>
          <p:cNvPr id="64" name="TextBox 12"/>
          <p:cNvSpPr txBox="1">
            <a:spLocks noChangeArrowheads="1"/>
          </p:cNvSpPr>
          <p:nvPr/>
        </p:nvSpPr>
        <p:spPr bwMode="auto">
          <a:xfrm>
            <a:off x="4572000" y="2492214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/>
              <a:t>7/23</a:t>
            </a:r>
          </a:p>
        </p:txBody>
      </p:sp>
      <p:sp>
        <p:nvSpPr>
          <p:cNvPr id="68" name="TextBox 12">
            <a:extLst>
              <a:ext uri="{FF2B5EF4-FFF2-40B4-BE49-F238E27FC236}">
                <a16:creationId xmlns:a16="http://schemas.microsoft.com/office/drawing/2014/main" id="{6A912B95-0CAD-454C-92FB-788C2A8B1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31670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/>
              <a:t>8/1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0AD0E9E-4680-4466-977F-D7E5CB69B0D5}"/>
              </a:ext>
            </a:extLst>
          </p:cNvPr>
          <p:cNvSpPr txBox="1"/>
          <p:nvPr/>
        </p:nvSpPr>
        <p:spPr>
          <a:xfrm>
            <a:off x="5681417" y="1368993"/>
            <a:ext cx="370549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7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9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4F604CB6-33D6-4C79-9A1D-4F9296BECCDD}"/>
              </a:ext>
            </a:extLst>
          </p:cNvPr>
          <p:cNvSpPr txBox="1"/>
          <p:nvPr/>
        </p:nvSpPr>
        <p:spPr>
          <a:xfrm>
            <a:off x="5692666" y="3621506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3" name="TextBox 12">
            <a:extLst>
              <a:ext uri="{FF2B5EF4-FFF2-40B4-BE49-F238E27FC236}">
                <a16:creationId xmlns:a16="http://schemas.microsoft.com/office/drawing/2014/main" id="{8C84AF0F-3125-4B89-857B-35456E5A3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914001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/>
              <a:t>9/10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0EB4092D-FD89-4E79-81AC-DDFF1B90D046}"/>
              </a:ext>
            </a:extLst>
          </p:cNvPr>
          <p:cNvSpPr txBox="1"/>
          <p:nvPr/>
        </p:nvSpPr>
        <p:spPr>
          <a:xfrm>
            <a:off x="5715000" y="4183049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A7C1D070-2BC9-4FEB-BEE7-D440A5724816}"/>
              </a:ext>
            </a:extLst>
          </p:cNvPr>
          <p:cNvSpPr txBox="1"/>
          <p:nvPr/>
        </p:nvSpPr>
        <p:spPr>
          <a:xfrm>
            <a:off x="5713110" y="482112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0C5B7B3-9AFF-45EC-A3EF-DC7107E63721}"/>
              </a:ext>
            </a:extLst>
          </p:cNvPr>
          <p:cNvSpPr txBox="1"/>
          <p:nvPr/>
        </p:nvSpPr>
        <p:spPr>
          <a:xfrm>
            <a:off x="7133050" y="2257466"/>
            <a:ext cx="370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076FB7B6-E4E2-4A5D-9595-8BDF64951464}"/>
              </a:ext>
            </a:extLst>
          </p:cNvPr>
          <p:cNvSpPr txBox="1"/>
          <p:nvPr/>
        </p:nvSpPr>
        <p:spPr>
          <a:xfrm>
            <a:off x="7175983" y="3384967"/>
            <a:ext cx="370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sz="800" b="1" i="1" kern="0" noProof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101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2022 Release Targets – Board Approved NPRRs / SCRs / </a:t>
            </a:r>
            <a:r>
              <a:rPr lang="en-US" sz="2200" b="1" dirty="0" err="1">
                <a:solidFill>
                  <a:schemeClr val="accent1"/>
                </a:solidFill>
              </a:rPr>
              <a:t>xGRRs</a:t>
            </a:r>
            <a:r>
              <a:rPr lang="en-US" sz="2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5800794"/>
              </p:ext>
            </p:extLst>
          </p:nvPr>
        </p:nvGraphicFramePr>
        <p:xfrm>
          <a:off x="160280" y="798446"/>
          <a:ext cx="8839200" cy="4190999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2/1 – 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3/29 – 3/31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5/24 – 5/26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7/26 – 7/28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10/4 – 10/6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12/6 – 12/8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LPGRR068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DGR/DESR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NOGRR212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PGRR082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RRGRR026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NPRR1101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TBD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459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B66D30A-5487-421A-AF14-94F22B0D24BF}"/>
              </a:ext>
            </a:extLst>
          </p:cNvPr>
          <p:cNvSpPr txBox="1"/>
          <p:nvPr/>
        </p:nvSpPr>
        <p:spPr>
          <a:xfrm>
            <a:off x="4201451" y="1357965"/>
            <a:ext cx="37054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  <a:endParaRPr lang="en-US" sz="1050" b="1" i="1" kern="0" dirty="0">
              <a:solidFill>
                <a:srgbClr val="00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0D129D9-5EC9-4C95-AE8F-C1AA796BE5ED}"/>
              </a:ext>
            </a:extLst>
          </p:cNvPr>
          <p:cNvSpPr txBox="1"/>
          <p:nvPr/>
        </p:nvSpPr>
        <p:spPr>
          <a:xfrm>
            <a:off x="2829851" y="1343433"/>
            <a:ext cx="370549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  <a:endParaRPr lang="en-US" sz="1050" b="1" i="1" kern="0" dirty="0">
              <a:solidFill>
                <a:srgbClr val="00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236AF0-CB79-4485-8403-335353F306BE}"/>
              </a:ext>
            </a:extLst>
          </p:cNvPr>
          <p:cNvSpPr txBox="1"/>
          <p:nvPr/>
        </p:nvSpPr>
        <p:spPr>
          <a:xfrm>
            <a:off x="1283467" y="1357965"/>
            <a:ext cx="370549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18" name="TextBox 12">
            <a:extLst>
              <a:ext uri="{FF2B5EF4-FFF2-40B4-BE49-F238E27FC236}">
                <a16:creationId xmlns:a16="http://schemas.microsoft.com/office/drawing/2014/main" id="{E8A5F11A-FAC8-44E9-A124-974A9FD48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059668"/>
            <a:ext cx="1522276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Securitization Subchapter N </a:t>
            </a:r>
            <a:r>
              <a:rPr lang="en-US" sz="1200" b="0" dirty="0">
                <a:solidFill>
                  <a:srgbClr val="FF0000"/>
                </a:solidFill>
              </a:rPr>
              <a:t>– March Go-Live</a:t>
            </a:r>
          </a:p>
        </p:txBody>
      </p:sp>
    </p:spTree>
    <p:extLst>
      <p:ext uri="{BB962C8B-B14F-4D97-AF65-F5344CB8AC3E}">
        <p14:creationId xmlns:p14="http://schemas.microsoft.com/office/powerpoint/2010/main" val="3993419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0960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TAC Priority / Rank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410200"/>
          </a:xfrm>
        </p:spPr>
        <p:txBody>
          <a:bodyPr/>
          <a:lstStyle/>
          <a:p>
            <a:pPr>
              <a:tabLst>
                <a:tab pos="2286000" algn="l"/>
                <a:tab pos="2743200" algn="l"/>
                <a:tab pos="7199313" algn="l"/>
              </a:tabLst>
            </a:pPr>
            <a:r>
              <a:rPr lang="en-US" sz="1600" dirty="0"/>
              <a:t>NPRR1091 – Changes to Address Market Impacts of Additional Non-Spin Procurement</a:t>
            </a:r>
          </a:p>
          <a:p>
            <a:pPr lvl="1">
              <a:tabLst>
                <a:tab pos="2286000" algn="l"/>
                <a:tab pos="2743200" algn="l"/>
                <a:tab pos="3657600" algn="l"/>
                <a:tab pos="5540375" algn="l"/>
                <a:tab pos="7199313" algn="l"/>
              </a:tabLst>
            </a:pPr>
            <a:r>
              <a:rPr lang="en-US" sz="1400" dirty="0"/>
              <a:t>IA Summary</a:t>
            </a:r>
          </a:p>
          <a:p>
            <a:pPr lvl="2">
              <a:tabLst>
                <a:tab pos="2286000" algn="l"/>
                <a:tab pos="2743200" algn="l"/>
                <a:tab pos="3657600" algn="l"/>
                <a:tab pos="5540375" algn="l"/>
                <a:tab pos="7199313" algn="l"/>
              </a:tabLst>
            </a:pPr>
            <a:r>
              <a:rPr lang="en-US" sz="1400" kern="0" dirty="0"/>
              <a:t>Cost	$120k-$160k</a:t>
            </a:r>
          </a:p>
          <a:p>
            <a:pPr lvl="2">
              <a:tabLst>
                <a:tab pos="2286000" algn="l"/>
                <a:tab pos="2743200" algn="l"/>
                <a:tab pos="3657600" algn="l"/>
                <a:tab pos="5540375" algn="l"/>
                <a:tab pos="7199313" algn="l"/>
              </a:tabLst>
            </a:pPr>
            <a:r>
              <a:rPr lang="en-US" sz="1400" kern="0" dirty="0"/>
              <a:t>Duration	7-10 months</a:t>
            </a:r>
          </a:p>
          <a:p>
            <a:pPr lvl="1">
              <a:tabLst>
                <a:tab pos="2286000" algn="l"/>
                <a:tab pos="2743200" algn="l"/>
                <a:tab pos="3657600" algn="l"/>
                <a:tab pos="5540375" algn="l"/>
                <a:tab pos="7199313" algn="l"/>
              </a:tabLst>
            </a:pPr>
            <a:r>
              <a:rPr lang="en-US" sz="1400" b="1" kern="0" dirty="0">
                <a:solidFill>
                  <a:srgbClr val="000000"/>
                </a:solidFill>
                <a:latin typeface="Arial" panose="020B0604020202020204" pitchFamily="34" charset="0"/>
              </a:rPr>
              <a:t>Recommended Priority	2022          </a:t>
            </a:r>
            <a:r>
              <a:rPr lang="en-US" sz="1400" b="1" i="0" kern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Recommended Rank	3195</a:t>
            </a:r>
            <a:endParaRPr lang="en-US" sz="1400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tabLst>
                <a:tab pos="2286000" algn="l"/>
                <a:tab pos="2743200" algn="l"/>
                <a:tab pos="3657600" algn="l"/>
                <a:tab pos="5540375" algn="l"/>
                <a:tab pos="7199313" algn="l"/>
              </a:tabLst>
            </a:pPr>
            <a:r>
              <a:rPr lang="en-US" sz="1400" kern="0" dirty="0">
                <a:solidFill>
                  <a:srgbClr val="000000"/>
                </a:solidFill>
                <a:latin typeface="Arial" panose="020B0604020202020204" pitchFamily="34" charset="0"/>
              </a:rPr>
              <a:t>Priority / Rank Logic: 	2022 start with same rank as NPRR1093 (per submitter’s request)</a:t>
            </a:r>
            <a:endParaRPr lang="en-US" sz="1400" dirty="0"/>
          </a:p>
          <a:p>
            <a:pPr lvl="1">
              <a:tabLst>
                <a:tab pos="2286000" algn="l"/>
                <a:tab pos="2743200" algn="l"/>
                <a:tab pos="3657600" algn="l"/>
                <a:tab pos="5540375" algn="l"/>
                <a:tab pos="7199313" algn="l"/>
              </a:tabLst>
            </a:pPr>
            <a:r>
              <a:rPr lang="en-US" sz="1400" dirty="0"/>
              <a:t>Additional comments</a:t>
            </a:r>
          </a:p>
          <a:p>
            <a:pPr lvl="2">
              <a:tabLst>
                <a:tab pos="2286000" algn="l"/>
                <a:tab pos="2743200" algn="l"/>
                <a:tab pos="3657600" algn="l"/>
                <a:tab pos="5540375" algn="l"/>
                <a:tab pos="7199313" algn="l"/>
              </a:tabLst>
            </a:pPr>
            <a:r>
              <a:rPr lang="en-US" sz="1400" dirty="0"/>
              <a:t>Combining with NPRR1093 will depend on any impact to the 2022 R3 target of NPRR1093</a:t>
            </a:r>
          </a:p>
          <a:p>
            <a:pPr lvl="1">
              <a:tabLst>
                <a:tab pos="2286000" algn="l"/>
                <a:tab pos="2743200" algn="l"/>
                <a:tab pos="3657600" algn="l"/>
                <a:tab pos="5540375" algn="l"/>
                <a:tab pos="7199313" algn="l"/>
              </a:tabLst>
            </a:pPr>
            <a:endParaRPr lang="en-US" sz="1600" kern="0" dirty="0"/>
          </a:p>
          <a:p>
            <a:pPr>
              <a:tabLst>
                <a:tab pos="2286000" algn="l"/>
                <a:tab pos="2743200" algn="l"/>
                <a:tab pos="3657600" algn="l"/>
                <a:tab pos="5540375" algn="l"/>
                <a:tab pos="7199313" algn="l"/>
              </a:tabLst>
            </a:pPr>
            <a:r>
              <a:rPr lang="en-US" sz="1600" dirty="0"/>
              <a:t>NPRR1105 – Option to Deploy Distribution Voltage Reduction Measures Prior to EEA</a:t>
            </a:r>
          </a:p>
          <a:p>
            <a:pPr lvl="1">
              <a:tabLst>
                <a:tab pos="2286000" algn="l"/>
                <a:tab pos="2743200" algn="l"/>
                <a:tab pos="3657600" algn="l"/>
                <a:tab pos="5540375" algn="l"/>
                <a:tab pos="7199313" algn="l"/>
              </a:tabLst>
            </a:pPr>
            <a:r>
              <a:rPr lang="en-US" sz="1400" dirty="0"/>
              <a:t>IA Summary</a:t>
            </a:r>
          </a:p>
          <a:p>
            <a:pPr lvl="2">
              <a:tabLst>
                <a:tab pos="2286000" algn="l"/>
                <a:tab pos="2743200" algn="l"/>
                <a:tab pos="3657600" algn="l"/>
                <a:tab pos="5540375" algn="l"/>
                <a:tab pos="7199313" algn="l"/>
              </a:tabLst>
            </a:pPr>
            <a:r>
              <a:rPr lang="en-US" sz="1400" kern="0" dirty="0"/>
              <a:t>Cost	$80k-$120k (for Phase 2)</a:t>
            </a:r>
          </a:p>
          <a:p>
            <a:pPr lvl="2">
              <a:tabLst>
                <a:tab pos="2286000" algn="l"/>
                <a:tab pos="2743200" algn="l"/>
                <a:tab pos="3657600" algn="l"/>
                <a:tab pos="5540375" algn="l"/>
                <a:tab pos="7199313" algn="l"/>
              </a:tabLst>
            </a:pPr>
            <a:r>
              <a:rPr lang="en-US" sz="1400" kern="0" dirty="0"/>
              <a:t>Duration	Phase 1 – Effective on PUCT approval (sections 6.5.9.4.1 and 6.5.9.4.2)</a:t>
            </a:r>
          </a:p>
          <a:p>
            <a:pPr marL="914400" lvl="2" indent="0">
              <a:buNone/>
              <a:tabLst>
                <a:tab pos="2286000" algn="l"/>
                <a:tab pos="2743200" algn="l"/>
                <a:tab pos="3657600" algn="l"/>
                <a:tab pos="5540375" algn="l"/>
                <a:tab pos="7199313" algn="l"/>
              </a:tabLst>
            </a:pPr>
            <a:r>
              <a:rPr lang="en-US" sz="1400" kern="0" dirty="0"/>
              <a:t>	Phase 2 – 6-9 months (section 6.5.7.3.1)</a:t>
            </a:r>
            <a:endParaRPr lang="en-US" sz="1000" kern="0" dirty="0"/>
          </a:p>
          <a:p>
            <a:pPr lvl="1">
              <a:tabLst>
                <a:tab pos="2286000" algn="l"/>
                <a:tab pos="2743200" algn="l"/>
                <a:tab pos="3657600" algn="l"/>
                <a:tab pos="5540375" algn="l"/>
                <a:tab pos="7199313" algn="l"/>
              </a:tabLst>
            </a:pPr>
            <a:r>
              <a:rPr lang="en-US" sz="1400" b="1" kern="0" dirty="0">
                <a:solidFill>
                  <a:srgbClr val="000000"/>
                </a:solidFill>
                <a:latin typeface="Arial" panose="020B0604020202020204" pitchFamily="34" charset="0"/>
              </a:rPr>
              <a:t>Recommended Priority	2022	</a:t>
            </a:r>
            <a:r>
              <a:rPr lang="en-US" sz="1400" b="1" i="0" kern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Recommended Rank	3020</a:t>
            </a:r>
            <a:endParaRPr lang="en-US" sz="1400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tabLst>
                <a:tab pos="2286000" algn="l"/>
                <a:tab pos="2743200" algn="l"/>
                <a:tab pos="3657600" algn="l"/>
                <a:tab pos="5540375" algn="l"/>
                <a:tab pos="7199313" algn="l"/>
              </a:tabLst>
            </a:pPr>
            <a:r>
              <a:rPr lang="en-US" sz="1400" kern="0" dirty="0">
                <a:solidFill>
                  <a:srgbClr val="000000"/>
                </a:solidFill>
                <a:latin typeface="Arial" panose="020B0604020202020204" pitchFamily="34" charset="0"/>
              </a:rPr>
              <a:t>Priority / Rank Logic: 	2022 start with same rank as NPRR1006 (per market Comments)</a:t>
            </a:r>
            <a:endParaRPr lang="en-US" sz="1400" dirty="0"/>
          </a:p>
          <a:p>
            <a:pPr lvl="1">
              <a:tabLst>
                <a:tab pos="2286000" algn="l"/>
                <a:tab pos="2743200" algn="l"/>
                <a:tab pos="3657600" algn="l"/>
                <a:tab pos="5540375" algn="l"/>
                <a:tab pos="7199313" algn="l"/>
              </a:tabLst>
            </a:pPr>
            <a:r>
              <a:rPr lang="en-US" sz="1400" dirty="0"/>
              <a:t>Additional comments</a:t>
            </a:r>
          </a:p>
          <a:p>
            <a:pPr lvl="2">
              <a:tabLst>
                <a:tab pos="2286000" algn="l"/>
                <a:tab pos="2743200" algn="l"/>
                <a:tab pos="3657600" algn="l"/>
                <a:tab pos="5540375" algn="l"/>
                <a:tab pos="7199313" algn="l"/>
              </a:tabLst>
            </a:pPr>
            <a:r>
              <a:rPr lang="en-US" sz="1400" dirty="0"/>
              <a:t>Further discussion needed – ERCOT believes NPRR1105 may require revisions which could impact the potential to bundle with NPRR1006</a:t>
            </a:r>
          </a:p>
          <a:p>
            <a:pPr marL="914400" lvl="2" indent="0">
              <a:buNone/>
              <a:tabLst>
                <a:tab pos="1771650" algn="l"/>
                <a:tab pos="7199313" algn="l"/>
              </a:tabLst>
            </a:pPr>
            <a:endParaRPr lang="en-US" sz="600" dirty="0"/>
          </a:p>
          <a:p>
            <a:pPr>
              <a:tabLst>
                <a:tab pos="1771650" algn="l"/>
                <a:tab pos="7199313" algn="l"/>
              </a:tabLst>
            </a:pPr>
            <a:endParaRPr lang="en-US" sz="1400" kern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557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410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In-Flight Strategic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83286"/>
            <a:ext cx="8991600" cy="5334000"/>
          </a:xfrm>
        </p:spPr>
        <p:txBody>
          <a:bodyPr/>
          <a:lstStyle/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PR325-01  Fast-Frequency Response (FFR) Advancement </a:t>
            </a:r>
            <a:r>
              <a:rPr lang="en-US" sz="1400" dirty="0"/>
              <a:t>(Gated to Execution on 6/22/2021)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strike="sngStrike" dirty="0">
                <a:solidFill>
                  <a:schemeClr val="accent3">
                    <a:lumMod val="75000"/>
                  </a:schemeClr>
                </a:solidFill>
              </a:rPr>
              <a:t>Planned go-live for 2021-R6  (December 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/>
              <a:t>NPRR863, NPRR1015, NPRR1079, NOGRR187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9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PR354-01  DGR/DESR Implementation </a:t>
            </a:r>
            <a:r>
              <a:rPr lang="en-US" sz="1400" dirty="0"/>
              <a:t>(Gated to Execution phase on 7/30/2021)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>
                <a:solidFill>
                  <a:schemeClr val="accent3">
                    <a:lumMod val="75000"/>
                  </a:schemeClr>
                </a:solidFill>
              </a:rPr>
              <a:t>Target go-live 2022-R1 (February 2022)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NPRR917	– Nodal Pricing for SODGs and SOTGs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NPRR1016	– Clarify Requirements for DGRs and Distribution Energy Storage Resources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NPRR1052	– Load Zone Pricing for Settlement Only Storage Prior to NPRR995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NPRR1065	– Implementation Adjustment for NPRR917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PGRR082	– Revise Section 5 and Establish Small Generation Interconnection Process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Related RRs 	– NOGRR212, RRGRR026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8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PR353-01  BES Combo Model Implementation – </a:t>
            </a:r>
            <a:r>
              <a:rPr lang="en-US" sz="1400" dirty="0"/>
              <a:t>potential for multiple go-lives</a:t>
            </a:r>
            <a:endParaRPr lang="en-US" sz="1400" dirty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>
                <a:solidFill>
                  <a:srgbClr val="FF0000"/>
                </a:solidFill>
              </a:rPr>
              <a:t>Target go-live TBD  (core project On Hold until resources are available after FFR and DGR/DESR)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NPRR963 	– Base Point Deviation Settlement &amp; Deployment Performance Metrics for ESRs (Combo Model)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00B0F0"/>
                </a:solidFill>
              </a:rPr>
              <a:t>NPRR987</a:t>
            </a:r>
            <a:r>
              <a:rPr lang="en-US" sz="1100" dirty="0">
                <a:solidFill>
                  <a:srgbClr val="00B0F0"/>
                </a:solidFill>
              </a:rPr>
              <a:t>	– BESTF-3 ESR Contribution to Physical Responsive Capability and RT On-Line Reserve Capacity </a:t>
            </a:r>
            <a:r>
              <a:rPr lang="en-US" sz="1100" dirty="0" err="1">
                <a:solidFill>
                  <a:srgbClr val="00B0F0"/>
                </a:solidFill>
              </a:rPr>
              <a:t>Calcs</a:t>
            </a:r>
            <a:endParaRPr lang="en-US" sz="1100" dirty="0">
              <a:solidFill>
                <a:srgbClr val="00B0F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NPRR989</a:t>
            </a: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	– BESTF-1 ESR Technical Requirements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NPRR1002	– BESTF-5 ESR Single Model Registration and Charging Restrictions in Emergency Conditions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NPRR1026	– BESTF-7 Self-Limiting Facilities and Self-Limiting Resources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NPRR1038</a:t>
            </a: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	– BESTF-8 Limited Exemption from Reactive Power Requirements for Certain ESRs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NPRR1069	– Align Ancillary Service Responsibility for ESRs with NPRR987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Related RRs	– </a:t>
            </a:r>
            <a:r>
              <a:rPr lang="en-US" sz="1100" b="1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NOGRR204</a:t>
            </a:r>
            <a:r>
              <a:rPr lang="en-US" sz="1100" dirty="0"/>
              <a:t>, NOGRR208, OBDRR017, PGRR081, RRGRR023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6172200" y="155053"/>
            <a:ext cx="2819400" cy="6093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ESR: Energy Storage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DGR: Distributed Generation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BES: Battery Energy Storage</a:t>
            </a: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6781800" y="5410200"/>
            <a:ext cx="1828800" cy="4985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Blue text</a:t>
            </a:r>
            <a:r>
              <a:rPr lang="en-US" sz="1100" b="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:  ERCOT considering removing from project for earlier delivery </a:t>
            </a:r>
          </a:p>
        </p:txBody>
      </p:sp>
      <p:sp>
        <p:nvSpPr>
          <p:cNvPr id="9" name="TextBox 3">
            <a:extLst>
              <a:ext uri="{FF2B5EF4-FFF2-40B4-BE49-F238E27FC236}">
                <a16:creationId xmlns:a16="http://schemas.microsoft.com/office/drawing/2014/main" id="{FD063B6F-61CD-45D4-BDA9-E1141298E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8557" y="1259735"/>
            <a:ext cx="2590800" cy="2277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solidFill>
                  <a:schemeClr val="accent3">
                    <a:lumMod val="75000"/>
                  </a:schemeClr>
                </a:solidFill>
              </a:rPr>
              <a:t>Revised go-live target TBD</a:t>
            </a:r>
          </a:p>
        </p:txBody>
      </p:sp>
    </p:spTree>
    <p:extLst>
      <p:ext uri="{BB962C8B-B14F-4D97-AF65-F5344CB8AC3E}">
        <p14:creationId xmlns:p14="http://schemas.microsoft.com/office/powerpoint/2010/main" val="3441618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7642"/>
            <a:ext cx="43434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Securitization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3962400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For latest information, see presentation posted with 11/29/2021 TAC materials</a:t>
            </a:r>
          </a:p>
          <a:p>
            <a:pPr>
              <a:tabLst>
                <a:tab pos="2176463" algn="l"/>
                <a:tab pos="7199313" algn="l"/>
              </a:tabLst>
            </a:pPr>
            <a:endParaRPr lang="en-US" sz="18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NPRR1103 Securitization – PURA Subchapter M Default Charges approved by  Board of Directors on 12/10/2021</a:t>
            </a:r>
          </a:p>
          <a:p>
            <a:pPr>
              <a:tabLst>
                <a:tab pos="2176463" algn="l"/>
                <a:tab pos="7199313" algn="l"/>
              </a:tabLst>
            </a:pPr>
            <a:endParaRPr lang="en-US" sz="18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After PUCT approval, ERCOT will issue a Market Notice with implementation details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1400" dirty="0"/>
          </a:p>
          <a:p>
            <a:pPr lvl="1">
              <a:tabLst>
                <a:tab pos="2176463" algn="l"/>
                <a:tab pos="7199313" algn="l"/>
              </a:tabLst>
            </a:pP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20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/>
              <a:t>Priority / Rank Options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034323"/>
              </p:ext>
            </p:extLst>
          </p:nvPr>
        </p:nvGraphicFramePr>
        <p:xfrm>
          <a:off x="89933" y="1009681"/>
          <a:ext cx="8955921" cy="4889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201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NPRR1095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Texas SET V5.0 Changes</a:t>
                      </a:r>
                      <a:endParaRPr lang="en-US" sz="8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3700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$1.0M-$1.5M, 16-20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Registration, Retail, Integration, 	Data Management &amp; Analytics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Expected to be bundled with SCR817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8462590"/>
                  </a:ext>
                </a:extLst>
              </a:tr>
              <a:tr h="8371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SCR817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Related to NPRR1095,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MarkeTrak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Validation Revisions Aligning with Texas SET V5.0</a:t>
                      </a:r>
                      <a:endParaRPr lang="en-US" sz="8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3700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$400k-$600k, 10-15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Retail, Registration, Integration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Expected to be bundled with NPRR1095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9454761"/>
                  </a:ext>
                </a:extLst>
              </a:tr>
              <a:tr h="8371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NPRR1098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DC Tie Reactive Power Capability Requirements</a:t>
                      </a:r>
                      <a:endParaRPr lang="en-US" sz="10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2530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$10k-$20k, 3-5 months </a:t>
                      </a:r>
                      <a:r>
                        <a:rPr lang="en-US" sz="11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(Southern Cross funding)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Grid Decision Support Systems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 suggests bundling with previously-approved Southern Cross Revision Request: NPRR857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8307054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SCR816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CRR Auction Bid Credit Enhancement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2855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$50k-$80, 4-6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CRR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 suggests bundling with SCR807 to save on testing hours and address the risk related to CRR transaction limits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0624262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3276600" y="6225523"/>
            <a:ext cx="3034172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2022 Rank in Business Strategy 	= 3560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330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420280"/>
              </p:ext>
            </p:extLst>
          </p:nvPr>
        </p:nvGraphicFramePr>
        <p:xfrm>
          <a:off x="3769749" y="792115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285070</TotalTime>
  <Words>1592</Words>
  <Application>Microsoft Office PowerPoint</Application>
  <PresentationFormat>On-screen Show (4:3)</PresentationFormat>
  <Paragraphs>491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Courier New</vt:lpstr>
      <vt:lpstr>Roboto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2021 Release Targets – Board Approved NPRRs / SCRs / xGRRs </vt:lpstr>
      <vt:lpstr>2022 Release Targets – Board Approved NPRRs / SCRs / xGRRs </vt:lpstr>
      <vt:lpstr>TAC Priority / Rank Recommendations</vt:lpstr>
      <vt:lpstr>In-Flight Strategic Projects</vt:lpstr>
      <vt:lpstr>Securitization Update</vt:lpstr>
      <vt:lpstr>Priority / Rank Options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2837</cp:revision>
  <cp:lastPrinted>2020-02-05T17:47:59Z</cp:lastPrinted>
  <dcterms:created xsi:type="dcterms:W3CDTF">2016-01-21T15:20:31Z</dcterms:created>
  <dcterms:modified xsi:type="dcterms:W3CDTF">2021-12-10T17:24:57Z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