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5" r:id="rId10"/>
    <p:sldId id="350" r:id="rId11"/>
    <p:sldId id="354" r:id="rId12"/>
    <p:sldId id="347" r:id="rId13"/>
    <p:sldId id="353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4" d="100"/>
          <a:sy n="104" d="100"/>
        </p:scale>
        <p:origin x="131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1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14, 2021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914400"/>
            <a:ext cx="8077200" cy="4800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2021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TAC Priority / Rank Recommendations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NPRR1091 – Changes to Address Market Impacts of </a:t>
            </a:r>
            <a:r>
              <a:rPr lang="en-US" sz="1400" i="1" dirty="0" err="1"/>
              <a:t>Add’l</a:t>
            </a:r>
            <a:r>
              <a:rPr lang="en-US" sz="1400" i="1" dirty="0"/>
              <a:t> Non-Spin Procurement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NPRR1105 – Option to Deploy Distribution Voltage Reduction Measures Prior to EEA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Securitization Update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NPRR1095 	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Texas SET V5.0 Changes</a:t>
            </a:r>
            <a:endParaRPr lang="en-US" sz="1400" i="1" dirty="0"/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SCR817 	– </a:t>
            </a:r>
            <a:r>
              <a:rPr lang="en-US" sz="14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Related to NPRR1095, </a:t>
            </a:r>
            <a:r>
              <a:rPr lang="en-US" sz="1400" b="0" i="1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MarkeTrak</a:t>
            </a:r>
            <a:r>
              <a:rPr lang="en-US" sz="14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Validation Revisions Aligning with 		Texas SET V5.0</a:t>
            </a:r>
            <a:endParaRPr lang="en-US" sz="1400" i="1" dirty="0"/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NPRR1098 	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DC Tie Reactive Power Capability Requirements</a:t>
            </a:r>
            <a:endParaRPr lang="en-US" sz="1400" b="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lvl="2">
              <a:tabLst>
                <a:tab pos="2117725" algn="l"/>
              </a:tabLst>
            </a:pPr>
            <a:r>
              <a:rPr lang="en-US" sz="1400" i="1" dirty="0">
                <a:solidFill>
                  <a:schemeClr val="dk1"/>
                </a:solidFill>
              </a:rPr>
              <a:t>SCR816 	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CRR Auction Bid Credit Enhancement</a:t>
            </a:r>
            <a:endParaRPr lang="en-US" sz="1400" i="1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0708"/>
            <a:ext cx="8686800" cy="5257800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February Release – 2/1/2022-2/3/2022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NPRR917</a:t>
            </a:r>
            <a:r>
              <a:rPr lang="en-US" sz="1400" kern="0" dirty="0"/>
              <a:t> 	– </a:t>
            </a:r>
            <a:r>
              <a:rPr lang="en-US" sz="1400" dirty="0"/>
              <a:t>Nodal Pricing for SODGs and SOTGs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NPRR1016 	– </a:t>
            </a:r>
            <a:r>
              <a:rPr lang="en-US" sz="1400" dirty="0"/>
              <a:t>Clarify Requirements for DGRs and Distribution Energy Storage Resources</a:t>
            </a:r>
            <a:endParaRPr lang="en-US" sz="1400" kern="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NPRR1052 	– </a:t>
            </a:r>
            <a:r>
              <a:rPr lang="en-US" sz="1400" dirty="0"/>
              <a:t>Load Zone Pricing for Settlement Only Storage Prior to NPRR995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NPRR1065 	– </a:t>
            </a:r>
            <a:r>
              <a:rPr lang="en-US" sz="1400" dirty="0"/>
              <a:t>Implementation Adjustment for NPRR917</a:t>
            </a:r>
            <a:endParaRPr lang="en-US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PGRR082 	– </a:t>
            </a:r>
            <a:r>
              <a:rPr lang="en-US" sz="1400" dirty="0"/>
              <a:t>Revise Section 5 and Establish Small Generation Interconnection Process</a:t>
            </a:r>
            <a:endParaRPr lang="en-US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NOGRR212 	– </a:t>
            </a:r>
            <a:r>
              <a:rPr lang="en-US" sz="1400" dirty="0"/>
              <a:t>Related to NPRR1016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RRGRR026 	– </a:t>
            </a:r>
            <a:r>
              <a:rPr lang="en-US" sz="1400" dirty="0"/>
              <a:t>Related to NPRR1016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LPGRR068	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BUSLRG and BUSLRGDG Profile Types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March Release – 3/29/2022-3/31/2022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10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5/24/2022-5/26/2022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Non-Spinning Reserve and Load Resources that are Not Controllable Load Resources Providing Non-Spinning Reserve</a:t>
            </a: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94365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625576"/>
              </p:ext>
            </p:extLst>
          </p:nvPr>
        </p:nvGraphicFramePr>
        <p:xfrm>
          <a:off x="160280" y="798446"/>
          <a:ext cx="8839200" cy="428029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25334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809,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621051" y="4604689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3200400"/>
            <a:ext cx="1445090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11/17 – 11/20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7462841" y="3832122"/>
            <a:ext cx="1522276" cy="7386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</a:t>
            </a:r>
            <a:r>
              <a:rPr lang="en-US" sz="1200" dirty="0">
                <a:solidFill>
                  <a:srgbClr val="FF0000"/>
                </a:solidFill>
              </a:rPr>
              <a:t>12/20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dirty="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sz="1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nterconnection requests of less than 10MWs and DGRs</a:t>
            </a: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53360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9/16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9/10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18304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1D070-2BC9-4FEB-BEE7-D440A5724816}"/>
              </a:ext>
            </a:extLst>
          </p:cNvPr>
          <p:cNvSpPr txBox="1"/>
          <p:nvPr/>
        </p:nvSpPr>
        <p:spPr>
          <a:xfrm>
            <a:off x="5713110" y="482112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0C5B7B3-9AFF-45EC-A3EF-DC7107E63721}"/>
              </a:ext>
            </a:extLst>
          </p:cNvPr>
          <p:cNvSpPr txBox="1"/>
          <p:nvPr/>
        </p:nvSpPr>
        <p:spPr>
          <a:xfrm>
            <a:off x="7133050" y="2257466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6FB7B6-E4E2-4A5D-9595-8BDF64951464}"/>
              </a:ext>
            </a:extLst>
          </p:cNvPr>
          <p:cNvSpPr txBox="1"/>
          <p:nvPr/>
        </p:nvSpPr>
        <p:spPr>
          <a:xfrm>
            <a:off x="7175983" y="3384967"/>
            <a:ext cx="37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800" b="1" i="1" kern="0" noProof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800794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2/1 –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3/29 – 3/31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2829851" y="1343433"/>
            <a:ext cx="370549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59668"/>
            <a:ext cx="1522276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Securitization Subchapter N </a:t>
            </a:r>
            <a:r>
              <a:rPr lang="en-US" sz="1200" b="0" dirty="0">
                <a:solidFill>
                  <a:srgbClr val="FF0000"/>
                </a:solidFill>
              </a:rPr>
              <a:t>– March Go-Live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TAC Priority / Rank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>
              <a:tabLst>
                <a:tab pos="2286000" algn="l"/>
                <a:tab pos="2743200" algn="l"/>
                <a:tab pos="7199313" algn="l"/>
              </a:tabLst>
            </a:pPr>
            <a:r>
              <a:rPr lang="en-US" sz="1600" dirty="0"/>
              <a:t>NPRR1091 – Changes to Address Market Impacts of Additional Non-Spin Procurement</a:t>
            </a: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IA Summary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/>
              <a:t>Cost	$120k-$160k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/>
              <a:t>Duration	7-10 months</a:t>
            </a: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Recommended Priority	2022          </a:t>
            </a:r>
            <a:r>
              <a:rPr lang="en-US" sz="1400" b="1" i="0" kern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Recommended Rank	3195</a:t>
            </a:r>
            <a:endParaRPr lang="en-US" sz="1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Priority / Rank Logic: 	2022 start with same rank as NPRR1093 (per submitter’s request)</a:t>
            </a:r>
            <a:endParaRPr lang="en-US" sz="1400" dirty="0"/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Additional comments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Combining with NPRR1093 will depend on any impact to the 2022 R3 target of NPRR1093</a:t>
            </a: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endParaRPr lang="en-US" sz="1600" kern="0" dirty="0"/>
          </a:p>
          <a:p>
            <a:pPr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600" dirty="0"/>
              <a:t>NPRR1105 – Option to Deploy Distribution Voltage Reduction Measures Prior to EEA</a:t>
            </a: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IA Summary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/>
              <a:t>Cost	$80k-$120k (for Phase 2)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/>
              <a:t>Duration	Phase 1 – Effective on PUCT approval (sections 6.5.9.4.1 and 6.5.9.4.2)</a:t>
            </a:r>
          </a:p>
          <a:p>
            <a:pPr marL="914400" lvl="2" indent="0">
              <a:buNone/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/>
              <a:t>	Phase 2 – 6-9 months (section 6.5.7.3.1)</a:t>
            </a:r>
            <a:endParaRPr lang="en-US" sz="1000" kern="0" dirty="0"/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Recommended Priority	2022	</a:t>
            </a:r>
            <a:r>
              <a:rPr lang="en-US" sz="1400" b="1" i="0" kern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Recommended Rank	3020</a:t>
            </a:r>
            <a:endParaRPr lang="en-US" sz="1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Priority / Rank Logic: 	2022 start with same rank as NPRR1006 (per market Comments)</a:t>
            </a:r>
            <a:endParaRPr lang="en-US" sz="1400" dirty="0"/>
          </a:p>
          <a:p>
            <a:pPr lvl="1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Additional comments</a:t>
            </a:r>
          </a:p>
          <a:p>
            <a:pPr lvl="2">
              <a:tabLst>
                <a:tab pos="2286000" algn="l"/>
                <a:tab pos="2743200" algn="l"/>
                <a:tab pos="3657600" algn="l"/>
                <a:tab pos="5540375" algn="l"/>
                <a:tab pos="7199313" algn="l"/>
              </a:tabLst>
            </a:pPr>
            <a:r>
              <a:rPr lang="en-US" sz="1400" dirty="0"/>
              <a:t>Further discussion needed – ERCOT believes NPRR1105 may require revisions which could impact the potential to bundle with NPRR1006</a:t>
            </a:r>
          </a:p>
          <a:p>
            <a:pPr marL="914400" lvl="2" indent="0">
              <a:buNone/>
              <a:tabLst>
                <a:tab pos="1771650" algn="l"/>
                <a:tab pos="7199313" algn="l"/>
              </a:tabLst>
            </a:pPr>
            <a:endParaRPr lang="en-US" sz="600" dirty="0"/>
          </a:p>
          <a:p>
            <a:pPr>
              <a:tabLst>
                <a:tab pos="1771650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5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 after FFR and DGR/DESR)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00B0F0"/>
                </a:solidFill>
              </a:rPr>
              <a:t>NPRR987</a:t>
            </a:r>
            <a:r>
              <a:rPr lang="en-US" sz="1100" dirty="0">
                <a:solidFill>
                  <a:srgbClr val="00B0F0"/>
                </a:solidFill>
              </a:rPr>
              <a:t>	– BESTF-3 ESR Contribution to Physical Responsive Capability and RT On-Line Reserve Capacity </a:t>
            </a:r>
            <a:r>
              <a:rPr lang="en-US" sz="1100" dirty="0" err="1">
                <a:solidFill>
                  <a:srgbClr val="00B0F0"/>
                </a:solidFill>
              </a:rPr>
              <a:t>Calcs</a:t>
            </a:r>
            <a:endParaRPr lang="en-US" sz="1100" dirty="0">
              <a:solidFill>
                <a:srgbClr val="00B0F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7" y="1259735"/>
            <a:ext cx="2590800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TBD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3962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For latest information, see presentation posted with 11/29/2021 TAC materials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NPRR1103 Securitization – PURA Subchapter M Default Charges approved by  Board of Directors on 12/10/2021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After PUCT approval, ERCOT will issue a Market Notice with implementation details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34323"/>
              </p:ext>
            </p:extLst>
          </p:nvPr>
        </p:nvGraphicFramePr>
        <p:xfrm>
          <a:off x="89933" y="1009681"/>
          <a:ext cx="8955921" cy="488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0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$1.0M-$1.5M, 16-20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Registration, Retail, Integration, 	Data Management &amp; Analytics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to be bundled with SCR817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46259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NPRR1095,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Validation Revisions Aligning with Texas SET V5.0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$400k-$600k, 10-15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Retail, Registration, Integration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to be bundled with NPRR1095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454761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 Tie Reactive Power Capability Requirements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$10k-$20k, 3-5 months </a:t>
                      </a:r>
                      <a:r>
                        <a:rPr lang="en-US" sz="11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(Southern Cross funding)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Grid Decision Support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suggests bundling with previously-approved Southern Cross Revision Request: NPRR857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Auction Bid Credit Enhancement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$50k-$80,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CRR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suggests bundling with SCR807 to save on testing hours and address the risk related to CRR transaction limits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330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20280"/>
              </p:ext>
            </p:extLst>
          </p:nvPr>
        </p:nvGraphicFramePr>
        <p:xfrm>
          <a:off x="3769749" y="79211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285070</TotalTime>
  <Words>1592</Words>
  <Application>Microsoft Office PowerPoint</Application>
  <PresentationFormat>On-screen Show (4:3)</PresentationFormat>
  <Paragraphs>491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2022 Release Targets – Board Approved NPRRs / SCRs / xGRRs </vt:lpstr>
      <vt:lpstr>TAC Priority / Rank Recommendations</vt:lpstr>
      <vt:lpstr>In-Flight Strategic Projects</vt:lpstr>
      <vt:lpstr>Securitization Update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2837</cp:revision>
  <cp:lastPrinted>2020-02-05T17:47:59Z</cp:lastPrinted>
  <dcterms:created xsi:type="dcterms:W3CDTF">2016-01-21T15:20:31Z</dcterms:created>
  <dcterms:modified xsi:type="dcterms:W3CDTF">2021-12-10T17:24:57Z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