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482" r:id="rId6"/>
    <p:sldId id="268" r:id="rId7"/>
    <p:sldId id="299" r:id="rId8"/>
    <p:sldId id="2476" r:id="rId9"/>
    <p:sldId id="613" r:id="rId10"/>
    <p:sldId id="2471" r:id="rId11"/>
    <p:sldId id="2477" r:id="rId12"/>
    <p:sldId id="2481" r:id="rId13"/>
    <p:sldId id="2473" r:id="rId14"/>
    <p:sldId id="2478" r:id="rId15"/>
    <p:sldId id="2479" r:id="rId16"/>
    <p:sldId id="2480" r:id="rId17"/>
    <p:sldId id="24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ERCOT Nodal Protocols Section 3.1.2  “Each Resource Entity shall use reasonable efforts, consistent with Good Utility Practice, to continually update its Outage Schedule.”</a:t>
            </a:r>
          </a:p>
          <a:p>
            <a:r>
              <a:rPr lang="en-US" sz="12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6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1.ERCOT</a:t>
            </a:r>
            <a:r>
              <a:rPr lang="en-US" baseline="0" dirty="0"/>
              <a:t> will automatically populate cop </a:t>
            </a:r>
            <a:r>
              <a:rPr lang="en-US" baseline="0" dirty="0" err="1"/>
              <a:t>hsl</a:t>
            </a:r>
            <a:r>
              <a:rPr lang="en-US" baseline="0" dirty="0"/>
              <a:t> from latest forecast.</a:t>
            </a:r>
          </a:p>
          <a:p>
            <a:r>
              <a:rPr lang="en-US" baseline="0" dirty="0"/>
              <a:t>2. QSE have opportunity to override.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6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1.ERCOT</a:t>
            </a:r>
            <a:r>
              <a:rPr lang="en-US" baseline="0" dirty="0"/>
              <a:t> will automatically populate cop </a:t>
            </a:r>
            <a:r>
              <a:rPr lang="en-US" baseline="0" dirty="0" err="1"/>
              <a:t>hsl</a:t>
            </a:r>
            <a:r>
              <a:rPr lang="en-US" baseline="0" dirty="0"/>
              <a:t> from latest forecast.</a:t>
            </a:r>
          </a:p>
          <a:p>
            <a:r>
              <a:rPr lang="en-US" baseline="0" dirty="0"/>
              <a:t>2. QSE have opportunity to override.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2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1.ERCOT</a:t>
            </a:r>
            <a:r>
              <a:rPr lang="en-US" baseline="0" dirty="0"/>
              <a:t> will automatically populate cop </a:t>
            </a:r>
            <a:r>
              <a:rPr lang="en-US" baseline="0" dirty="0" err="1"/>
              <a:t>hsl</a:t>
            </a:r>
            <a:r>
              <a:rPr lang="en-US" baseline="0" dirty="0"/>
              <a:t> from latest forecast.</a:t>
            </a:r>
          </a:p>
          <a:p>
            <a:r>
              <a:rPr lang="en-US" baseline="0" dirty="0"/>
              <a:t>2. QSE have opportunity to override.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64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1.ERCOT</a:t>
            </a:r>
            <a:r>
              <a:rPr lang="en-US" baseline="0" dirty="0"/>
              <a:t> will automatically populate cop </a:t>
            </a:r>
            <a:r>
              <a:rPr lang="en-US" baseline="0" dirty="0" err="1"/>
              <a:t>hsl</a:t>
            </a:r>
            <a:r>
              <a:rPr lang="en-US" baseline="0" dirty="0"/>
              <a:t> from latest forecast.</a:t>
            </a:r>
          </a:p>
          <a:p>
            <a:r>
              <a:rPr lang="en-US" baseline="0" dirty="0"/>
              <a:t>2. QSE have opportunity to override.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92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1.ERCOT</a:t>
            </a:r>
            <a:r>
              <a:rPr lang="en-US" baseline="0" dirty="0"/>
              <a:t> will automatically populate cop </a:t>
            </a:r>
            <a:r>
              <a:rPr lang="en-US" baseline="0" dirty="0" err="1"/>
              <a:t>hsl</a:t>
            </a:r>
            <a:r>
              <a:rPr lang="en-US" baseline="0" dirty="0"/>
              <a:t> from latest forecast.</a:t>
            </a:r>
          </a:p>
          <a:p>
            <a:r>
              <a:rPr lang="en-US" baseline="0" dirty="0"/>
              <a:t>2. QSE have opportunity to override.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11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1.ERCOT</a:t>
            </a:r>
            <a:r>
              <a:rPr lang="en-US" baseline="0" dirty="0"/>
              <a:t> will automatically populate cop </a:t>
            </a:r>
            <a:r>
              <a:rPr lang="en-US" baseline="0" dirty="0" err="1"/>
              <a:t>hsl</a:t>
            </a:r>
            <a:r>
              <a:rPr lang="en-US" baseline="0" dirty="0"/>
              <a:t> from latest forecast.</a:t>
            </a:r>
          </a:p>
          <a:p>
            <a:r>
              <a:rPr lang="en-US" baseline="0" dirty="0"/>
              <a:t>2. QSE have opportunity to override.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6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1.ERCOT</a:t>
            </a:r>
            <a:r>
              <a:rPr lang="en-US" baseline="0" dirty="0"/>
              <a:t> will automatically populate cop </a:t>
            </a:r>
            <a:r>
              <a:rPr lang="en-US" baseline="0" dirty="0" err="1"/>
              <a:t>hsl</a:t>
            </a:r>
            <a:r>
              <a:rPr lang="en-US" baseline="0" dirty="0"/>
              <a:t> from latest forecast.</a:t>
            </a:r>
          </a:p>
          <a:p>
            <a:r>
              <a:rPr lang="en-US" baseline="0" dirty="0"/>
              <a:t>2. QSE have opportunity to override.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7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391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IRR Outage Reporting</a:t>
            </a:r>
          </a:p>
          <a:p>
            <a:r>
              <a:rPr lang="en-US" dirty="0">
                <a:solidFill>
                  <a:schemeClr val="tx2"/>
                </a:solidFill>
              </a:rPr>
              <a:t>Forecasting Impacts and Recent Issues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Raymund Lee</a:t>
            </a:r>
          </a:p>
          <a:p>
            <a:r>
              <a:rPr lang="en-US" dirty="0">
                <a:solidFill>
                  <a:schemeClr val="tx2"/>
                </a:solidFill>
              </a:rPr>
              <a:t>Resource Forecasting and Analysis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12/10/2021</a:t>
            </a:r>
          </a:p>
        </p:txBody>
      </p:sp>
    </p:spTree>
    <p:extLst>
      <p:ext uri="{BB962C8B-B14F-4D97-AF65-F5344CB8AC3E}">
        <p14:creationId xmlns:p14="http://schemas.microsoft.com/office/powerpoint/2010/main" val="318150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F3D6C9-43F9-4BBA-AE16-75D817AE2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066800"/>
            <a:ext cx="67722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1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C797FE-D19B-4B1E-A5B7-1F5CC1AC4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237" y="1181100"/>
            <a:ext cx="686752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41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B639CB-CAA1-4926-A7B3-1EA91D754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205" y="2262024"/>
            <a:ext cx="7087589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7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3B7AE-1CD7-4FBC-B7BF-707DC1D0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Post-Summer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E4C18-A0FB-45DF-9931-DD8889F44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FFCFBF-E4CD-4AF5-8EA5-37FCFD4C1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8616"/>
            <a:ext cx="4228372" cy="22803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1DFB99-F6A6-4C13-AE5D-6C636DDB21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116" y="1148616"/>
            <a:ext cx="4228372" cy="23320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F4F98B-CA44-4AD9-9BC8-4F61064AD0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25" y="3810025"/>
            <a:ext cx="4393819" cy="242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2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Intro to IRR Forecasting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Recent Issues: Solar Resource Outage Updates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Recent Remedies and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3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IRR Forecasting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988515-DC18-43D9-9C89-062A431D5885}"/>
              </a:ext>
            </a:extLst>
          </p:cNvPr>
          <p:cNvGrpSpPr/>
          <p:nvPr/>
        </p:nvGrpSpPr>
        <p:grpSpPr>
          <a:xfrm>
            <a:off x="6496514" y="2667000"/>
            <a:ext cx="2565060" cy="2200130"/>
            <a:chOff x="3104554" y="215564"/>
            <a:chExt cx="1929991" cy="2808000"/>
          </a:xfrm>
        </p:grpSpPr>
        <p:sp>
          <p:nvSpPr>
            <p:cNvPr id="20" name="Rounded Rectangle 56">
              <a:extLst>
                <a:ext uri="{FF2B5EF4-FFF2-40B4-BE49-F238E27FC236}">
                  <a16:creationId xmlns:a16="http://schemas.microsoft.com/office/drawing/2014/main" id="{B6099D3D-0713-4410-85BE-AFACFCD00F3A}"/>
                </a:ext>
              </a:extLst>
            </p:cNvPr>
            <p:cNvSpPr/>
            <p:nvPr/>
          </p:nvSpPr>
          <p:spPr>
            <a:xfrm>
              <a:off x="3104554" y="215564"/>
              <a:ext cx="1929991" cy="2808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1" name="Rounded Rectangle 4">
              <a:extLst>
                <a:ext uri="{FF2B5EF4-FFF2-40B4-BE49-F238E27FC236}">
                  <a16:creationId xmlns:a16="http://schemas.microsoft.com/office/drawing/2014/main" id="{8417BA35-D82B-4121-85CD-D221BDEF2EB4}"/>
                </a:ext>
              </a:extLst>
            </p:cNvPr>
            <p:cNvSpPr/>
            <p:nvPr/>
          </p:nvSpPr>
          <p:spPr>
            <a:xfrm>
              <a:off x="3104554" y="215564"/>
              <a:ext cx="1929991" cy="7719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cap="small" baseline="0" dirty="0"/>
                <a:t>Outputs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56AEA59-BC14-4D2B-8939-DB01EEA6D597}"/>
              </a:ext>
            </a:extLst>
          </p:cNvPr>
          <p:cNvGrpSpPr/>
          <p:nvPr/>
        </p:nvGrpSpPr>
        <p:grpSpPr>
          <a:xfrm>
            <a:off x="6522486" y="3118577"/>
            <a:ext cx="2565060" cy="1606396"/>
            <a:chOff x="3518780" y="131766"/>
            <a:chExt cx="1929991" cy="3861000"/>
          </a:xfrm>
        </p:grpSpPr>
        <p:sp>
          <p:nvSpPr>
            <p:cNvPr id="23" name="Rounded Rectangle 53">
              <a:extLst>
                <a:ext uri="{FF2B5EF4-FFF2-40B4-BE49-F238E27FC236}">
                  <a16:creationId xmlns:a16="http://schemas.microsoft.com/office/drawing/2014/main" id="{1E7DE1ED-51EC-4173-AAF6-33C79B0AC81A}"/>
                </a:ext>
              </a:extLst>
            </p:cNvPr>
            <p:cNvSpPr/>
            <p:nvPr/>
          </p:nvSpPr>
          <p:spPr>
            <a:xfrm>
              <a:off x="3518780" y="131766"/>
              <a:ext cx="1929991" cy="3861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6">
              <a:extLst>
                <a:ext uri="{FF2B5EF4-FFF2-40B4-BE49-F238E27FC236}">
                  <a16:creationId xmlns:a16="http://schemas.microsoft.com/office/drawing/2014/main" id="{B9FC2989-74AE-4B8A-876A-EA66896F6E8F}"/>
                </a:ext>
              </a:extLst>
            </p:cNvPr>
            <p:cNvSpPr/>
            <p:nvPr/>
          </p:nvSpPr>
          <p:spPr>
            <a:xfrm>
              <a:off x="3556382" y="168220"/>
              <a:ext cx="1816935" cy="3824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288" tIns="18288" rIns="18288" bIns="18288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b="1" kern="1200" dirty="0"/>
                <a:t>Forecast Vendors Provide</a:t>
              </a:r>
              <a:endParaRPr lang="en-US" sz="12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100" kern="1200" dirty="0"/>
            </a:p>
            <a:p>
              <a:pPr marL="2286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1" u="sng" kern="1200" dirty="0"/>
                <a:t>“Hourly” Forecast</a:t>
              </a:r>
              <a:r>
                <a:rPr lang="en-US" sz="1100" u="sng" kern="1200" dirty="0"/>
                <a:t> </a:t>
              </a:r>
              <a:r>
                <a:rPr lang="en-US" sz="1100" kern="1200" dirty="0"/>
                <a:t>for each resource </a:t>
              </a:r>
              <a:r>
                <a:rPr lang="en-US" sz="1100" b="0" u="none" kern="1200" dirty="0"/>
                <a:t>for next 168-hr at hourly resolution, updated hourly</a:t>
              </a:r>
            </a:p>
            <a:p>
              <a:pPr marL="114300" lvl="1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600" dirty="0"/>
            </a:p>
            <a:p>
              <a:pPr marL="2286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1" u="sng" dirty="0"/>
                <a:t>Intra-hour Forecast</a:t>
              </a:r>
              <a:r>
                <a:rPr lang="en-US" sz="1100" dirty="0"/>
                <a:t> for each resource for next 2-hr, at 5-min resolution, updated every 5-min</a:t>
              </a:r>
            </a:p>
            <a:p>
              <a:pPr marL="11430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0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200" kern="12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E4A173F-D4EC-4DDD-B327-205C2654294D}"/>
              </a:ext>
            </a:extLst>
          </p:cNvPr>
          <p:cNvGrpSpPr/>
          <p:nvPr/>
        </p:nvGrpSpPr>
        <p:grpSpPr>
          <a:xfrm>
            <a:off x="2565787" y="2861399"/>
            <a:ext cx="620268" cy="480512"/>
            <a:chOff x="2226815" y="361306"/>
            <a:chExt cx="620268" cy="480512"/>
          </a:xfrm>
        </p:grpSpPr>
        <p:sp>
          <p:nvSpPr>
            <p:cNvPr id="26" name="Right Arrow 61">
              <a:extLst>
                <a:ext uri="{FF2B5EF4-FFF2-40B4-BE49-F238E27FC236}">
                  <a16:creationId xmlns:a16="http://schemas.microsoft.com/office/drawing/2014/main" id="{95B65F98-EE5F-4A46-89EC-9EBE770D66DA}"/>
                </a:ext>
              </a:extLst>
            </p:cNvPr>
            <p:cNvSpPr/>
            <p:nvPr/>
          </p:nvSpPr>
          <p:spPr>
            <a:xfrm>
              <a:off x="2226815" y="361306"/>
              <a:ext cx="620268" cy="48051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ight Arrow 4">
              <a:extLst>
                <a:ext uri="{FF2B5EF4-FFF2-40B4-BE49-F238E27FC236}">
                  <a16:creationId xmlns:a16="http://schemas.microsoft.com/office/drawing/2014/main" id="{808F4E68-BA03-4731-B3DF-208D8DD52045}"/>
                </a:ext>
              </a:extLst>
            </p:cNvPr>
            <p:cNvSpPr/>
            <p:nvPr/>
          </p:nvSpPr>
          <p:spPr>
            <a:xfrm>
              <a:off x="2226815" y="457408"/>
              <a:ext cx="476114" cy="2883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3F64F0F-ACA9-4A07-8093-A6F5BCE43B86}"/>
              </a:ext>
            </a:extLst>
          </p:cNvPr>
          <p:cNvGrpSpPr/>
          <p:nvPr/>
        </p:nvGrpSpPr>
        <p:grpSpPr>
          <a:xfrm>
            <a:off x="5860692" y="2920373"/>
            <a:ext cx="620268" cy="480512"/>
            <a:chOff x="2226815" y="361306"/>
            <a:chExt cx="620268" cy="480512"/>
          </a:xfrm>
        </p:grpSpPr>
        <p:sp>
          <p:nvSpPr>
            <p:cNvPr id="29" name="Right Arrow 64">
              <a:extLst>
                <a:ext uri="{FF2B5EF4-FFF2-40B4-BE49-F238E27FC236}">
                  <a16:creationId xmlns:a16="http://schemas.microsoft.com/office/drawing/2014/main" id="{C55C1FD8-8B9A-446D-9B6E-220D9CA1D6C5}"/>
                </a:ext>
              </a:extLst>
            </p:cNvPr>
            <p:cNvSpPr/>
            <p:nvPr/>
          </p:nvSpPr>
          <p:spPr>
            <a:xfrm>
              <a:off x="2226815" y="361306"/>
              <a:ext cx="620268" cy="48051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ight Arrow 4">
              <a:extLst>
                <a:ext uri="{FF2B5EF4-FFF2-40B4-BE49-F238E27FC236}">
                  <a16:creationId xmlns:a16="http://schemas.microsoft.com/office/drawing/2014/main" id="{8B8BED85-5CC7-4DDA-829E-E5FAE74F7EFC}"/>
                </a:ext>
              </a:extLst>
            </p:cNvPr>
            <p:cNvSpPr/>
            <p:nvPr/>
          </p:nvSpPr>
          <p:spPr>
            <a:xfrm>
              <a:off x="2226815" y="457408"/>
              <a:ext cx="476114" cy="2883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1902A69-C72E-491C-B528-1E1BA37E6516}"/>
              </a:ext>
            </a:extLst>
          </p:cNvPr>
          <p:cNvGrpSpPr/>
          <p:nvPr/>
        </p:nvGrpSpPr>
        <p:grpSpPr>
          <a:xfrm>
            <a:off x="81608" y="2667000"/>
            <a:ext cx="2565060" cy="2735554"/>
            <a:chOff x="3104554" y="215564"/>
            <a:chExt cx="1929991" cy="2808000"/>
          </a:xfrm>
        </p:grpSpPr>
        <p:sp>
          <p:nvSpPr>
            <p:cNvPr id="38" name="Rounded Rectangle 56">
              <a:extLst>
                <a:ext uri="{FF2B5EF4-FFF2-40B4-BE49-F238E27FC236}">
                  <a16:creationId xmlns:a16="http://schemas.microsoft.com/office/drawing/2014/main" id="{391ED799-A5EC-448F-9E09-423A007A0377}"/>
                </a:ext>
              </a:extLst>
            </p:cNvPr>
            <p:cNvSpPr/>
            <p:nvPr/>
          </p:nvSpPr>
          <p:spPr>
            <a:xfrm>
              <a:off x="3104554" y="215564"/>
              <a:ext cx="1929991" cy="2808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ounded Rectangle 4">
              <a:extLst>
                <a:ext uri="{FF2B5EF4-FFF2-40B4-BE49-F238E27FC236}">
                  <a16:creationId xmlns:a16="http://schemas.microsoft.com/office/drawing/2014/main" id="{390D8AC3-75F7-46E4-BDD8-39C3DBEDCEA6}"/>
                </a:ext>
              </a:extLst>
            </p:cNvPr>
            <p:cNvSpPr/>
            <p:nvPr/>
          </p:nvSpPr>
          <p:spPr>
            <a:xfrm>
              <a:off x="3104554" y="215564"/>
              <a:ext cx="1929991" cy="7719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cap="small" baseline="0" dirty="0"/>
                <a:t>Inputs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DC5AF8-EAFC-45F9-8DB4-13A65C45D2E0}"/>
              </a:ext>
            </a:extLst>
          </p:cNvPr>
          <p:cNvGrpSpPr/>
          <p:nvPr/>
        </p:nvGrpSpPr>
        <p:grpSpPr>
          <a:xfrm>
            <a:off x="82426" y="3101657"/>
            <a:ext cx="2565060" cy="2191644"/>
            <a:chOff x="3499854" y="987560"/>
            <a:chExt cx="1929991" cy="3861000"/>
          </a:xfrm>
        </p:grpSpPr>
        <p:sp>
          <p:nvSpPr>
            <p:cNvPr id="41" name="Rounded Rectangle 53">
              <a:extLst>
                <a:ext uri="{FF2B5EF4-FFF2-40B4-BE49-F238E27FC236}">
                  <a16:creationId xmlns:a16="http://schemas.microsoft.com/office/drawing/2014/main" id="{49E3E2E6-12EE-41F6-B72A-2F6673DF6EC1}"/>
                </a:ext>
              </a:extLst>
            </p:cNvPr>
            <p:cNvSpPr/>
            <p:nvPr/>
          </p:nvSpPr>
          <p:spPr>
            <a:xfrm>
              <a:off x="3499854" y="987560"/>
              <a:ext cx="1929991" cy="3861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Rounded Rectangle 6">
              <a:extLst>
                <a:ext uri="{FF2B5EF4-FFF2-40B4-BE49-F238E27FC236}">
                  <a16:creationId xmlns:a16="http://schemas.microsoft.com/office/drawing/2014/main" id="{E9709791-91D8-4A2F-B5AB-D96A99F7F9DF}"/>
                </a:ext>
              </a:extLst>
            </p:cNvPr>
            <p:cNvSpPr/>
            <p:nvPr/>
          </p:nvSpPr>
          <p:spPr>
            <a:xfrm>
              <a:off x="3556382" y="1044087"/>
              <a:ext cx="1816935" cy="37479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288" tIns="18288" rIns="18288" bIns="18288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b="1" kern="1200" dirty="0"/>
                <a:t>ERCOT Sends Forecast Providers:</a:t>
              </a:r>
              <a:endParaRPr lang="en-US" sz="1100" kern="1200" dirty="0"/>
            </a:p>
            <a:p>
              <a:pPr marL="2286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1" u="sng" dirty="0"/>
                <a:t>Resource Telemetry</a:t>
              </a:r>
            </a:p>
            <a:p>
              <a:pPr marL="457200" lvl="2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dirty="0"/>
                <a:t>MW, HSL, IRAD/MPH, Temperature</a:t>
              </a:r>
              <a:endParaRPr lang="en-US" sz="1100" kern="1200" dirty="0"/>
            </a:p>
            <a:p>
              <a:pPr marL="2286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1" u="sng" kern="1200" dirty="0"/>
                <a:t>Resource Model Data</a:t>
              </a:r>
            </a:p>
            <a:p>
              <a:pPr marL="457200" lvl="2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dirty="0"/>
                <a:t>Equipment Make/Model, Ratings, Lat/Long coordinates</a:t>
              </a:r>
              <a:endParaRPr lang="en-US" sz="1100" kern="1200" dirty="0"/>
            </a:p>
            <a:p>
              <a:pPr marL="2286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b="1" u="sng" dirty="0"/>
                <a:t>Outage Scheduler Information</a:t>
              </a:r>
            </a:p>
            <a:p>
              <a:pPr marL="457200" lvl="2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kern="1200" dirty="0"/>
                <a:t>Effective Start/End Time</a:t>
              </a:r>
            </a:p>
            <a:p>
              <a:pPr marL="457200" lvl="2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kern="1200" dirty="0"/>
                <a:t>Derate Amount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2C50683-7F6E-481C-80A1-5D0660E6CB24}"/>
              </a:ext>
            </a:extLst>
          </p:cNvPr>
          <p:cNvGrpSpPr/>
          <p:nvPr/>
        </p:nvGrpSpPr>
        <p:grpSpPr>
          <a:xfrm>
            <a:off x="3176011" y="2667000"/>
            <a:ext cx="2565060" cy="2735554"/>
            <a:chOff x="3104554" y="215564"/>
            <a:chExt cx="1929991" cy="2808000"/>
          </a:xfrm>
        </p:grpSpPr>
        <p:sp>
          <p:nvSpPr>
            <p:cNvPr id="44" name="Rounded Rectangle 56">
              <a:extLst>
                <a:ext uri="{FF2B5EF4-FFF2-40B4-BE49-F238E27FC236}">
                  <a16:creationId xmlns:a16="http://schemas.microsoft.com/office/drawing/2014/main" id="{00270EFF-01C9-4656-9926-7E0D619E9125}"/>
                </a:ext>
              </a:extLst>
            </p:cNvPr>
            <p:cNvSpPr/>
            <p:nvPr/>
          </p:nvSpPr>
          <p:spPr>
            <a:xfrm>
              <a:off x="3104554" y="215564"/>
              <a:ext cx="1929991" cy="2808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4">
              <a:extLst>
                <a:ext uri="{FF2B5EF4-FFF2-40B4-BE49-F238E27FC236}">
                  <a16:creationId xmlns:a16="http://schemas.microsoft.com/office/drawing/2014/main" id="{2EEB3859-03F0-4CAD-892C-B3DC4E6FCCF0}"/>
                </a:ext>
              </a:extLst>
            </p:cNvPr>
            <p:cNvSpPr/>
            <p:nvPr/>
          </p:nvSpPr>
          <p:spPr>
            <a:xfrm>
              <a:off x="3104554" y="215564"/>
              <a:ext cx="1929991" cy="7719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cap="small" baseline="0" dirty="0"/>
                <a:t>Forecast Algorithm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8D74DFE-83E8-46E0-A37B-7A0B9C666416}"/>
              </a:ext>
            </a:extLst>
          </p:cNvPr>
          <p:cNvGrpSpPr/>
          <p:nvPr/>
        </p:nvGrpSpPr>
        <p:grpSpPr>
          <a:xfrm>
            <a:off x="3184996" y="3118577"/>
            <a:ext cx="2565060" cy="2191644"/>
            <a:chOff x="3499854" y="987560"/>
            <a:chExt cx="1929991" cy="3861000"/>
          </a:xfrm>
        </p:grpSpPr>
        <p:sp>
          <p:nvSpPr>
            <p:cNvPr id="47" name="Rounded Rectangle 53">
              <a:extLst>
                <a:ext uri="{FF2B5EF4-FFF2-40B4-BE49-F238E27FC236}">
                  <a16:creationId xmlns:a16="http://schemas.microsoft.com/office/drawing/2014/main" id="{630392A7-3B16-4E99-8E58-93E7048214DC}"/>
                </a:ext>
              </a:extLst>
            </p:cNvPr>
            <p:cNvSpPr/>
            <p:nvPr/>
          </p:nvSpPr>
          <p:spPr>
            <a:xfrm>
              <a:off x="3499854" y="987560"/>
              <a:ext cx="1929991" cy="3861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Rounded Rectangle 6">
              <a:extLst>
                <a:ext uri="{FF2B5EF4-FFF2-40B4-BE49-F238E27FC236}">
                  <a16:creationId xmlns:a16="http://schemas.microsoft.com/office/drawing/2014/main" id="{060A2D5C-FAE5-4BDA-9E52-396BE19F7E31}"/>
                </a:ext>
              </a:extLst>
            </p:cNvPr>
            <p:cNvSpPr/>
            <p:nvPr/>
          </p:nvSpPr>
          <p:spPr>
            <a:xfrm>
              <a:off x="3556382" y="1044087"/>
              <a:ext cx="1816935" cy="37479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288" tIns="18288" rIns="18288" bIns="18288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b="1" kern="1200" dirty="0"/>
                <a:t>Vendors Make Predictions Using: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b="1" u="sng" dirty="0"/>
                <a:t>ERCOT Input Data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b="1" u="sng" dirty="0"/>
                <a:t>Weather Models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b="1" u="sng" kern="1200" dirty="0"/>
                <a:t>Historical </a:t>
              </a:r>
              <a:r>
                <a:rPr lang="en-US" sz="1100" b="1" u="sng" dirty="0"/>
                <a:t>Data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US" sz="1100" b="1" u="sng" kern="1200" dirty="0"/>
            </a:p>
          </p:txBody>
        </p: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0D736D70-49E9-4DEC-8154-85C36A167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1465408"/>
          </a:xfrm>
        </p:spPr>
        <p:txBody>
          <a:bodyPr/>
          <a:lstStyle/>
          <a:p>
            <a:r>
              <a:rPr lang="en-US" sz="1600" dirty="0"/>
              <a:t>The goal of IRR forecasts is to predict future wind and solar potential power generation.</a:t>
            </a:r>
          </a:p>
          <a:p>
            <a:r>
              <a:rPr lang="en-US" sz="1600" dirty="0"/>
              <a:t>ERCOT receives IRR forecasts from third-party vendors</a:t>
            </a:r>
          </a:p>
          <a:p>
            <a:pPr lvl="1"/>
            <a:r>
              <a:rPr lang="en-US" sz="1400" dirty="0"/>
              <a:t>Two wind forecast vendors</a:t>
            </a:r>
          </a:p>
          <a:p>
            <a:pPr lvl="1"/>
            <a:r>
              <a:rPr lang="en-US" sz="1400" dirty="0"/>
              <a:t>One solar forecast vendor (procuring a second one by next summer)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065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ERCOT Uses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Hourly Forecasts</a:t>
            </a:r>
          </a:p>
          <a:p>
            <a:pPr lvl="1"/>
            <a:r>
              <a:rPr lang="en-US" sz="1400" dirty="0"/>
              <a:t>Puts an upper limit on Current Operating Plan (COP) HSL for Wind &amp; Solar resources. The COP is used in:</a:t>
            </a:r>
          </a:p>
          <a:p>
            <a:pPr lvl="2"/>
            <a:r>
              <a:rPr lang="en-US" sz="1400" dirty="0"/>
              <a:t>Day Ahead Market</a:t>
            </a:r>
          </a:p>
          <a:p>
            <a:pPr lvl="2"/>
            <a:r>
              <a:rPr lang="en-US" sz="1400" dirty="0"/>
              <a:t>Reliability Unit Commitment (DRUC, HRUC)</a:t>
            </a:r>
          </a:p>
          <a:p>
            <a:pPr lvl="2"/>
            <a:r>
              <a:rPr lang="en-US" sz="1400" dirty="0"/>
              <a:t>Ops support day-ahead study</a:t>
            </a:r>
          </a:p>
          <a:p>
            <a:pPr lvl="1"/>
            <a:r>
              <a:rPr lang="en-US" sz="1600" dirty="0"/>
              <a:t>The 6 hour-ahead forecast accuracy determines the amount of non-spin procured each year</a:t>
            </a:r>
          </a:p>
          <a:p>
            <a:endParaRPr lang="en-US" sz="1600" dirty="0"/>
          </a:p>
          <a:p>
            <a:r>
              <a:rPr lang="en-US" sz="1600" dirty="0"/>
              <a:t>Intra-hour Forecast (5-min)</a:t>
            </a:r>
          </a:p>
          <a:p>
            <a:pPr lvl="1"/>
            <a:r>
              <a:rPr lang="en-US" sz="1400" dirty="0"/>
              <a:t>Calculate 5 minute solar and wind ramp, used to determine SCED’s generation to be dispatched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All forecasts are visualized in the control room, giving operators situational awareness</a:t>
            </a:r>
          </a:p>
          <a:p>
            <a:endParaRPr lang="en-US" sz="1600" dirty="0"/>
          </a:p>
          <a:p>
            <a:r>
              <a:rPr lang="en-US" sz="1600" dirty="0"/>
              <a:t>As IRR capacity grows, ERCOT forecasts become more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4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Solar Forecast </a:t>
            </a:r>
            <a:br>
              <a:rPr lang="en-US" dirty="0"/>
            </a:br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95399"/>
            <a:ext cx="4671724" cy="4903099"/>
          </a:xfrm>
        </p:spPr>
        <p:txBody>
          <a:bodyPr/>
          <a:lstStyle/>
          <a:p>
            <a:r>
              <a:rPr lang="en-US" sz="1400" dirty="0"/>
              <a:t>At the WMS meeting in September, ERCOT received some questions regarding an over-forecast bias in ERCOT’s hourly active Solar forecast for June, July, and August 2021.</a:t>
            </a:r>
          </a:p>
          <a:p>
            <a:endParaRPr lang="en-US" sz="1400" dirty="0"/>
          </a:p>
          <a:p>
            <a:r>
              <a:rPr lang="en-US" sz="1400" dirty="0"/>
              <a:t>ERCOT has analyzed individual resource forecasts and sent RFI’s to resources to understand the underlying cause for this issue. </a:t>
            </a:r>
          </a:p>
          <a:p>
            <a:endParaRPr lang="en-US" sz="1400" dirty="0"/>
          </a:p>
          <a:p>
            <a:r>
              <a:rPr lang="en-US" sz="1400" dirty="0"/>
              <a:t>Identified 14 out of 70 solar units that consistently contributed to the </a:t>
            </a:r>
            <a:r>
              <a:rPr lang="en-US" sz="1400" dirty="0" err="1"/>
              <a:t>overforecast</a:t>
            </a:r>
            <a:r>
              <a:rPr lang="en-US" sz="1400" dirty="0"/>
              <a:t> errors during the summer.</a:t>
            </a:r>
          </a:p>
          <a:p>
            <a:pPr lvl="1"/>
            <a:r>
              <a:rPr lang="en-US" sz="1200" b="1" dirty="0"/>
              <a:t>The root cause for the errors of all 14 units was related to </a:t>
            </a:r>
            <a:r>
              <a:rPr lang="en-US" sz="1200" b="1" u="sng" dirty="0"/>
              <a:t>unreported derates</a:t>
            </a:r>
            <a:r>
              <a:rPr lang="en-US" sz="1200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8D48D7A-F9E1-4E5F-8CA3-0E628395C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561" y="92075"/>
            <a:ext cx="3969911" cy="22599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47ECA9-F407-45CF-B53D-AA125095EB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561" y="2098452"/>
            <a:ext cx="3969911" cy="22599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82B9CB4-6AE0-40F0-9993-2C82963E1A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1773" y="4124160"/>
            <a:ext cx="3962106" cy="225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2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E589-C50F-4277-9C8F-17E51885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Example: Systematic Reduction in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F49B3-3E83-43E2-B583-4647C4DE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If a derate is never reported, there will be a consistent </a:t>
            </a:r>
            <a:r>
              <a:rPr lang="en-US" sz="1400" dirty="0" err="1"/>
              <a:t>overforecast</a:t>
            </a:r>
            <a:r>
              <a:rPr lang="en-US" sz="1400" dirty="0"/>
              <a:t> as shown below</a:t>
            </a:r>
            <a:br>
              <a:rPr lang="en-US" sz="1400" dirty="0"/>
            </a:br>
            <a:endParaRPr lang="en-US" sz="14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9EC7E-8440-434C-9BF0-DE5AC1329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002BE5-56CE-4812-92F4-B828669CA769}"/>
              </a:ext>
            </a:extLst>
          </p:cNvPr>
          <p:cNvSpPr txBox="1"/>
          <p:nvPr/>
        </p:nvSpPr>
        <p:spPr>
          <a:xfrm rot="16200000">
            <a:off x="-104338" y="3430507"/>
            <a:ext cx="702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MW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48EA1D-C1C1-4C78-85E6-AB169A6F9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98" y="2370541"/>
            <a:ext cx="8393502" cy="262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Changes and Remedies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Resource Integration Commissioning Checklist has been modified. Resources are required to have submitted accurate derates for each stage of approval.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endParaRPr lang="en-US" sz="1600" dirty="0"/>
          </a:p>
          <a:p>
            <a:r>
              <a:rPr lang="en-US" sz="1600" dirty="0"/>
              <a:t>Internal tools at ERCOT have been developed to identify resources whose reported availability is inconsistent with their actual availability.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4">
            <a:extLst>
              <a:ext uri="{FF2B5EF4-FFF2-40B4-BE49-F238E27FC236}">
                <a16:creationId xmlns:a16="http://schemas.microsoft.com/office/drawing/2014/main" id="{ED6A66CA-B09D-4846-9EAF-145D9FB1B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" y="1752600"/>
            <a:ext cx="78200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811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Main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Accurate IRR forecasts are important to ERCOT because it has significant reliability and market implications</a:t>
            </a:r>
          </a:p>
          <a:p>
            <a:r>
              <a:rPr lang="en-US" sz="1800" dirty="0"/>
              <a:t>In the summer, ERCOT identified 14 solar units which contributed to a large </a:t>
            </a:r>
            <a:r>
              <a:rPr lang="en-US" sz="1800" dirty="0" err="1"/>
              <a:t>overforecast</a:t>
            </a:r>
            <a:r>
              <a:rPr lang="en-US" sz="1800" dirty="0"/>
              <a:t> bias due to improper outage submissions</a:t>
            </a:r>
          </a:p>
          <a:p>
            <a:r>
              <a:rPr lang="en-US" sz="1800" dirty="0"/>
              <a:t>To reduce the </a:t>
            </a:r>
            <a:r>
              <a:rPr lang="en-US" sz="1800" dirty="0" err="1"/>
              <a:t>overforecast</a:t>
            </a:r>
            <a:r>
              <a:rPr lang="en-US" sz="1800" dirty="0"/>
              <a:t> errors, efforts are being made to enforce these requirements and educate resources</a:t>
            </a:r>
          </a:p>
          <a:p>
            <a:pPr lvl="1"/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8DC8C0-AB78-48E8-A93E-BA7792B5F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60215A-57A8-4738-B5D2-1B4315548242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Questions &amp; Discussion</a:t>
            </a:r>
          </a:p>
        </p:txBody>
      </p:sp>
    </p:spTree>
    <p:extLst>
      <p:ext uri="{BB962C8B-B14F-4D97-AF65-F5344CB8AC3E}">
        <p14:creationId xmlns:p14="http://schemas.microsoft.com/office/powerpoint/2010/main" val="33128082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683</Words>
  <Application>Microsoft Office PowerPoint</Application>
  <PresentationFormat>On-screen Show (4:3)</PresentationFormat>
  <Paragraphs>118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Summary</vt:lpstr>
      <vt:lpstr>Intro to IRR Forecasting</vt:lpstr>
      <vt:lpstr>How ERCOT Uses Forecasts</vt:lpstr>
      <vt:lpstr>Recent Solar Forecast  Issues</vt:lpstr>
      <vt:lpstr>Example: Systematic Reduction in Capability</vt:lpstr>
      <vt:lpstr>Recent Changes and Remedies</vt:lpstr>
      <vt:lpstr>Conclusion and Main Takeaways</vt:lpstr>
      <vt:lpstr>PowerPoint Presentation</vt:lpstr>
      <vt:lpstr>Protocols</vt:lpstr>
      <vt:lpstr>Protocols</vt:lpstr>
      <vt:lpstr>Protocols</vt:lpstr>
      <vt:lpstr>Post-Summer Analysis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Raymund</cp:lastModifiedBy>
  <cp:revision>32</cp:revision>
  <cp:lastPrinted>2016-01-21T20:53:15Z</cp:lastPrinted>
  <dcterms:created xsi:type="dcterms:W3CDTF">2016-01-21T15:20:31Z</dcterms:created>
  <dcterms:modified xsi:type="dcterms:W3CDTF">2021-12-06T15:12:03Z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