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63" r:id="rId6"/>
  </p:sldMasterIdLst>
  <p:notesMasterIdLst>
    <p:notesMasterId r:id="rId16"/>
  </p:notesMasterIdLst>
  <p:handoutMasterIdLst>
    <p:handoutMasterId r:id="rId17"/>
  </p:handoutMasterIdLst>
  <p:sldIdLst>
    <p:sldId id="445" r:id="rId7"/>
    <p:sldId id="463" r:id="rId8"/>
    <p:sldId id="491" r:id="rId9"/>
    <p:sldId id="534" r:id="rId10"/>
    <p:sldId id="546" r:id="rId11"/>
    <p:sldId id="548" r:id="rId12"/>
    <p:sldId id="547" r:id="rId13"/>
    <p:sldId id="454" r:id="rId14"/>
    <p:sldId id="464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kerson, Woody" initials="RW" lastIdx="1" clrIdx="0">
    <p:extLst>
      <p:ext uri="{19B8F6BF-5375-455C-9EA6-DF929625EA0E}">
        <p15:presenceInfo xmlns:p15="http://schemas.microsoft.com/office/powerpoint/2012/main" userId="S-1-5-21-639947351-343809578-3807592339-4404" providerId="AD"/>
      </p:ext>
    </p:extLst>
  </p:cmAuthor>
  <p:cmAuthor id="2" name="Teixeira, Jay" initials="TJ" lastIdx="4" clrIdx="1">
    <p:extLst>
      <p:ext uri="{19B8F6BF-5375-455C-9EA6-DF929625EA0E}">
        <p15:presenceInfo xmlns:p15="http://schemas.microsoft.com/office/powerpoint/2012/main" userId="S-1-5-21-639947351-343809578-3807592339-4441" providerId="AD"/>
      </p:ext>
    </p:extLst>
  </p:cmAuthor>
  <p:cmAuthor id="3" name="Jay Teixeira" initials="JT" lastIdx="2" clrIdx="2">
    <p:extLst>
      <p:ext uri="{19B8F6BF-5375-455C-9EA6-DF929625EA0E}">
        <p15:presenceInfo xmlns:p15="http://schemas.microsoft.com/office/powerpoint/2012/main" userId="e3c21acb6147413a" providerId="Windows Live"/>
      </p:ext>
    </p:extLst>
  </p:cmAuthor>
  <p:cmAuthor id="4" name="Teixeira, Jay" initials="TJ [2]" lastIdx="1" clrIdx="3">
    <p:extLst>
      <p:ext uri="{19B8F6BF-5375-455C-9EA6-DF929625EA0E}">
        <p15:presenceInfo xmlns:p15="http://schemas.microsoft.com/office/powerpoint/2012/main" userId="Teixeira, J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15" autoAdjust="0"/>
    <p:restoredTop sz="90485" autoAdjust="0"/>
  </p:normalViewPr>
  <p:slideViewPr>
    <p:cSldViewPr showGuides="1">
      <p:cViewPr varScale="1">
        <p:scale>
          <a:sx n="147" d="100"/>
          <a:sy n="147" d="100"/>
        </p:scale>
        <p:origin x="3672" y="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6" d="100"/>
          <a:sy n="96" d="100"/>
        </p:scale>
        <p:origin x="351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13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63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03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665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80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41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6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05761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77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74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713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ResourceIntegrationDepartment@ercot.co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936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Resource Integration Topics </a:t>
            </a:r>
          </a:p>
          <a:p>
            <a:endParaRPr lang="en-US" dirty="0"/>
          </a:p>
          <a:p>
            <a:r>
              <a:rPr lang="en-US" dirty="0"/>
              <a:t>Jay Teixeira</a:t>
            </a:r>
          </a:p>
          <a:p>
            <a:endParaRPr lang="en-US" dirty="0"/>
          </a:p>
          <a:p>
            <a:r>
              <a:rPr lang="en-US" dirty="0"/>
              <a:t>ERCOT</a:t>
            </a:r>
          </a:p>
          <a:p>
            <a:r>
              <a:rPr lang="en-US" dirty="0"/>
              <a:t>Resource Integration Working Group</a:t>
            </a:r>
            <a:r>
              <a:rPr lang="en-US" b="1" dirty="0"/>
              <a:t> </a:t>
            </a:r>
          </a:p>
          <a:p>
            <a:r>
              <a:rPr lang="en-US" dirty="0"/>
              <a:t>December 10, 2021</a:t>
            </a:r>
          </a:p>
        </p:txBody>
      </p:sp>
    </p:spTree>
    <p:extLst>
      <p:ext uri="{BB962C8B-B14F-4D97-AF65-F5344CB8AC3E}">
        <p14:creationId xmlns:p14="http://schemas.microsoft.com/office/powerpoint/2010/main" val="3872258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Planning Guide 5.9</a:t>
            </a:r>
          </a:p>
          <a:p>
            <a:r>
              <a:rPr lang="en-US" sz="2800" dirty="0"/>
              <a:t>Next Deadline for QSA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If a GINR is not included in QSA, its Initial Synchronization date will be automatically delayed to the next quarter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347588"/>
              </p:ext>
            </p:extLst>
          </p:nvPr>
        </p:nvGraphicFramePr>
        <p:xfrm>
          <a:off x="2209800" y="2362200"/>
          <a:ext cx="7467600" cy="2519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All-Inclusive Generation Resource Initial Synchronization Date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Last Day for an IE to meet prerequisites as listed in paragraph (4) below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Completion of Quarterly Stability Assessment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January, February, March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August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October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April, May, June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 November 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January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July, August, September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February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April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October, November, December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May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End of July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>
            <a:off x="1200588" y="3962400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31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795995"/>
            <a:ext cx="11379200" cy="583340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Planning Guide 5.9, Quarterly Stability Assessment</a:t>
            </a:r>
          </a:p>
          <a:p>
            <a:r>
              <a:rPr lang="en-US" sz="2800" dirty="0"/>
              <a:t>Issue’s seen in previous QSA’s</a:t>
            </a:r>
          </a:p>
          <a:p>
            <a:pPr lvl="1"/>
            <a:r>
              <a:rPr lang="en-US" sz="2400" dirty="0"/>
              <a:t>10 day comment period for FIS</a:t>
            </a:r>
          </a:p>
          <a:p>
            <a:pPr lvl="2"/>
            <a:r>
              <a:rPr lang="en-US" sz="2000" dirty="0"/>
              <a:t>Needs to be complete before QSA deadline</a:t>
            </a:r>
          </a:p>
          <a:p>
            <a:pPr lvl="2"/>
            <a:r>
              <a:rPr lang="en-US" sz="2000" dirty="0"/>
              <a:t>TSPs need to plan for it</a:t>
            </a:r>
          </a:p>
          <a:p>
            <a:pPr lvl="1"/>
            <a:r>
              <a:rPr lang="en-US" sz="2400" dirty="0"/>
              <a:t>Dynamic Model Review</a:t>
            </a:r>
          </a:p>
          <a:p>
            <a:pPr lvl="2"/>
            <a:r>
              <a:rPr lang="en-US" sz="2000" dirty="0"/>
              <a:t>Dependent on FIS Stability study</a:t>
            </a:r>
          </a:p>
          <a:p>
            <a:pPr lvl="2"/>
            <a:r>
              <a:rPr lang="en-US" sz="2000" dirty="0"/>
              <a:t>Need to meet PG 6.9 15 to 30 days prior to QSA deadline</a:t>
            </a:r>
          </a:p>
          <a:p>
            <a:r>
              <a:rPr lang="en-US" sz="2800" dirty="0"/>
              <a:t>PSSE Model Quality Test Required</a:t>
            </a:r>
          </a:p>
          <a:p>
            <a:r>
              <a:rPr lang="en-US" sz="2800" dirty="0"/>
              <a:t>PSCAD Model Quality Test and Unit Model Validation required</a:t>
            </a:r>
          </a:p>
          <a:p>
            <a:r>
              <a:rPr lang="en-US" sz="2800" dirty="0"/>
              <a:t>TSAT Model Required – If PSSE model is UDM, then TSAT model should be UDM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044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958AB39-BD59-4B90-BD33-AC9ECA42AD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692" y="0"/>
            <a:ext cx="92906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158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6989F5-8509-4DFD-987C-2449AD09F1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76200"/>
            <a:ext cx="9218259" cy="6767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024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FD7F11-CDD1-41C2-8E4D-E3FC54E10C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7639" y="0"/>
            <a:ext cx="945672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257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9829800" cy="975518"/>
          </a:xfrm>
        </p:spPr>
        <p:txBody>
          <a:bodyPr/>
          <a:lstStyle/>
          <a:p>
            <a:r>
              <a:rPr lang="en-US" dirty="0"/>
              <a:t>Active RR’s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01441"/>
            <a:ext cx="10134600" cy="5638800"/>
          </a:xfrm>
        </p:spPr>
        <p:txBody>
          <a:bodyPr/>
          <a:lstStyle/>
          <a:p>
            <a:r>
              <a:rPr lang="en-US" sz="2400" dirty="0"/>
              <a:t>None in flight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529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43682"/>
            <a:ext cx="9753600" cy="670718"/>
          </a:xfrm>
        </p:spPr>
        <p:txBody>
          <a:bodyPr/>
          <a:lstStyle/>
          <a:p>
            <a:r>
              <a:rPr lang="en-US" dirty="0"/>
              <a:t>Other 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534400" cy="4511040"/>
          </a:xfrm>
        </p:spPr>
        <p:txBody>
          <a:bodyPr/>
          <a:lstStyle/>
          <a:p>
            <a:r>
              <a:rPr lang="en-US" dirty="0">
                <a:hlinkClick r:id="rId3"/>
              </a:rPr>
              <a:t>ResourceIntegrationDepartment@ercot.com</a:t>
            </a:r>
            <a:r>
              <a:rPr lang="en-US" dirty="0"/>
              <a:t> is distribution list for Resource Integration department</a:t>
            </a:r>
          </a:p>
          <a:p>
            <a:r>
              <a:rPr lang="en-US" dirty="0"/>
              <a:t>Mailing List</a:t>
            </a:r>
          </a:p>
          <a:p>
            <a:pPr lvl="1"/>
            <a:r>
              <a:rPr lang="en-US" sz="2400" dirty="0"/>
              <a:t>RESOURCE_INTEGRATION@LISTS.ERCOT.COM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18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938274"/>
            <a:ext cx="5517497" cy="462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86126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side pages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CC8"/>
    </a:accent1>
    <a:accent2>
      <a:srgbClr val="5B6770"/>
    </a:accent2>
    <a:accent3>
      <a:srgbClr val="00CE7D"/>
    </a:accent3>
    <a:accent4>
      <a:srgbClr val="003764"/>
    </a:accent4>
    <a:accent5>
      <a:srgbClr val="6650B1"/>
    </a:accent5>
    <a:accent6>
      <a:srgbClr val="910258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63D459-1C05-483F-85D1-C9E478EC32CC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9968CB8-5FF8-44D7-A459-A3FC34AC4F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933135-FA74-4199-91D5-29F71F2AA5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64283</TotalTime>
  <Words>262</Words>
  <Application>Microsoft Office PowerPoint</Application>
  <PresentationFormat>Widescreen</PresentationFormat>
  <Paragraphs>65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1_Custom Design</vt:lpstr>
      <vt:lpstr>Inside pages</vt:lpstr>
      <vt:lpstr>2_Custom Design</vt:lpstr>
      <vt:lpstr>PowerPoint Presentation</vt:lpstr>
      <vt:lpstr>Quarterly Stability Assessment (QSA)  </vt:lpstr>
      <vt:lpstr>Quarterly Stability Assessment (QSA)  </vt:lpstr>
      <vt:lpstr>PowerPoint Presentation</vt:lpstr>
      <vt:lpstr>PowerPoint Presentation</vt:lpstr>
      <vt:lpstr>PowerPoint Presentation</vt:lpstr>
      <vt:lpstr>Active RR’s</vt:lpstr>
      <vt:lpstr>Other contact information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ERCOT JJT</cp:lastModifiedBy>
  <cp:revision>673</cp:revision>
  <cp:lastPrinted>2018-07-25T14:31:19Z</cp:lastPrinted>
  <dcterms:created xsi:type="dcterms:W3CDTF">2016-01-21T15:20:31Z</dcterms:created>
  <dcterms:modified xsi:type="dcterms:W3CDTF">2021-12-07T14:46:15Z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</Properties>
</file>