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orient="horz" pos="4032" userDrawn="1">
          <p15:clr>
            <a:srgbClr val="A4A3A4"/>
          </p15:clr>
        </p15:guide>
        <p15:guide id="3" orient="horz" pos="372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228" userDrawn="1">
          <p15:clr>
            <a:srgbClr val="A4A3A4"/>
          </p15:clr>
        </p15:guide>
        <p15:guide id="6" pos="288" userDrawn="1">
          <p15:clr>
            <a:srgbClr val="A4A3A4"/>
          </p15:clr>
        </p15:guide>
        <p15:guide id="7" pos="5472" userDrawn="1">
          <p15:clr>
            <a:srgbClr val="A4A3A4"/>
          </p15:clr>
        </p15:guide>
        <p15:guide id="8" pos="55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D2"/>
    <a:srgbClr val="D5C42D"/>
    <a:srgbClr val="1AA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8"/>
    <p:restoredTop sz="96460"/>
  </p:normalViewPr>
  <p:slideViewPr>
    <p:cSldViewPr snapToGrid="0" showGuides="1">
      <p:cViewPr varScale="1">
        <p:scale>
          <a:sx n="125" d="100"/>
          <a:sy n="125" d="100"/>
        </p:scale>
        <p:origin x="1554" y="114"/>
      </p:cViewPr>
      <p:guideLst>
        <p:guide orient="horz" pos="1008"/>
        <p:guide orient="horz" pos="4032"/>
        <p:guide orient="horz" pos="372"/>
        <p:guide pos="2880"/>
        <p:guide pos="228"/>
        <p:guide pos="288"/>
        <p:guide pos="5472"/>
        <p:guide pos="55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90"/>
    </p:cViewPr>
  </p:sorterViewPr>
  <p:notesViewPr>
    <p:cSldViewPr snapToGrid="0" showGuides="1">
      <p:cViewPr varScale="1">
        <p:scale>
          <a:sx n="50" d="100"/>
          <a:sy n="50" d="100"/>
        </p:scale>
        <p:origin x="-293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033EE-BA32-419A-9EDE-DF6E818675E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0D7CC-4501-471C-AD02-75920EE9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49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749C-4674-4E07-8076-08270B9EEA70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4F29A-0DB2-455F-BF4A-20C9E9A1C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8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CD3CF-26E6-4043-9114-6733EFF40E4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4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FB929C2-5C51-41E5-9231-E55BFCB50DC3}" type="datetime1">
              <a:rPr lang="en-US" altLang="en-US" smtClean="0"/>
              <a:pPr/>
              <a:t>12/6/2021</a:t>
            </a:fld>
            <a:endParaRPr lang="en-US" altLang="en-US"/>
          </a:p>
        </p:txBody>
      </p:sp>
      <p:sp>
        <p:nvSpPr>
          <p:cNvPr id="5427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12975-34BB-44D6-8468-87083C2672CA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5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FB929C2-5C51-41E5-9231-E55BFCB50DC3}" type="datetime1">
              <a:rPr lang="en-US" altLang="en-US" smtClean="0"/>
              <a:pPr/>
              <a:t>12/6/2021</a:t>
            </a:fld>
            <a:endParaRPr lang="en-US" altLang="en-US"/>
          </a:p>
        </p:txBody>
      </p:sp>
      <p:sp>
        <p:nvSpPr>
          <p:cNvPr id="54275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12975-34BB-44D6-8468-87083C2672CA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048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8339" y="1996492"/>
            <a:ext cx="4187825" cy="40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lang="en-US" sz="1800" b="1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178" indent="0" algn="ctr">
              <a:buNone/>
              <a:defRPr/>
            </a:lvl2pPr>
            <a:lvl3pPr marL="914354" indent="0" algn="ctr">
              <a:buNone/>
              <a:defRPr/>
            </a:lvl3pPr>
            <a:lvl4pPr marL="1371532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2" indent="0" algn="ctr">
              <a:buNone/>
              <a:defRPr/>
            </a:lvl7pPr>
            <a:lvl8pPr marL="3200240" indent="0" algn="ctr">
              <a:buNone/>
              <a:defRPr/>
            </a:lvl8pPr>
            <a:lvl9pPr marL="365741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1198339" y="4867462"/>
            <a:ext cx="2831042" cy="457200"/>
          </a:xfrm>
          <a:prstGeom prst="rect">
            <a:avLst/>
          </a:prstGeom>
        </p:spPr>
        <p:txBody>
          <a:bodyPr/>
          <a:lstStyle>
            <a:lvl1pPr algn="l">
              <a:buNone/>
              <a:defRPr sz="1600" b="0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601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452557"/>
            <a:ext cx="8420100" cy="4957768"/>
          </a:xfrm>
          <a:prstGeom prst="rect">
            <a:avLst/>
          </a:prstGeom>
        </p:spPr>
        <p:txBody>
          <a:bodyPr/>
          <a:lstStyle>
            <a:lvl1pPr>
              <a:buClr>
                <a:srgbClr val="0099DC"/>
              </a:buClr>
              <a:defRPr/>
            </a:lvl1pPr>
            <a:lvl2pPr>
              <a:buClr>
                <a:srgbClr val="006BAB"/>
              </a:buClr>
              <a:defRPr/>
            </a:lvl2pPr>
            <a:lvl3pPr>
              <a:buClr>
                <a:srgbClr val="F77128"/>
              </a:buClr>
              <a:defRPr/>
            </a:lvl3pPr>
            <a:lvl4pPr>
              <a:buClr>
                <a:srgbClr val="019587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191B-EC79-44DF-9A66-5B2CE6AC2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1950" y="6513984"/>
            <a:ext cx="381364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algn="l" defTabSz="914354" rtl="0" eaLnBrk="1" latinLnBrk="0" hangingPunct="1">
              <a:lnSpc>
                <a:spcPct val="100000"/>
              </a:lnSpc>
              <a:spcBef>
                <a:spcPct val="50000"/>
              </a:spcBef>
              <a:defRPr lang="en-US" sz="900" b="0" i="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CenterPoint</a:t>
            </a:r>
            <a:r>
              <a:rPr lang="en-US" dirty="0"/>
              <a:t> Energy Proprietary and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425663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950" y="1453896"/>
            <a:ext cx="4210050" cy="49469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53896"/>
            <a:ext cx="4210050" cy="49469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191B-EC79-44DF-9A66-5B2CE6AC23F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1950" y="6513984"/>
            <a:ext cx="381364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algn="l" defTabSz="914354" rtl="0" eaLnBrk="1" latinLnBrk="0" hangingPunct="1">
              <a:lnSpc>
                <a:spcPct val="100000"/>
              </a:lnSpc>
              <a:spcBef>
                <a:spcPct val="50000"/>
              </a:spcBef>
              <a:defRPr lang="en-US" sz="900" b="0" i="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CenterPoint</a:t>
            </a:r>
            <a:r>
              <a:rPr lang="en-US" dirty="0"/>
              <a:t> Energy Proprietary and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76786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191B-EC79-44DF-9A66-5B2CE6AC23F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1950" y="6513984"/>
            <a:ext cx="381364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algn="l" defTabSz="914354" rtl="0" eaLnBrk="1" latinLnBrk="0" hangingPunct="1">
              <a:lnSpc>
                <a:spcPct val="100000"/>
              </a:lnSpc>
              <a:spcBef>
                <a:spcPct val="50000"/>
              </a:spcBef>
              <a:defRPr lang="en-US" sz="900" b="0" i="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CenterPoint</a:t>
            </a:r>
            <a:r>
              <a:rPr lang="en-US" dirty="0"/>
              <a:t> Energy Proprietary and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27469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191B-EC79-44DF-9A66-5B2CE6AC23F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1950" y="6513984"/>
            <a:ext cx="381364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algn="l" defTabSz="914354" rtl="0" eaLnBrk="1" latinLnBrk="0" hangingPunct="1">
              <a:lnSpc>
                <a:spcPct val="100000"/>
              </a:lnSpc>
              <a:spcBef>
                <a:spcPct val="50000"/>
              </a:spcBef>
              <a:defRPr lang="en-US" sz="900" b="0" i="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CenterPoint</a:t>
            </a:r>
            <a:r>
              <a:rPr lang="en-US" dirty="0"/>
              <a:t> Energy Proprietary and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79089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3229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1951" y="189040"/>
            <a:ext cx="6492240" cy="10058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7650" y="6513984"/>
            <a:ext cx="914400" cy="23083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D191B-EC79-44DF-9A66-5B2CE6AC2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61950" y="1452557"/>
            <a:ext cx="8420100" cy="4957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1950" y="6513984"/>
            <a:ext cx="381364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algn="l" defTabSz="914354" rtl="0" eaLnBrk="1" latinLnBrk="0" hangingPunct="1">
              <a:lnSpc>
                <a:spcPct val="100000"/>
              </a:lnSpc>
              <a:spcBef>
                <a:spcPct val="50000"/>
              </a:spcBef>
              <a:defRPr lang="en-US" sz="900" b="0" i="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CenterPoint</a:t>
            </a:r>
            <a:r>
              <a:rPr lang="en-US" dirty="0"/>
              <a:t> Energy Proprietary and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32376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l" defTabSz="914354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ts val="1000"/>
        </a:spcBef>
        <a:buClr>
          <a:srgbClr val="0099DC"/>
        </a:buClr>
        <a:buSzPct val="120000"/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8940" indent="-346058" algn="l" defTabSz="914354" rtl="0" eaLnBrk="1" latinLnBrk="0" hangingPunct="1">
        <a:spcBef>
          <a:spcPts val="800"/>
        </a:spcBef>
        <a:buClr>
          <a:srgbClr val="006BAB"/>
        </a:buClr>
        <a:buSzPct val="12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49" indent="-342882" algn="l" defTabSz="914354" rtl="0" eaLnBrk="1" latinLnBrk="0" hangingPunct="1">
        <a:spcBef>
          <a:spcPts val="600"/>
        </a:spcBef>
        <a:buClr>
          <a:srgbClr val="F77128"/>
        </a:buClr>
        <a:buSzPct val="100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indent="-342882" algn="l" defTabSz="914354" rtl="0" eaLnBrk="1" latinLnBrk="0" hangingPunct="1">
        <a:spcBef>
          <a:spcPts val="400"/>
        </a:spcBef>
        <a:buClr>
          <a:srgbClr val="019587"/>
        </a:buClr>
        <a:buSzPct val="12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14" indent="-342882" algn="l" defTabSz="914354" rtl="0" eaLnBrk="1" latinLnBrk="0" hangingPunct="1">
        <a:spcBef>
          <a:spcPts val="200"/>
        </a:spcBef>
        <a:buClr>
          <a:schemeClr val="tx1"/>
        </a:buClr>
        <a:buSzPct val="108000"/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3025" y="2065328"/>
            <a:ext cx="5328585" cy="400111"/>
          </a:xfrm>
        </p:spPr>
        <p:txBody>
          <a:bodyPr/>
          <a:lstStyle/>
          <a:p>
            <a:r>
              <a:rPr lang="en-US" sz="2400" i="0" dirty="0"/>
              <a:t>Battery Dispatch in FIS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23025" y="4707229"/>
            <a:ext cx="4208623" cy="457200"/>
          </a:xfrm>
        </p:spPr>
        <p:txBody>
          <a:bodyPr/>
          <a:lstStyle/>
          <a:p>
            <a:r>
              <a:rPr lang="en-US" dirty="0"/>
              <a:t>12/10/2021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23025" y="2598064"/>
            <a:ext cx="5328585" cy="40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>
            <a:noAutofit/>
          </a:bodyPr>
          <a:lstStyle>
            <a:lvl1pPr marL="0" indent="0" algn="l" defTabSz="914354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99DC"/>
              </a:buClr>
              <a:buSzPct val="120000"/>
              <a:buFont typeface="Arial"/>
              <a:buNone/>
              <a:defRPr lang="en-US" sz="1800" b="1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178" indent="0" algn="ctr" defTabSz="914354" rtl="0" eaLnBrk="1" latinLnBrk="0" hangingPunct="1">
              <a:spcBef>
                <a:spcPts val="800"/>
              </a:spcBef>
              <a:buClr>
                <a:srgbClr val="006BAB"/>
              </a:buClr>
              <a:buSzPct val="120000"/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indent="0" algn="ctr" defTabSz="914354" rtl="0" eaLnBrk="1" latinLnBrk="0" hangingPunct="1">
              <a:spcBef>
                <a:spcPts val="600"/>
              </a:spcBef>
              <a:buClr>
                <a:srgbClr val="F77128"/>
              </a:buClr>
              <a:buSzPct val="100000"/>
              <a:buFont typeface="Wingdings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indent="0" algn="ctr" defTabSz="914354" rtl="0" eaLnBrk="1" latinLnBrk="0" hangingPunct="1">
              <a:spcBef>
                <a:spcPts val="400"/>
              </a:spcBef>
              <a:buClr>
                <a:srgbClr val="019587"/>
              </a:buClr>
              <a:buSzPct val="120000"/>
              <a:buFont typeface="Wingdings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indent="0" algn="ctr" defTabSz="914354" rtl="0" eaLnBrk="1" latinLnBrk="0" hangingPunct="1">
              <a:spcBef>
                <a:spcPts val="200"/>
              </a:spcBef>
              <a:buClr>
                <a:schemeClr val="tx1"/>
              </a:buClr>
              <a:buSzPct val="108000"/>
              <a:buFont typeface="Lucida Grande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indent="0" algn="ctr" defTabSz="91435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indent="0" algn="ctr" defTabSz="91435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defTabSz="91435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defTabSz="914354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Jun Li</a:t>
            </a:r>
          </a:p>
        </p:txBody>
      </p:sp>
    </p:spTree>
    <p:extLst>
      <p:ext uri="{BB962C8B-B14F-4D97-AF65-F5344CB8AC3E}">
        <p14:creationId xmlns:p14="http://schemas.microsoft.com/office/powerpoint/2010/main" val="226668010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Steady State Study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Battery alone </a:t>
            </a:r>
          </a:p>
          <a:p>
            <a:pPr lvl="1"/>
            <a:r>
              <a:rPr lang="en-US" altLang="en-US" dirty="0"/>
              <a:t>Discharging: modeled as a generator injecting power at Pmax</a:t>
            </a:r>
          </a:p>
          <a:p>
            <a:pPr lvl="1"/>
            <a:r>
              <a:rPr lang="en-US" altLang="en-US" dirty="0"/>
              <a:t>Charging: modeled as a generator absorbing power at </a:t>
            </a:r>
            <a:r>
              <a:rPr lang="en-US" altLang="en-US" dirty="0" err="1"/>
              <a:t>Pmin</a:t>
            </a:r>
            <a:r>
              <a:rPr lang="en-US" altLang="en-US" dirty="0"/>
              <a:t> (negative value)</a:t>
            </a:r>
          </a:p>
          <a:p>
            <a:r>
              <a:rPr lang="en-US" altLang="en-US" dirty="0"/>
              <a:t>Hybrid (Battery + Generator)</a:t>
            </a:r>
          </a:p>
          <a:p>
            <a:pPr lvl="1"/>
            <a:r>
              <a:rPr lang="en-US" altLang="en-US" dirty="0"/>
              <a:t>Discharging: modeled as a generator at battery’s Pmax with the associated generator at its Pmax</a:t>
            </a:r>
          </a:p>
          <a:p>
            <a:pPr lvl="1"/>
            <a:r>
              <a:rPr lang="en-US" altLang="en-US" dirty="0"/>
              <a:t>Charing: modeled as a negative generator at battery’s </a:t>
            </a:r>
            <a:r>
              <a:rPr lang="en-US" altLang="en-US" dirty="0" err="1"/>
              <a:t>Pmin</a:t>
            </a:r>
            <a:r>
              <a:rPr lang="en-US" altLang="en-US" dirty="0"/>
              <a:t> (negative value) with the associated generator offline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16CA-C0A0-486B-81C4-FEFF09F199B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2603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Stability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Battery alone</a:t>
            </a:r>
          </a:p>
          <a:p>
            <a:pPr lvl="1"/>
            <a:r>
              <a:rPr lang="en-US" altLang="en-US" dirty="0"/>
              <a:t>Discharging: modeled as a generator at Pmax</a:t>
            </a:r>
          </a:p>
          <a:p>
            <a:pPr lvl="1"/>
            <a:r>
              <a:rPr lang="en-US" altLang="en-US" dirty="0"/>
              <a:t>Charging: modeled as a generator absorbing power at </a:t>
            </a:r>
            <a:r>
              <a:rPr lang="en-US" altLang="en-US" dirty="0" err="1"/>
              <a:t>Pmin</a:t>
            </a:r>
            <a:r>
              <a:rPr lang="en-US" altLang="en-US" dirty="0"/>
              <a:t> (negative value)</a:t>
            </a:r>
          </a:p>
          <a:p>
            <a:r>
              <a:rPr lang="en-US" altLang="en-US" dirty="0"/>
              <a:t>Hybrid (Battery + Generator)</a:t>
            </a:r>
          </a:p>
          <a:p>
            <a:pPr lvl="1"/>
            <a:r>
              <a:rPr lang="en-US" altLang="en-US" dirty="0"/>
              <a:t>Discharging: Modeled as a generator at battery’s Pmax with the associated generator at its Pmax</a:t>
            </a:r>
          </a:p>
          <a:p>
            <a:pPr lvl="1"/>
            <a:r>
              <a:rPr lang="en-US" altLang="en-US"/>
              <a:t>Charging</a:t>
            </a:r>
            <a:r>
              <a:rPr lang="en-US" altLang="en-US" dirty="0"/>
              <a:t>: </a:t>
            </a:r>
          </a:p>
          <a:p>
            <a:pPr lvl="2"/>
            <a:r>
              <a:rPr lang="en-US" altLang="en-US" dirty="0"/>
              <a:t>modeled as a generator absorbing power at battery’s </a:t>
            </a:r>
            <a:r>
              <a:rPr lang="en-US" altLang="en-US" dirty="0" err="1"/>
              <a:t>Pmin</a:t>
            </a:r>
            <a:r>
              <a:rPr lang="en-US" altLang="en-US" dirty="0"/>
              <a:t> (negative value) with the associated generator at its Pmax for SP</a:t>
            </a:r>
          </a:p>
          <a:p>
            <a:pPr lvl="2"/>
            <a:r>
              <a:rPr lang="en-US" altLang="en-US" dirty="0"/>
              <a:t>Modeled as a generator  absorbing power at battery’s </a:t>
            </a:r>
            <a:r>
              <a:rPr lang="en-US" altLang="en-US" dirty="0" err="1"/>
              <a:t>Pmin</a:t>
            </a:r>
            <a:r>
              <a:rPr lang="en-US" altLang="en-US" dirty="0"/>
              <a:t> (negative value) with the associated generator offline for HWLL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516CA-C0A0-486B-81C4-FEFF09F199B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484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D191B-EC79-44DF-9A66-5B2CE6AC23F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CAE34E-472A-46E4-A48D-31B5B5AAB8E1}"/>
              </a:ext>
            </a:extLst>
          </p:cNvPr>
          <p:cNvSpPr txBox="1"/>
          <p:nvPr/>
        </p:nvSpPr>
        <p:spPr>
          <a:xfrm>
            <a:off x="3802380" y="3619500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19002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noFill/>
          <a:miter lim="800000"/>
          <a:headEnd/>
          <a:tailEnd/>
        </a:ln>
        <a:effectLst>
          <a:outerShdw blurRad="228600" dist="139700" dir="2700000" algn="tl" rotWithShape="0">
            <a:prstClr val="black">
              <a:alpha val="3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NP">
      <a:dk1>
        <a:srgbClr val="000000"/>
      </a:dk1>
      <a:lt1>
        <a:srgbClr val="FFFFFF"/>
      </a:lt1>
      <a:dk2>
        <a:srgbClr val="FF7D19"/>
      </a:dk2>
      <a:lt2>
        <a:srgbClr val="D1D191"/>
      </a:lt2>
      <a:accent1>
        <a:srgbClr val="0188B5"/>
      </a:accent1>
      <a:accent2>
        <a:srgbClr val="FF7D19"/>
      </a:accent2>
      <a:accent3>
        <a:srgbClr val="D1D191"/>
      </a:accent3>
      <a:accent4>
        <a:srgbClr val="009582"/>
      </a:accent4>
      <a:accent5>
        <a:srgbClr val="FFB20E"/>
      </a:accent5>
      <a:accent6>
        <a:srgbClr val="FF0000"/>
      </a:accent6>
      <a:hlink>
        <a:srgbClr val="FFB20E"/>
      </a:hlink>
      <a:folHlink>
        <a:srgbClr val="0188B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NP">
      <a:dk1>
        <a:srgbClr val="000000"/>
      </a:dk1>
      <a:lt1>
        <a:srgbClr val="FFFFFF"/>
      </a:lt1>
      <a:dk2>
        <a:srgbClr val="FF7D19"/>
      </a:dk2>
      <a:lt2>
        <a:srgbClr val="D1D191"/>
      </a:lt2>
      <a:accent1>
        <a:srgbClr val="0188B5"/>
      </a:accent1>
      <a:accent2>
        <a:srgbClr val="FF7D19"/>
      </a:accent2>
      <a:accent3>
        <a:srgbClr val="D1D191"/>
      </a:accent3>
      <a:accent4>
        <a:srgbClr val="009582"/>
      </a:accent4>
      <a:accent5>
        <a:srgbClr val="FFB20E"/>
      </a:accent5>
      <a:accent6>
        <a:srgbClr val="FF0000"/>
      </a:accent6>
      <a:hlink>
        <a:srgbClr val="FFB20E"/>
      </a:hlink>
      <a:folHlink>
        <a:srgbClr val="0188B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D9E6EABD1C44BBB0E84E26B7488DD" ma:contentTypeVersion="1" ma:contentTypeDescription="Create a new document." ma:contentTypeScope="" ma:versionID="64871199eedd37b45896980d35d7067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0d331ebd68627ead16f146830ec63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F2B9B0-1BD4-4A50-99EC-A8AF1535F3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170A36-A5EE-47E3-95B2-591875D464FD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6D7F3F-A5D6-4D89-B835-E5F0C815B5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8812</TotalTime>
  <Words>178</Words>
  <Application>Microsoft Office PowerPoint</Application>
  <PresentationFormat>On-screen Show (4:3)</PresentationFormat>
  <Paragraphs>28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Lucida Grande</vt:lpstr>
      <vt:lpstr>Arial</vt:lpstr>
      <vt:lpstr>Wingdings</vt:lpstr>
      <vt:lpstr>Office Theme</vt:lpstr>
      <vt:lpstr>PowerPoint Presentation</vt:lpstr>
      <vt:lpstr>Steady State Study</vt:lpstr>
      <vt:lpstr>Stability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CNP_Generic_ST</dc:title>
  <dc:creator>Lynn Butler Bradford</dc:creator>
  <cp:lastModifiedBy>Li, Jun</cp:lastModifiedBy>
  <cp:revision>48</cp:revision>
  <dcterms:created xsi:type="dcterms:W3CDTF">2014-06-01T14:34:38Z</dcterms:created>
  <dcterms:modified xsi:type="dcterms:W3CDTF">2021-12-06T14:01:38Z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0x010100C61D9E6EABD1C44BBB0E84E26B7488DD</vt:lpwstr>
  </property>
  <property fmtid="{D5CDD505-2E9C-101B-9397-08002B2CF9AE}" pid="3" name="Order">
    <vt:r8>6000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