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9"/>
  </p:notesMasterIdLst>
  <p:handoutMasterIdLst>
    <p:handoutMasterId r:id="rId10"/>
  </p:handoutMasterIdLst>
  <p:sldIdLst>
    <p:sldId id="257" r:id="rId5"/>
    <p:sldId id="258" r:id="rId6"/>
    <p:sldId id="269" r:id="rId7"/>
    <p:sldId id="268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008" userDrawn="1">
          <p15:clr>
            <a:srgbClr val="A4A3A4"/>
          </p15:clr>
        </p15:guide>
        <p15:guide id="2" orient="horz" pos="4032" userDrawn="1">
          <p15:clr>
            <a:srgbClr val="A4A3A4"/>
          </p15:clr>
        </p15:guide>
        <p15:guide id="3" orient="horz" pos="372" userDrawn="1">
          <p15:clr>
            <a:srgbClr val="A4A3A4"/>
          </p15:clr>
        </p15:guide>
        <p15:guide id="4" pos="2880" userDrawn="1">
          <p15:clr>
            <a:srgbClr val="A4A3A4"/>
          </p15:clr>
        </p15:guide>
        <p15:guide id="5" pos="228" userDrawn="1">
          <p15:clr>
            <a:srgbClr val="A4A3A4"/>
          </p15:clr>
        </p15:guide>
        <p15:guide id="6" pos="288" userDrawn="1">
          <p15:clr>
            <a:srgbClr val="A4A3A4"/>
          </p15:clr>
        </p15:guide>
        <p15:guide id="7" pos="5472" userDrawn="1">
          <p15:clr>
            <a:srgbClr val="A4A3A4"/>
          </p15:clr>
        </p15:guide>
        <p15:guide id="8" pos="5532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BD2"/>
    <a:srgbClr val="D5C42D"/>
    <a:srgbClr val="1AA44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428"/>
    <p:restoredTop sz="96460"/>
  </p:normalViewPr>
  <p:slideViewPr>
    <p:cSldViewPr snapToGrid="0" showGuides="1">
      <p:cViewPr varScale="1">
        <p:scale>
          <a:sx n="125" d="100"/>
          <a:sy n="125" d="100"/>
        </p:scale>
        <p:origin x="1554" y="114"/>
      </p:cViewPr>
      <p:guideLst>
        <p:guide orient="horz" pos="1008"/>
        <p:guide orient="horz" pos="4032"/>
        <p:guide orient="horz" pos="372"/>
        <p:guide pos="2880"/>
        <p:guide pos="228"/>
        <p:guide pos="288"/>
        <p:guide pos="5472"/>
        <p:guide pos="5532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690"/>
    </p:cViewPr>
  </p:sorterViewPr>
  <p:notesViewPr>
    <p:cSldViewPr snapToGrid="0" showGuides="1">
      <p:cViewPr varScale="1">
        <p:scale>
          <a:sx n="50" d="100"/>
          <a:sy n="50" d="100"/>
        </p:scale>
        <p:origin x="-2934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95033EE-BA32-419A-9EDE-DF6E818675EE}" type="datetimeFigureOut">
              <a:rPr lang="en-US" smtClean="0"/>
              <a:t>12/6/2021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770D7CC-4501-471C-AD02-75920EE946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924980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835749C-4674-4E07-8076-08270B9EEA70}" type="datetimeFigureOut">
              <a:rPr lang="en-US" smtClean="0"/>
              <a:t>12/6/2021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84F29A-0DB2-455F-BF4A-20C9E9A1C6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3881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BCD3CF-26E6-4043-9114-6733EFF40E4D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434757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11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fld id="{CFB929C2-5C51-41E5-9231-E55BFCB50DC3}" type="datetime1">
              <a:rPr lang="en-US" altLang="en-US" smtClean="0"/>
              <a:pPr/>
              <a:t>12/6/2021</a:t>
            </a:fld>
            <a:endParaRPr lang="en-US" altLang="en-US"/>
          </a:p>
        </p:txBody>
      </p:sp>
      <p:sp>
        <p:nvSpPr>
          <p:cNvPr id="54275" name="Rectangle 13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2A12975-34BB-44D6-8468-87083C2672CA}" type="slidenum">
              <a:rPr lang="en-US" altLang="en-US" smtClean="0"/>
              <a:pPr/>
              <a:t>2</a:t>
            </a:fld>
            <a:endParaRPr lang="en-US" altLang="en-US"/>
          </a:p>
        </p:txBody>
      </p:sp>
      <p:sp>
        <p:nvSpPr>
          <p:cNvPr id="5427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5427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031530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11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fld id="{CFB929C2-5C51-41E5-9231-E55BFCB50DC3}" type="datetime1">
              <a:rPr lang="en-US" altLang="en-US" smtClean="0"/>
              <a:pPr/>
              <a:t>12/6/2021</a:t>
            </a:fld>
            <a:endParaRPr lang="en-US" altLang="en-US"/>
          </a:p>
        </p:txBody>
      </p:sp>
      <p:sp>
        <p:nvSpPr>
          <p:cNvPr id="54275" name="Rectangle 13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2A12975-34BB-44D6-8468-87083C2672CA}" type="slidenum">
              <a:rPr lang="en-US" altLang="en-US" smtClean="0"/>
              <a:pPr/>
              <a:t>3</a:t>
            </a:fld>
            <a:endParaRPr lang="en-US" altLang="en-US"/>
          </a:p>
        </p:txBody>
      </p:sp>
      <p:sp>
        <p:nvSpPr>
          <p:cNvPr id="5427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5427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230482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98339" y="1996492"/>
            <a:ext cx="4187825" cy="4001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noAutofit/>
          </a:bodyPr>
          <a:lstStyle>
            <a:lvl1pPr marL="0" indent="0" algn="l" rtl="0" eaLnBrk="1" fontAlgn="base" hangingPunct="1">
              <a:spcBef>
                <a:spcPct val="0"/>
              </a:spcBef>
              <a:spcAft>
                <a:spcPct val="0"/>
              </a:spcAft>
              <a:buNone/>
              <a:defRPr lang="en-US" sz="1800" b="1" i="1" kern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charset="0"/>
                <a:ea typeface="+mn-ea"/>
                <a:cs typeface="+mn-cs"/>
              </a:defRPr>
            </a:lvl1pPr>
            <a:lvl2pPr marL="457178" indent="0" algn="ctr">
              <a:buNone/>
              <a:defRPr/>
            </a:lvl2pPr>
            <a:lvl3pPr marL="914354" indent="0" algn="ctr">
              <a:buNone/>
              <a:defRPr/>
            </a:lvl3pPr>
            <a:lvl4pPr marL="1371532" indent="0" algn="ctr">
              <a:buNone/>
              <a:defRPr/>
            </a:lvl4pPr>
            <a:lvl5pPr marL="1828709" indent="0" algn="ctr">
              <a:buNone/>
              <a:defRPr/>
            </a:lvl5pPr>
            <a:lvl6pPr marL="2285886" indent="0" algn="ctr">
              <a:buNone/>
              <a:defRPr/>
            </a:lvl6pPr>
            <a:lvl7pPr marL="2743062" indent="0" algn="ctr">
              <a:buNone/>
              <a:defRPr/>
            </a:lvl7pPr>
            <a:lvl8pPr marL="3200240" indent="0" algn="ctr">
              <a:buNone/>
              <a:defRPr/>
            </a:lvl8pPr>
            <a:lvl9pPr marL="3657418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6" name="Text Placeholder 7"/>
          <p:cNvSpPr>
            <a:spLocks noGrp="1"/>
          </p:cNvSpPr>
          <p:nvPr>
            <p:ph type="body" sz="quarter" idx="15" hasCustomPrompt="1"/>
          </p:nvPr>
        </p:nvSpPr>
        <p:spPr>
          <a:xfrm>
            <a:off x="1198339" y="4867462"/>
            <a:ext cx="2831042" cy="457200"/>
          </a:xfrm>
          <a:prstGeom prst="rect">
            <a:avLst/>
          </a:prstGeom>
        </p:spPr>
        <p:txBody>
          <a:bodyPr/>
          <a:lstStyle>
            <a:lvl1pPr algn="l">
              <a:buNone/>
              <a:defRPr sz="1600" b="0" baseline="0">
                <a:solidFill>
                  <a:schemeClr val="bg1"/>
                </a:solidFill>
              </a:defRPr>
            </a:lvl1pPr>
            <a:lvl2pPr>
              <a:buNone/>
              <a:defRPr/>
            </a:lvl2pPr>
          </a:lstStyle>
          <a:p>
            <a:pPr lvl="0"/>
            <a:r>
              <a:rPr lang="en-US" dirty="0"/>
              <a:t>Date</a:t>
            </a:r>
          </a:p>
        </p:txBody>
      </p:sp>
    </p:spTree>
    <p:extLst>
      <p:ext uri="{BB962C8B-B14F-4D97-AF65-F5344CB8AC3E}">
        <p14:creationId xmlns:p14="http://schemas.microsoft.com/office/powerpoint/2010/main" val="660177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aseline="0">
                <a:solidFill>
                  <a:schemeClr val="bg1"/>
                </a:solidFill>
                <a:effectLst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1950" y="1452557"/>
            <a:ext cx="8420100" cy="4957768"/>
          </a:xfrm>
          <a:prstGeom prst="rect">
            <a:avLst/>
          </a:prstGeom>
        </p:spPr>
        <p:txBody>
          <a:bodyPr/>
          <a:lstStyle>
            <a:lvl1pPr>
              <a:buClr>
                <a:srgbClr val="0099DC"/>
              </a:buClr>
              <a:defRPr/>
            </a:lvl1pPr>
            <a:lvl2pPr>
              <a:buClr>
                <a:srgbClr val="006BAB"/>
              </a:buClr>
              <a:defRPr/>
            </a:lvl2pPr>
            <a:lvl3pPr>
              <a:buClr>
                <a:srgbClr val="F77128"/>
              </a:buClr>
              <a:defRPr/>
            </a:lvl3pPr>
            <a:lvl4pPr>
              <a:buClr>
                <a:srgbClr val="019587"/>
              </a:buClr>
              <a:defRPr/>
            </a:lvl4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AD191B-EC79-44DF-9A66-5B2CE6AC23F7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1950" y="6513984"/>
            <a:ext cx="3813640" cy="228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0" algn="l" defTabSz="914354" rtl="0" eaLnBrk="1" latinLnBrk="0" hangingPunct="1">
              <a:lnSpc>
                <a:spcPct val="100000"/>
              </a:lnSpc>
              <a:spcBef>
                <a:spcPct val="50000"/>
              </a:spcBef>
              <a:defRPr lang="en-US" sz="900" b="0" i="0" kern="1200" smtClean="0">
                <a:solidFill>
                  <a:srgbClr val="777777"/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en-US" dirty="0" err="1"/>
              <a:t>CenterPoint</a:t>
            </a:r>
            <a:r>
              <a:rPr lang="en-US" dirty="0"/>
              <a:t> Energy Proprietary and Confidential Information</a:t>
            </a:r>
          </a:p>
        </p:txBody>
      </p:sp>
    </p:spTree>
    <p:extLst>
      <p:ext uri="{BB962C8B-B14F-4D97-AF65-F5344CB8AC3E}">
        <p14:creationId xmlns:p14="http://schemas.microsoft.com/office/powerpoint/2010/main" val="42566337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1950" y="1453896"/>
            <a:ext cx="4210050" cy="4946904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0" y="1453896"/>
            <a:ext cx="4210050" cy="4946904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AD191B-EC79-44DF-9A66-5B2CE6AC23F7}" type="slidenum">
              <a:rPr lang="en-US" smtClean="0"/>
              <a:t>‹#›</a:t>
            </a:fld>
            <a:endParaRPr 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1950" y="6513984"/>
            <a:ext cx="3813640" cy="228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0" algn="l" defTabSz="914354" rtl="0" eaLnBrk="1" latinLnBrk="0" hangingPunct="1">
              <a:lnSpc>
                <a:spcPct val="100000"/>
              </a:lnSpc>
              <a:spcBef>
                <a:spcPct val="50000"/>
              </a:spcBef>
              <a:defRPr lang="en-US" sz="900" b="0" i="0" kern="1200" smtClean="0">
                <a:solidFill>
                  <a:srgbClr val="777777"/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en-US" dirty="0" err="1"/>
              <a:t>CenterPoint</a:t>
            </a:r>
            <a:r>
              <a:rPr lang="en-US" dirty="0"/>
              <a:t> Energy Proprietary and Confidential Information</a:t>
            </a:r>
          </a:p>
        </p:txBody>
      </p:sp>
    </p:spTree>
    <p:extLst>
      <p:ext uri="{BB962C8B-B14F-4D97-AF65-F5344CB8AC3E}">
        <p14:creationId xmlns:p14="http://schemas.microsoft.com/office/powerpoint/2010/main" val="27678633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AD191B-EC79-44DF-9A66-5B2CE6AC23F7}" type="slidenum">
              <a:rPr lang="en-US" smtClean="0"/>
              <a:t>‹#›</a:t>
            </a:fld>
            <a:endParaRPr lang="en-US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1950" y="6513984"/>
            <a:ext cx="3813640" cy="228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0" algn="l" defTabSz="914354" rtl="0" eaLnBrk="1" latinLnBrk="0" hangingPunct="1">
              <a:lnSpc>
                <a:spcPct val="100000"/>
              </a:lnSpc>
              <a:spcBef>
                <a:spcPct val="50000"/>
              </a:spcBef>
              <a:defRPr lang="en-US" sz="900" b="0" i="0" kern="1200" smtClean="0">
                <a:solidFill>
                  <a:srgbClr val="777777"/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en-US" dirty="0" err="1"/>
              <a:t>CenterPoint</a:t>
            </a:r>
            <a:r>
              <a:rPr lang="en-US" dirty="0"/>
              <a:t> Energy Proprietary and Confidential Information</a:t>
            </a:r>
          </a:p>
        </p:txBody>
      </p:sp>
    </p:spTree>
    <p:extLst>
      <p:ext uri="{BB962C8B-B14F-4D97-AF65-F5344CB8AC3E}">
        <p14:creationId xmlns:p14="http://schemas.microsoft.com/office/powerpoint/2010/main" val="32746938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AD191B-EC79-44DF-9A66-5B2CE6AC23F7}" type="slidenum">
              <a:rPr lang="en-US" smtClean="0"/>
              <a:t>‹#›</a:t>
            </a:fld>
            <a:endParaRPr lang="en-US"/>
          </a:p>
        </p:txBody>
      </p:sp>
      <p:sp>
        <p:nvSpPr>
          <p:cNvPr id="3" name="Rectangle 9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1950" y="6513984"/>
            <a:ext cx="3813640" cy="228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0" algn="l" defTabSz="914354" rtl="0" eaLnBrk="1" latinLnBrk="0" hangingPunct="1">
              <a:lnSpc>
                <a:spcPct val="100000"/>
              </a:lnSpc>
              <a:spcBef>
                <a:spcPct val="50000"/>
              </a:spcBef>
              <a:defRPr lang="en-US" sz="900" b="0" i="0" kern="1200" smtClean="0">
                <a:solidFill>
                  <a:srgbClr val="777777"/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en-US" dirty="0" err="1"/>
              <a:t>CenterPoint</a:t>
            </a:r>
            <a:r>
              <a:rPr lang="en-US" dirty="0"/>
              <a:t> Energy Proprietary and Confidential Information</a:t>
            </a:r>
          </a:p>
        </p:txBody>
      </p:sp>
    </p:spTree>
    <p:extLst>
      <p:ext uri="{BB962C8B-B14F-4D97-AF65-F5344CB8AC3E}">
        <p14:creationId xmlns:p14="http://schemas.microsoft.com/office/powerpoint/2010/main" val="7908983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1232297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61951" y="189040"/>
            <a:ext cx="6492240" cy="100584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67650" y="6513984"/>
            <a:ext cx="914400" cy="230832"/>
          </a:xfrm>
          <a:prstGeom prst="rect">
            <a:avLst/>
          </a:prstGeom>
        </p:spPr>
        <p:txBody>
          <a:bodyPr vert="horz" lIns="91440" tIns="45720" rIns="91440" bIns="45720" rtlCol="0" anchor="ctr">
            <a:spAutoFit/>
          </a:bodyPr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AD191B-EC79-44DF-9A66-5B2CE6AC23F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361950" y="1452557"/>
            <a:ext cx="8420100" cy="495776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Rectangle 9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1950" y="6513984"/>
            <a:ext cx="3813640" cy="228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0" algn="l" defTabSz="914354" rtl="0" eaLnBrk="1" latinLnBrk="0" hangingPunct="1">
              <a:lnSpc>
                <a:spcPct val="100000"/>
              </a:lnSpc>
              <a:spcBef>
                <a:spcPct val="50000"/>
              </a:spcBef>
              <a:defRPr lang="en-US" sz="900" b="0" i="0" kern="1200" smtClean="0">
                <a:solidFill>
                  <a:srgbClr val="777777"/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en-US" dirty="0" err="1"/>
              <a:t>CenterPoint</a:t>
            </a:r>
            <a:r>
              <a:rPr lang="en-US" dirty="0"/>
              <a:t> Energy Proprietary and Confidential Information</a:t>
            </a:r>
          </a:p>
        </p:txBody>
      </p:sp>
    </p:spTree>
    <p:extLst>
      <p:ext uri="{BB962C8B-B14F-4D97-AF65-F5344CB8AC3E}">
        <p14:creationId xmlns:p14="http://schemas.microsoft.com/office/powerpoint/2010/main" val="23237694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0" r:id="rId2"/>
    <p:sldLayoutId id="2147483652" r:id="rId3"/>
    <p:sldLayoutId id="2147483654" r:id="rId4"/>
    <p:sldLayoutId id="2147483655" r:id="rId5"/>
  </p:sldLayoutIdLst>
  <p:hf hdr="0" ftr="0" dt="0"/>
  <p:txStyles>
    <p:titleStyle>
      <a:lvl1pPr algn="l" defTabSz="914354" rtl="0" eaLnBrk="1" latinLnBrk="0" hangingPunct="1">
        <a:spcBef>
          <a:spcPct val="0"/>
        </a:spcBef>
        <a:buNone/>
        <a:defRPr sz="2800" b="1" kern="1200">
          <a:solidFill>
            <a:schemeClr val="bg1"/>
          </a:solidFill>
          <a:effectLst/>
          <a:latin typeface="+mj-lt"/>
          <a:ea typeface="+mj-ea"/>
          <a:cs typeface="+mj-cs"/>
        </a:defRPr>
      </a:lvl1pPr>
    </p:titleStyle>
    <p:bodyStyle>
      <a:lvl1pPr marL="342882" indent="-342882" algn="l" defTabSz="914354" rtl="0" eaLnBrk="1" latinLnBrk="0" hangingPunct="1">
        <a:spcBef>
          <a:spcPts val="1000"/>
        </a:spcBef>
        <a:buClr>
          <a:srgbClr val="0099DC"/>
        </a:buClr>
        <a:buSzPct val="120000"/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8940" indent="-346058" algn="l" defTabSz="914354" rtl="0" eaLnBrk="1" latinLnBrk="0" hangingPunct="1">
        <a:spcBef>
          <a:spcPts val="800"/>
        </a:spcBef>
        <a:buClr>
          <a:srgbClr val="006BAB"/>
        </a:buClr>
        <a:buSzPct val="120000"/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028649" indent="-342882" algn="l" defTabSz="914354" rtl="0" eaLnBrk="1" latinLnBrk="0" hangingPunct="1">
        <a:spcBef>
          <a:spcPts val="600"/>
        </a:spcBef>
        <a:buClr>
          <a:srgbClr val="F77128"/>
        </a:buClr>
        <a:buSzPct val="100000"/>
        <a:buFont typeface="Wingdings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32" indent="-342882" algn="l" defTabSz="914354" rtl="0" eaLnBrk="1" latinLnBrk="0" hangingPunct="1">
        <a:spcBef>
          <a:spcPts val="400"/>
        </a:spcBef>
        <a:buClr>
          <a:srgbClr val="019587"/>
        </a:buClr>
        <a:buSzPct val="120000"/>
        <a:buFont typeface="Wingdings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714414" indent="-342882" algn="l" defTabSz="914354" rtl="0" eaLnBrk="1" latinLnBrk="0" hangingPunct="1">
        <a:spcBef>
          <a:spcPts val="200"/>
        </a:spcBef>
        <a:buClr>
          <a:schemeClr val="tx1"/>
        </a:buClr>
        <a:buSzPct val="108000"/>
        <a:buFont typeface="Lucida Grande"/>
        <a:buChar char="-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74" indent="-228589" algn="l" defTabSz="914354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52" indent="-228589" algn="l" defTabSz="914354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29" indent="-228589" algn="l" defTabSz="914354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06" indent="-228589" algn="l" defTabSz="914354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78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54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32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09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86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62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40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18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23025" y="2065328"/>
            <a:ext cx="5328585" cy="400111"/>
          </a:xfrm>
        </p:spPr>
        <p:txBody>
          <a:bodyPr/>
          <a:lstStyle/>
          <a:p>
            <a:r>
              <a:rPr lang="en-US" sz="2400" i="0" dirty="0"/>
              <a:t>Battery Dispatch in FIS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5"/>
          </p:nvPr>
        </p:nvSpPr>
        <p:spPr>
          <a:xfrm>
            <a:off x="1223025" y="4707229"/>
            <a:ext cx="4208623" cy="457200"/>
          </a:xfrm>
        </p:spPr>
        <p:txBody>
          <a:bodyPr/>
          <a:lstStyle/>
          <a:p>
            <a:r>
              <a:rPr lang="en-US" dirty="0"/>
              <a:t>12/10/2021</a:t>
            </a:r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1223025" y="2598064"/>
            <a:ext cx="5328585" cy="4001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rtlCol="0">
            <a:noAutofit/>
          </a:bodyPr>
          <a:lstStyle>
            <a:lvl1pPr marL="0" indent="0" algn="l" defTabSz="914354" rtl="0" eaLnBrk="1" fontAlgn="base" latinLnBrk="0" hangingPunct="1">
              <a:spcBef>
                <a:spcPct val="0"/>
              </a:spcBef>
              <a:spcAft>
                <a:spcPct val="0"/>
              </a:spcAft>
              <a:buClr>
                <a:srgbClr val="0099DC"/>
              </a:buClr>
              <a:buSzPct val="120000"/>
              <a:buFont typeface="Arial"/>
              <a:buNone/>
              <a:defRPr lang="en-US" sz="1800" b="1" i="1" kern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charset="0"/>
                <a:ea typeface="+mn-ea"/>
                <a:cs typeface="+mn-cs"/>
              </a:defRPr>
            </a:lvl1pPr>
            <a:lvl2pPr marL="457178" indent="0" algn="ctr" defTabSz="914354" rtl="0" eaLnBrk="1" latinLnBrk="0" hangingPunct="1">
              <a:spcBef>
                <a:spcPts val="800"/>
              </a:spcBef>
              <a:buClr>
                <a:srgbClr val="006BAB"/>
              </a:buClr>
              <a:buSzPct val="120000"/>
              <a:buFont typeface="Arial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354" indent="0" algn="ctr" defTabSz="914354" rtl="0" eaLnBrk="1" latinLnBrk="0" hangingPunct="1">
              <a:spcBef>
                <a:spcPts val="600"/>
              </a:spcBef>
              <a:buClr>
                <a:srgbClr val="F77128"/>
              </a:buClr>
              <a:buSzPct val="100000"/>
              <a:buFont typeface="Wingdings" charset="2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532" indent="0" algn="ctr" defTabSz="914354" rtl="0" eaLnBrk="1" latinLnBrk="0" hangingPunct="1">
              <a:spcBef>
                <a:spcPts val="400"/>
              </a:spcBef>
              <a:buClr>
                <a:srgbClr val="019587"/>
              </a:buClr>
              <a:buSzPct val="120000"/>
              <a:buFont typeface="Wingdings" charset="2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709" indent="0" algn="ctr" defTabSz="914354" rtl="0" eaLnBrk="1" latinLnBrk="0" hangingPunct="1">
              <a:spcBef>
                <a:spcPts val="200"/>
              </a:spcBef>
              <a:buClr>
                <a:schemeClr val="tx1"/>
              </a:buClr>
              <a:buSzPct val="108000"/>
              <a:buFont typeface="Lucida Grande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5886" indent="0" algn="ctr" defTabSz="914354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062" indent="0" algn="ctr" defTabSz="914354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240" indent="0" algn="ctr" defTabSz="914354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418" indent="0" algn="ctr" defTabSz="914354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Jun Li</a:t>
            </a:r>
          </a:p>
        </p:txBody>
      </p:sp>
    </p:spTree>
    <p:extLst>
      <p:ext uri="{BB962C8B-B14F-4D97-AF65-F5344CB8AC3E}">
        <p14:creationId xmlns:p14="http://schemas.microsoft.com/office/powerpoint/2010/main" val="2266680105"/>
      </p:ext>
    </p:extLst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Steady State Study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en-US" dirty="0"/>
              <a:t>Battery alone </a:t>
            </a:r>
          </a:p>
          <a:p>
            <a:pPr lvl="1"/>
            <a:r>
              <a:rPr lang="en-US" altLang="en-US" dirty="0"/>
              <a:t>Discharging: modeled as a generator injecting power at Pmax</a:t>
            </a:r>
          </a:p>
          <a:p>
            <a:pPr lvl="1"/>
            <a:r>
              <a:rPr lang="en-US" altLang="en-US" dirty="0"/>
              <a:t>Charging: modeled as a generator absorbing power at </a:t>
            </a:r>
            <a:r>
              <a:rPr lang="en-US" altLang="en-US" dirty="0" err="1"/>
              <a:t>Pmin</a:t>
            </a:r>
            <a:r>
              <a:rPr lang="en-US" altLang="en-US" dirty="0"/>
              <a:t> (negative value)</a:t>
            </a:r>
          </a:p>
          <a:p>
            <a:r>
              <a:rPr lang="en-US" altLang="en-US" dirty="0"/>
              <a:t>Hybrid (Battery + Generator)</a:t>
            </a:r>
          </a:p>
          <a:p>
            <a:pPr lvl="1"/>
            <a:r>
              <a:rPr lang="en-US" altLang="en-US" dirty="0"/>
              <a:t>Discharging: modeled as a generator at battery’s Pmax with the associated generator at its Pmax</a:t>
            </a:r>
          </a:p>
          <a:p>
            <a:pPr lvl="1"/>
            <a:r>
              <a:rPr lang="en-US" altLang="en-US" dirty="0"/>
              <a:t>Charing: modeled as a negative generator at battery’s </a:t>
            </a:r>
            <a:r>
              <a:rPr lang="en-US" altLang="en-US" dirty="0" err="1"/>
              <a:t>Pmin</a:t>
            </a:r>
            <a:r>
              <a:rPr lang="en-US" altLang="en-US" dirty="0"/>
              <a:t> (negative value) with the associated generator offline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516CA-C0A0-486B-81C4-FEFF09F199BD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1426035"/>
      </p:ext>
    </p:extLst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Stability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altLang="en-US" dirty="0"/>
              <a:t>Battery alone</a:t>
            </a:r>
          </a:p>
          <a:p>
            <a:pPr lvl="1"/>
            <a:r>
              <a:rPr lang="en-US" altLang="en-US" dirty="0"/>
              <a:t>Discharging: modeled as a generator at Pmax</a:t>
            </a:r>
          </a:p>
          <a:p>
            <a:pPr lvl="1"/>
            <a:r>
              <a:rPr lang="en-US" altLang="en-US" dirty="0"/>
              <a:t>Charging: modeled as a generator absorbing power at </a:t>
            </a:r>
            <a:r>
              <a:rPr lang="en-US" altLang="en-US" dirty="0" err="1"/>
              <a:t>Pmin</a:t>
            </a:r>
            <a:r>
              <a:rPr lang="en-US" altLang="en-US" dirty="0"/>
              <a:t> (negative value)</a:t>
            </a:r>
          </a:p>
          <a:p>
            <a:r>
              <a:rPr lang="en-US" altLang="en-US" dirty="0"/>
              <a:t>Hybrid (Battery + Generator)</a:t>
            </a:r>
          </a:p>
          <a:p>
            <a:pPr lvl="1"/>
            <a:r>
              <a:rPr lang="en-US" altLang="en-US" dirty="0"/>
              <a:t>Discharging: Modeled as a generator at battery’s Pmax with the associated generator at its Pmax</a:t>
            </a:r>
          </a:p>
          <a:p>
            <a:pPr lvl="1"/>
            <a:r>
              <a:rPr lang="en-US" altLang="en-US"/>
              <a:t>Charging</a:t>
            </a:r>
            <a:r>
              <a:rPr lang="en-US" altLang="en-US" dirty="0"/>
              <a:t>: </a:t>
            </a:r>
          </a:p>
          <a:p>
            <a:pPr lvl="2"/>
            <a:r>
              <a:rPr lang="en-US" altLang="en-US" dirty="0"/>
              <a:t>modeled as a generator absorbing power at battery’s </a:t>
            </a:r>
            <a:r>
              <a:rPr lang="en-US" altLang="en-US" dirty="0" err="1"/>
              <a:t>Pmin</a:t>
            </a:r>
            <a:r>
              <a:rPr lang="en-US" altLang="en-US" dirty="0"/>
              <a:t> (negative value) with the associated generator at its Pmax for SP</a:t>
            </a:r>
          </a:p>
          <a:p>
            <a:pPr lvl="2"/>
            <a:r>
              <a:rPr lang="en-US" altLang="en-US" dirty="0"/>
              <a:t>Modeled as a generator  absorbing power at battery’s </a:t>
            </a:r>
            <a:r>
              <a:rPr lang="en-US" altLang="en-US" dirty="0" err="1"/>
              <a:t>Pmin</a:t>
            </a:r>
            <a:r>
              <a:rPr lang="en-US" altLang="en-US" dirty="0"/>
              <a:t> (negative value) with the associated generator offline for HWLL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516CA-C0A0-486B-81C4-FEFF09F199BD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7148484"/>
      </p:ext>
    </p:extLst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AD191B-EC79-44DF-9A66-5B2CE6AC23F7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27CAE34E-472A-46E4-A48D-31B5B5AAB8E1}"/>
              </a:ext>
            </a:extLst>
          </p:cNvPr>
          <p:cNvSpPr txBox="1"/>
          <p:nvPr/>
        </p:nvSpPr>
        <p:spPr>
          <a:xfrm>
            <a:off x="3802380" y="3619500"/>
            <a:ext cx="216277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i="1" dirty="0"/>
              <a:t>Questions?</a:t>
            </a:r>
          </a:p>
        </p:txBody>
      </p:sp>
    </p:spTree>
    <p:extLst>
      <p:ext uri="{BB962C8B-B14F-4D97-AF65-F5344CB8AC3E}">
        <p14:creationId xmlns:p14="http://schemas.microsoft.com/office/powerpoint/2010/main" val="6190022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2007-20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9525">
          <a:noFill/>
          <a:miter lim="800000"/>
          <a:headEnd/>
          <a:tailEnd/>
        </a:ln>
        <a:effectLst>
          <a:outerShdw blurRad="228600" dist="139700" dir="2700000" algn="tl" rotWithShape="0">
            <a:prstClr val="black">
              <a:alpha val="30000"/>
            </a:prstClr>
          </a:outerShdw>
        </a:effectLst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CNP">
      <a:dk1>
        <a:srgbClr val="000000"/>
      </a:dk1>
      <a:lt1>
        <a:srgbClr val="FFFFFF"/>
      </a:lt1>
      <a:dk2>
        <a:srgbClr val="FF7D19"/>
      </a:dk2>
      <a:lt2>
        <a:srgbClr val="D1D191"/>
      </a:lt2>
      <a:accent1>
        <a:srgbClr val="0188B5"/>
      </a:accent1>
      <a:accent2>
        <a:srgbClr val="FF7D19"/>
      </a:accent2>
      <a:accent3>
        <a:srgbClr val="D1D191"/>
      </a:accent3>
      <a:accent4>
        <a:srgbClr val="009582"/>
      </a:accent4>
      <a:accent5>
        <a:srgbClr val="FFB20E"/>
      </a:accent5>
      <a:accent6>
        <a:srgbClr val="FF0000"/>
      </a:accent6>
      <a:hlink>
        <a:srgbClr val="FFB20E"/>
      </a:hlink>
      <a:folHlink>
        <a:srgbClr val="0188B5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CNP">
      <a:dk1>
        <a:srgbClr val="000000"/>
      </a:dk1>
      <a:lt1>
        <a:srgbClr val="FFFFFF"/>
      </a:lt1>
      <a:dk2>
        <a:srgbClr val="FF7D19"/>
      </a:dk2>
      <a:lt2>
        <a:srgbClr val="D1D191"/>
      </a:lt2>
      <a:accent1>
        <a:srgbClr val="0188B5"/>
      </a:accent1>
      <a:accent2>
        <a:srgbClr val="FF7D19"/>
      </a:accent2>
      <a:accent3>
        <a:srgbClr val="D1D191"/>
      </a:accent3>
      <a:accent4>
        <a:srgbClr val="009582"/>
      </a:accent4>
      <a:accent5>
        <a:srgbClr val="FFB20E"/>
      </a:accent5>
      <a:accent6>
        <a:srgbClr val="FF0000"/>
      </a:accent6>
      <a:hlink>
        <a:srgbClr val="FFB20E"/>
      </a:hlink>
      <a:folHlink>
        <a:srgbClr val="0188B5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61D9E6EABD1C44BBB0E84E26B7488DD" ma:contentTypeVersion="1" ma:contentTypeDescription="Create a new document." ma:contentTypeScope="" ma:versionID="64871199eedd37b45896980d35d70675">
  <xsd:schema xmlns:xsd="http://www.w3.org/2001/XMLSchema" xmlns:xs="http://www.w3.org/2001/XMLSchema" xmlns:p="http://schemas.microsoft.com/office/2006/metadata/properties" xmlns:ns1="http://schemas.microsoft.com/sharepoint/v3" targetNamespace="http://schemas.microsoft.com/office/2006/metadata/properties" ma:root="true" ma:fieldsID="6f0d331ebd68627ead16f146830ec63c" ns1:_="">
    <xsd:import namespace="http://schemas.microsoft.com/sharepoint/v3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Scheduling Start Date" ma:internalName="PublishingStartDate">
      <xsd:simpleType>
        <xsd:restriction base="dms:Unknown"/>
      </xsd:simpleType>
    </xsd:element>
    <xsd:element name="PublishingExpirationDate" ma:index="9" nillable="true" ma:displayName="Scheduling End Date" ma:internalName="PublishingExpirationDat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2F2B9B0-1BD4-4A50-99EC-A8AF1535F394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9D170A36-A5EE-47E3-95B2-591875D464FD}">
  <ds:schemaRefs>
    <ds:schemaRef ds:uri="http://purl.org/dc/dcmitype/"/>
    <ds:schemaRef ds:uri="http://purl.org/dc/terms/"/>
    <ds:schemaRef ds:uri="http://schemas.microsoft.com/office/infopath/2007/PartnerControls"/>
    <ds:schemaRef ds:uri="http://schemas.microsoft.com/sharepoint/v3"/>
    <ds:schemaRef ds:uri="http://schemas.openxmlformats.org/package/2006/metadata/core-properties"/>
    <ds:schemaRef ds:uri="http://purl.org/dc/elements/1.1/"/>
    <ds:schemaRef ds:uri="http://schemas.microsoft.com/office/2006/documentManagement/types"/>
    <ds:schemaRef ds:uri="http://schemas.microsoft.com/office/2006/metadata/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446D7F3F-A5D6-4D89-B835-E5F0C815B5B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8812</TotalTime>
  <Words>178</Words>
  <Application>Microsoft Office PowerPoint</Application>
  <PresentationFormat>On-screen Show (4:3)</PresentationFormat>
  <Paragraphs>28</Paragraphs>
  <Slides>4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Lucida Grande</vt:lpstr>
      <vt:lpstr>Arial</vt:lpstr>
      <vt:lpstr>Wingdings</vt:lpstr>
      <vt:lpstr>Office Theme</vt:lpstr>
      <vt:lpstr>PowerPoint Presentation</vt:lpstr>
      <vt:lpstr>Steady State Study</vt:lpstr>
      <vt:lpstr>Stability</vt:lpstr>
      <vt:lpstr>PowerPoint Presentation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CNP_Generic_ST</dc:title>
  <dc:creator>Lynn Butler Bradford</dc:creator>
  <cp:lastModifiedBy>Li, Jun</cp:lastModifiedBy>
  <cp:revision>48</cp:revision>
  <dcterms:created xsi:type="dcterms:W3CDTF">2014-06-01T14:34:38Z</dcterms:created>
  <dcterms:modified xsi:type="dcterms:W3CDTF">2021-12-06T14:01:38Z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0x010100C61D9E6EABD1C44BBB0E84E26B7488DD</vt:lpwstr>
  </property>
  <property fmtid="{D5CDD505-2E9C-101B-9397-08002B2CF9AE}" pid="3" name="Order">
    <vt:r8>6000</vt:r8>
  </property>
  <property fmtid="{D5CDD505-2E9C-101B-9397-08002B2CF9AE}" pid="4" name="xd_Signature">
    <vt:bool>false</vt:bool>
  </property>
  <property fmtid="{D5CDD505-2E9C-101B-9397-08002B2CF9AE}" pid="5" name="xd_ProgID">
    <vt:lpwstr/>
  </property>
  <property fmtid="{D5CDD505-2E9C-101B-9397-08002B2CF9AE}" pid="6" name="_SourceUrl">
    <vt:lpwstr/>
  </property>
  <property fmtid="{D5CDD505-2E9C-101B-9397-08002B2CF9AE}" pid="7" name="_SharedFileIndex">
    <vt:lpwstr/>
  </property>
  <property fmtid="{D5CDD505-2E9C-101B-9397-08002B2CF9AE}" pid="8" name="TemplateUrl">
    <vt:lpwstr/>
  </property>
</Properties>
</file>