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0"/>
  </p:notesMasterIdLst>
  <p:sldIdLst>
    <p:sldId id="370" r:id="rId2"/>
    <p:sldId id="408" r:id="rId3"/>
    <p:sldId id="407" r:id="rId4"/>
    <p:sldId id="409" r:id="rId5"/>
    <p:sldId id="410" r:id="rId6"/>
    <p:sldId id="405" r:id="rId7"/>
    <p:sldId id="385" r:id="rId8"/>
    <p:sldId id="380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294171"/>
    <a:srgbClr val="40949A"/>
    <a:srgbClr val="DDDDDD"/>
    <a:srgbClr val="FF3300"/>
    <a:srgbClr val="FF9900"/>
    <a:srgbClr val="5469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36" autoAdjust="0"/>
    <p:restoredTop sz="94660"/>
  </p:normalViewPr>
  <p:slideViewPr>
    <p:cSldViewPr>
      <p:cViewPr varScale="1">
        <p:scale>
          <a:sx n="75" d="100"/>
          <a:sy n="75" d="100"/>
        </p:scale>
        <p:origin x="1224" y="66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1E67AEE-8CC1-4A0B-A9B6-7A0EA26C25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1852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F4E91-82B0-4B0A-B027-BD0D9A9E2F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63C12-58CE-4440-A1BF-0B7C561A99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B53AA-B243-4AFA-AE7D-A4D34BCED2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5C669-FB09-4A92-913B-0BA846DAB3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9CC92-127D-4848-9213-EA7DAAA412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EDB76-CD43-480E-8EA0-CC06EF22C0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6B115-F29F-48A1-9E11-9E3CE3F393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FD4DE-F1B7-4669-99F6-06BC1BE774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5D72C-229D-4F03-A50E-FE97AACDD8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E0F6C-C800-4268-B636-BF74DBEF15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1CB72A-E33B-43FC-913A-F3DE954CEE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EE74527-A6B7-4978-8CA2-A96E52BABC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30AE3F6D-6E55-4F4D-8DFA-3811BE74B05E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services/training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5"/>
          <p:cNvSpPr txBox="1">
            <a:spLocks noGrp="1" noChangeArrowheads="1"/>
          </p:cNvSpPr>
          <p:nvPr/>
        </p:nvSpPr>
        <p:spPr bwMode="auto">
          <a:xfrm>
            <a:off x="1981200" y="5067300"/>
            <a:ext cx="441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b="1" dirty="0"/>
          </a:p>
        </p:txBody>
      </p:sp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581400"/>
            <a:ext cx="63246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b="0" dirty="0">
                <a:latin typeface="Calibri" panose="020F0502020204030204" pitchFamily="34" charset="0"/>
              </a:rPr>
              <a:t>UPDATE TO RMS</a:t>
            </a:r>
          </a:p>
          <a:p>
            <a:pPr marL="0" indent="0" algn="ctr">
              <a:buNone/>
            </a:pPr>
            <a:r>
              <a:rPr lang="en-US" sz="2800" dirty="0">
                <a:latin typeface="Calibri" panose="020F0502020204030204" pitchFamily="34" charset="0"/>
              </a:rPr>
              <a:t>Tuesday, December 7</a:t>
            </a:r>
            <a:r>
              <a:rPr lang="en-US" sz="2800" baseline="30000" dirty="0">
                <a:latin typeface="Calibri" panose="020F0502020204030204" pitchFamily="34" charset="0"/>
              </a:rPr>
              <a:t>th</a:t>
            </a:r>
            <a:r>
              <a:rPr lang="en-US" sz="2800" dirty="0">
                <a:latin typeface="Calibri" panose="020F0502020204030204" pitchFamily="34" charset="0"/>
              </a:rPr>
              <a:t>, 2021</a:t>
            </a:r>
            <a:endParaRPr lang="en-US" sz="2800" b="0" dirty="0">
              <a:latin typeface="Calibri" panose="020F0502020204030204" pitchFamily="34" charset="0"/>
            </a:endParaRPr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762000" y="1295400"/>
            <a:ext cx="7543800" cy="1828800"/>
          </a:xfrm>
        </p:spPr>
        <p:txBody>
          <a:bodyPr/>
          <a:lstStyle/>
          <a:p>
            <a:pPr algn="ctr" eaLnBrk="1" hangingPunct="1"/>
            <a:r>
              <a:rPr lang="en-US" sz="4400" b="1" dirty="0">
                <a:latin typeface="Calibri" panose="020F0502020204030204" pitchFamily="34" charset="0"/>
              </a:rPr>
              <a:t>ERCOT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Retail Market Training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Task Force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80999" y="5410200"/>
            <a:ext cx="8305801" cy="476250"/>
          </a:xfrm>
        </p:spPr>
        <p:txBody>
          <a:bodyPr/>
          <a:lstStyle/>
          <a:p>
            <a:pPr>
              <a:defRPr/>
            </a:pPr>
            <a:r>
              <a:rPr lang="en-US" sz="1400" dirty="0">
                <a:solidFill>
                  <a:schemeClr val="accent5">
                    <a:lumMod val="50000"/>
                  </a:schemeClr>
                </a:solidFill>
              </a:rPr>
              <a:t>Debbie McKeever, Oncor               Tomas Fernandez, NRG            Sheri Wiegand, TXU Energy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48A235-82A0-419A-8D86-AB92B004ED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Retail Training 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4D07B2-8AFB-4DCD-917E-7D80EBAD4D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4724400"/>
          </a:xfrm>
        </p:spPr>
        <p:txBody>
          <a:bodyPr/>
          <a:lstStyle/>
          <a:p>
            <a:r>
              <a:rPr lang="en-US" b="0" dirty="0"/>
              <a:t>ERCOT and RMTTF pivoted from in-person Instructor led classes to WebEx Instructor led classes due to COVID restrictions yet still meet the retail market training needs</a:t>
            </a:r>
          </a:p>
          <a:p>
            <a:r>
              <a:rPr lang="en-US" b="0" dirty="0"/>
              <a:t>Retail 101 was revised with suggested prerequisite “fundamentals” classes and continues to draw strong attendance</a:t>
            </a:r>
          </a:p>
          <a:p>
            <a:r>
              <a:rPr lang="en-US" b="0" dirty="0"/>
              <a:t>MarkeTrak / Inadvertent Gain Training will move to two half-day WebEx classes in October</a:t>
            </a:r>
          </a:p>
          <a:p>
            <a:r>
              <a:rPr lang="en-US" b="0" dirty="0"/>
              <a:t>Understanding the need for TXSET training, RMTTF will focus on the development of an interactive “building block” style of web-based training (WBT).</a:t>
            </a:r>
          </a:p>
          <a:p>
            <a:pPr lvl="1"/>
            <a:r>
              <a:rPr lang="en-US" dirty="0"/>
              <a:t>Goal of WBT is to customize a learning path, where foundational material would be presented first, then allows learner to select segments to meet their needs, for example, MVIs, CSAs, Date Changes, etc.</a:t>
            </a:r>
          </a:p>
          <a:p>
            <a:pPr lvl="1"/>
            <a:endParaRPr lang="en-US" b="0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5F5871-2C8B-4BCF-9309-4A1F10A040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B9884F-397F-4C61-9053-75EBCC59C7CA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9AC33BE-1796-47BD-84E3-4A4AF760F12B}"/>
              </a:ext>
            </a:extLst>
          </p:cNvPr>
          <p:cNvSpPr txBox="1"/>
          <p:nvPr/>
        </p:nvSpPr>
        <p:spPr>
          <a:xfrm>
            <a:off x="304800" y="5334000"/>
            <a:ext cx="8686800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RMTTF will continue to monitor ERCOT and market participant COVID-19 guidelines to determine when in person classes may resume. </a:t>
            </a:r>
          </a:p>
        </p:txBody>
      </p:sp>
    </p:spTree>
    <p:extLst>
      <p:ext uri="{BB962C8B-B14F-4D97-AF65-F5344CB8AC3E}">
        <p14:creationId xmlns:p14="http://schemas.microsoft.com/office/powerpoint/2010/main" val="55098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Retail Training 2021 Attendance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C77DEA6-82B6-4B02-A4D2-DAA268D946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1488846"/>
              </p:ext>
            </p:extLst>
          </p:nvPr>
        </p:nvGraphicFramePr>
        <p:xfrm>
          <a:off x="1143000" y="781502"/>
          <a:ext cx="6934198" cy="53144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0">
                  <a:extLst>
                    <a:ext uri="{9D8B030D-6E8A-4147-A177-3AD203B41FA5}">
                      <a16:colId xmlns:a16="http://schemas.microsoft.com/office/drawing/2014/main" val="2902085618"/>
                    </a:ext>
                  </a:extLst>
                </a:gridCol>
                <a:gridCol w="2425243">
                  <a:extLst>
                    <a:ext uri="{9D8B030D-6E8A-4147-A177-3AD203B41FA5}">
                      <a16:colId xmlns:a16="http://schemas.microsoft.com/office/drawing/2014/main" val="3090992150"/>
                    </a:ext>
                  </a:extLst>
                </a:gridCol>
                <a:gridCol w="2375355">
                  <a:extLst>
                    <a:ext uri="{9D8B030D-6E8A-4147-A177-3AD203B41FA5}">
                      <a16:colId xmlns:a16="http://schemas.microsoft.com/office/drawing/2014/main" val="1536974727"/>
                    </a:ext>
                  </a:extLst>
                </a:gridCol>
              </a:tblGrid>
              <a:tr h="529509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CLASS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# of ATTENDEES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3606466"/>
                  </a:ext>
                </a:extLst>
              </a:tr>
              <a:tr h="529509">
                <a:tc>
                  <a:txBody>
                    <a:bodyPr/>
                    <a:lstStyle/>
                    <a:p>
                      <a:r>
                        <a:rPr lang="en-US" b="1" dirty="0"/>
                        <a:t>Retail 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January 19,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2025864"/>
                  </a:ext>
                </a:extLst>
              </a:tr>
              <a:tr h="529509">
                <a:tc>
                  <a:txBody>
                    <a:bodyPr/>
                    <a:lstStyle/>
                    <a:p>
                      <a:r>
                        <a:rPr lang="en-US" b="1" dirty="0"/>
                        <a:t>MarkeTrak/IAG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January 26,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6945228"/>
                  </a:ext>
                </a:extLst>
              </a:tr>
              <a:tr h="529509">
                <a:tc>
                  <a:txBody>
                    <a:bodyPr/>
                    <a:lstStyle/>
                    <a:p>
                      <a:r>
                        <a:rPr lang="en-US" b="1" dirty="0"/>
                        <a:t>Retail 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March 30,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4724513"/>
                  </a:ext>
                </a:extLst>
              </a:tr>
              <a:tr h="529509">
                <a:tc>
                  <a:txBody>
                    <a:bodyPr/>
                    <a:lstStyle/>
                    <a:p>
                      <a:r>
                        <a:rPr lang="en-US" b="1" dirty="0"/>
                        <a:t>MarkeTrak/IAG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March 31,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3780688"/>
                  </a:ext>
                </a:extLst>
              </a:tr>
              <a:tr h="529509">
                <a:tc>
                  <a:txBody>
                    <a:bodyPr/>
                    <a:lstStyle/>
                    <a:p>
                      <a:r>
                        <a:rPr lang="en-US" b="1" dirty="0"/>
                        <a:t>Retail 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June 8,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7026342"/>
                  </a:ext>
                </a:extLst>
              </a:tr>
              <a:tr h="529509">
                <a:tc>
                  <a:txBody>
                    <a:bodyPr/>
                    <a:lstStyle/>
                    <a:p>
                      <a:r>
                        <a:rPr lang="en-US" b="1" dirty="0"/>
                        <a:t>MarkeTrak/IAG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June 15,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8304542"/>
                  </a:ext>
                </a:extLst>
              </a:tr>
              <a:tr h="548913">
                <a:tc>
                  <a:txBody>
                    <a:bodyPr/>
                    <a:lstStyle/>
                    <a:p>
                      <a:r>
                        <a:rPr lang="en-US" b="1" dirty="0"/>
                        <a:t>Retail 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September 30,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3599471"/>
                  </a:ext>
                </a:extLst>
              </a:tr>
              <a:tr h="529509">
                <a:tc>
                  <a:txBody>
                    <a:bodyPr/>
                    <a:lstStyle/>
                    <a:p>
                      <a:r>
                        <a:rPr lang="en-US" b="1" dirty="0"/>
                        <a:t>MarkeTrak – Pt 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October 6,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6365981"/>
                  </a:ext>
                </a:extLst>
              </a:tr>
              <a:tr h="529509">
                <a:tc>
                  <a:txBody>
                    <a:bodyPr/>
                    <a:lstStyle/>
                    <a:p>
                      <a:r>
                        <a:rPr lang="en-US" b="1" dirty="0"/>
                        <a:t>MarkeTrak – Pt 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October 7,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99344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674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Upcoming Retail Training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u="sng" dirty="0"/>
              <a:t>Retail 101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b="0" dirty="0"/>
              <a:t>Thursday, January 27, 2022      8:30 AM 	WebEx only</a:t>
            </a:r>
          </a:p>
          <a:p>
            <a:pPr marL="0" indent="0">
              <a:buNone/>
            </a:pPr>
            <a:endParaRPr lang="en-US" b="0" dirty="0"/>
          </a:p>
          <a:p>
            <a:pPr marL="0" indent="0">
              <a:buNone/>
            </a:pPr>
            <a:r>
              <a:rPr lang="en-US" sz="2400" u="sng" dirty="0"/>
              <a:t>Marketrak, Inadvertent Gain Training  </a:t>
            </a:r>
          </a:p>
          <a:p>
            <a:pPr marL="0" indent="0">
              <a:buNone/>
            </a:pPr>
            <a:r>
              <a:rPr lang="en-US" dirty="0"/>
              <a:t>2 Half day training sessions – WebEx only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b="0" dirty="0"/>
              <a:t>Wednesday, March 2, 2022	   MT – Part 1 8:30 AM 	</a:t>
            </a:r>
          </a:p>
          <a:p>
            <a:pPr marL="0" indent="0">
              <a:buNone/>
            </a:pPr>
            <a:r>
              <a:rPr lang="en-US" b="0" dirty="0"/>
              <a:t>	Thursday, March 3, 2022	   MT&amp;IAG – Part 2 8:30 AM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23229721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8C625E-53ED-48D4-BE4E-7F69CC7AF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Management System On-line Training Statistics &amp; New Mass Transition Module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ACF92B-8280-43F2-9637-BB1D7A34B1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D4876F-C4F0-4F0A-954A-C595581233DE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37853D23-1CBC-4374-A9B1-3D44D6CFFB3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2538722"/>
              </p:ext>
            </p:extLst>
          </p:nvPr>
        </p:nvGraphicFramePr>
        <p:xfrm>
          <a:off x="495300" y="914400"/>
          <a:ext cx="8153399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939779415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1821526445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3020326276"/>
                    </a:ext>
                  </a:extLst>
                </a:gridCol>
                <a:gridCol w="1600199">
                  <a:extLst>
                    <a:ext uri="{9D8B030D-6E8A-4147-A177-3AD203B41FA5}">
                      <a16:colId xmlns:a16="http://schemas.microsoft.com/office/drawing/2014/main" val="2961936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LMS Stats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In Progress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Complete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Total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14335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err="1"/>
                        <a:t>MarkeTrak</a:t>
                      </a:r>
                      <a:r>
                        <a:rPr lang="en-US" sz="2400" dirty="0"/>
                        <a:t> - YTD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162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83819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err="1"/>
                        <a:t>MarkeTrak</a:t>
                      </a:r>
                      <a:r>
                        <a:rPr lang="en-US" sz="2400" dirty="0"/>
                        <a:t>- All 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443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905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1348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7269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Retail 101 - YTD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250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376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36422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Retail 101 – All 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1013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489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1502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9803264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1591C4BC-A8D5-4954-A6CF-DAC9798A3E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4343959"/>
              </p:ext>
            </p:extLst>
          </p:nvPr>
        </p:nvGraphicFramePr>
        <p:xfrm>
          <a:off x="495299" y="3577590"/>
          <a:ext cx="8153399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3913150519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3962779565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1167750137"/>
                    </a:ext>
                  </a:extLst>
                </a:gridCol>
                <a:gridCol w="1600199">
                  <a:extLst>
                    <a:ext uri="{9D8B030D-6E8A-4147-A177-3AD203B41FA5}">
                      <a16:colId xmlns:a16="http://schemas.microsoft.com/office/drawing/2014/main" val="11003058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2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Mass Transition - YTD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09143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63632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sz="2200" b="1" dirty="0"/>
              <a:t> On-line ERCOT Retail Training Modules Available 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534400" cy="5638800"/>
          </a:xfrm>
        </p:spPr>
        <p:txBody>
          <a:bodyPr/>
          <a:lstStyle/>
          <a:p>
            <a:pPr marL="457200" lvl="1" indent="0">
              <a:buClr>
                <a:srgbClr val="FF0000"/>
              </a:buClr>
              <a:buNone/>
            </a:pPr>
            <a:r>
              <a:rPr lang="en-US" sz="2400" b="1" dirty="0">
                <a:latin typeface="Calibri" panose="020F0502020204030204" pitchFamily="34" charset="0"/>
              </a:rPr>
              <a:t>MarkeTrak Series 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Marketrak Overview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Switch Hold Removal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Cancel With/Without  Approvals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Inadvertent Gains/Losses &amp; Rescissions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Usage and Billing</a:t>
            </a:r>
            <a:endParaRPr lang="en-US" sz="1600" i="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Other D2D Subtypes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Bulk Insert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MarkeTrak Admin Functionality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Data Extract Variances (DEV) LSE Subtypes 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Data Extract Variances (DEV) Non-LSE Subtypes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Emails and Notifications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Reporting – Background &amp; GUI </a:t>
            </a:r>
          </a:p>
          <a:p>
            <a:pPr marL="457200" lvl="1" indent="0">
              <a:buClr>
                <a:srgbClr val="FF0000"/>
              </a:buClr>
              <a:buNone/>
            </a:pPr>
            <a:r>
              <a:rPr lang="en-US" sz="2400" b="1" dirty="0">
                <a:latin typeface="Calibri" panose="020F0502020204030204" pitchFamily="34" charset="0"/>
              </a:rPr>
              <a:t>Retail 101</a:t>
            </a:r>
          </a:p>
          <a:p>
            <a:pPr marL="457200" lvl="1" indent="0">
              <a:buClr>
                <a:srgbClr val="FF0000"/>
              </a:buClr>
              <a:buNone/>
            </a:pPr>
            <a:r>
              <a:rPr lang="en-US" sz="2400" b="1" dirty="0">
                <a:latin typeface="Calibri" panose="020F0502020204030204" pitchFamily="34" charset="0"/>
              </a:rPr>
              <a:t>Mass Transition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>
          <a:xfrm>
            <a:off x="1143000" y="6438691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42504411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latin typeface="Arial Black" panose="020B0A04020102020204" pitchFamily="34" charset="0"/>
              </a:rPr>
              <a:t>Retail Market Training - Registration</a:t>
            </a:r>
            <a:endParaRPr lang="en-US" sz="28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57150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latin typeface="Calibri" panose="020F0502020204030204" pitchFamily="34" charset="0"/>
              </a:rPr>
              <a:t>How do I register for Training?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Go to the ERCOT Training Website at </a:t>
            </a:r>
            <a:r>
              <a:rPr lang="en-US" sz="2100" b="0" dirty="0">
                <a:latin typeface="Calibri" panose="020F0502020204030204" pitchFamily="34" charset="0"/>
                <a:hlinkClick r:id="rId2"/>
              </a:rPr>
              <a:t>http://www.ercot.com/services/training/</a:t>
            </a:r>
            <a:endParaRPr lang="en-US" sz="2100" b="0" dirty="0">
              <a:latin typeface="Calibri" panose="020F0502020204030204" pitchFamily="34" charset="0"/>
            </a:endParaRP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the course you are interested in attending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On the ‘Schedule/Registration’ tab, select the ‘enroll online’ link under ‘Registration’ to register for the course.</a:t>
            </a:r>
          </a:p>
          <a:p>
            <a:pPr marL="0" indent="0">
              <a:spcBef>
                <a:spcPts val="0"/>
              </a:spcBef>
              <a:buNone/>
            </a:pPr>
            <a:endParaRPr lang="en-US" sz="21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Calibri" panose="020F0502020204030204" pitchFamily="34" charset="0"/>
              </a:rPr>
              <a:t>If you find the course is not listed under the Web-based training…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Go to ERCOT Training Website as shown above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the ‘ERCOT Learning Management System’ (LMS) link in the upper right hand corner under RELATED CONTENT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If necessary, set up a log on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Once in LMS, follow drop downs for ‘web-based training’ and ‘retail market’.  Available modules will appear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‘start course’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Calibri" panose="020F0502020204030204" pitchFamily="34" charset="0"/>
              </a:rPr>
              <a:t>Note! Most modules are able to be completed in less than 30 minutes.  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914400" lvl="2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sz="2400" b="0" dirty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12447599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381000" y="2057400"/>
            <a:ext cx="8458200" cy="3124200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2800" b="1" dirty="0">
                <a:latin typeface="Calibri" panose="020F0502020204030204" pitchFamily="34" charset="0"/>
              </a:rPr>
              <a:t>Thursday, February 3, 2022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</a:rPr>
              <a:t>No meeting in January</a:t>
            </a:r>
          </a:p>
          <a:p>
            <a:pPr marL="0" indent="0" algn="ctr">
              <a:spcBef>
                <a:spcPts val="0"/>
              </a:spcBef>
              <a:buNone/>
            </a:pPr>
            <a:endParaRPr lang="en-US" sz="2400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sz="2400" dirty="0">
                <a:latin typeface="Calibri" panose="020F0502020204030204" pitchFamily="34" charset="0"/>
              </a:rPr>
              <a:t>9:30 AM</a:t>
            </a:r>
          </a:p>
          <a:p>
            <a:pPr marL="0" indent="0" algn="ctr">
              <a:spcBef>
                <a:spcPts val="0"/>
              </a:spcBef>
              <a:buNone/>
            </a:pPr>
            <a:endParaRPr lang="en-US" sz="2400" u="sng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sz="2400" u="sng" dirty="0">
                <a:latin typeface="Calibri" panose="020F0502020204030204" pitchFamily="34" charset="0"/>
              </a:rPr>
              <a:t>Primary Topics:</a:t>
            </a:r>
          </a:p>
          <a:p>
            <a:pPr algn="ctr">
              <a:spcBef>
                <a:spcPts val="0"/>
              </a:spcBef>
            </a:pPr>
            <a:r>
              <a:rPr lang="en-US" sz="2400" dirty="0">
                <a:latin typeface="Calibri" panose="020F0502020204030204" pitchFamily="34" charset="0"/>
              </a:rPr>
              <a:t>Goals &amp; Accomplishments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400" dirty="0">
                <a:latin typeface="Calibri" panose="020F0502020204030204" pitchFamily="34" charset="0"/>
              </a:rPr>
              <a:t>TX SET Training Module – Review</a:t>
            </a:r>
          </a:p>
          <a:p>
            <a:pPr algn="ctr">
              <a:spcBef>
                <a:spcPts val="0"/>
              </a:spcBef>
            </a:pPr>
            <a:r>
              <a:rPr lang="en-US" sz="2400" dirty="0">
                <a:latin typeface="Calibri" panose="020F0502020204030204" pitchFamily="34" charset="0"/>
              </a:rPr>
              <a:t>MT &amp; IAG/SH Training Deck - Review</a:t>
            </a:r>
          </a:p>
          <a:p>
            <a:pPr marL="0" indent="0" algn="ctr">
              <a:spcBef>
                <a:spcPts val="0"/>
              </a:spcBef>
              <a:buNone/>
            </a:pPr>
            <a:endParaRPr lang="en-US" sz="2400" dirty="0">
              <a:latin typeface="Calibri" panose="020F0502020204030204" pitchFamily="34" charset="0"/>
            </a:endParaRPr>
          </a:p>
          <a:p>
            <a:pPr algn="ctr"/>
            <a:endParaRPr lang="en-US" sz="2400" dirty="0">
              <a:latin typeface="Calibri" panose="020F0502020204030204" pitchFamily="34" charset="0"/>
            </a:endParaRPr>
          </a:p>
          <a:p>
            <a:pPr algn="ctr"/>
            <a:endParaRPr lang="en-US" sz="3600" dirty="0">
              <a:latin typeface="Calibri" panose="020F0502020204030204" pitchFamily="34" charset="0"/>
            </a:endParaRPr>
          </a:p>
          <a:p>
            <a:pPr algn="ctr"/>
            <a:endParaRPr lang="en-US" sz="2600" dirty="0">
              <a:latin typeface="Calibri" panose="020F0502020204030204" pitchFamily="34" charset="0"/>
            </a:endParaRPr>
          </a:p>
          <a:p>
            <a:pPr algn="ctr"/>
            <a:endParaRPr lang="en-US" sz="2600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US" sz="2600" b="0" dirty="0"/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1828800" y="685800"/>
            <a:ext cx="5486400" cy="914400"/>
          </a:xfrm>
        </p:spPr>
        <p:txBody>
          <a:bodyPr/>
          <a:lstStyle/>
          <a:p>
            <a:pPr algn="ctr" eaLnBrk="1" hangingPunct="1"/>
            <a:r>
              <a:rPr lang="en-US" sz="3600" b="1" dirty="0">
                <a:latin typeface="Calibri" panose="020F0502020204030204" pitchFamily="34" charset="0"/>
              </a:rPr>
              <a:t>Upcoming</a:t>
            </a:r>
            <a:br>
              <a:rPr lang="en-US" sz="3600" b="1" dirty="0">
                <a:latin typeface="Calibri" panose="020F0502020204030204" pitchFamily="34" charset="0"/>
              </a:rPr>
            </a:br>
            <a:r>
              <a:rPr lang="en-US" sz="3600" b="1" dirty="0">
                <a:latin typeface="Calibri" panose="020F0502020204030204" pitchFamily="34" charset="0"/>
              </a:rPr>
              <a:t> RMTTF Meeting</a:t>
            </a:r>
          </a:p>
        </p:txBody>
      </p:sp>
    </p:spTree>
    <p:extLst>
      <p:ext uri="{BB962C8B-B14F-4D97-AF65-F5344CB8AC3E}">
        <p14:creationId xmlns:p14="http://schemas.microsoft.com/office/powerpoint/2010/main" val="1429788925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14689</TotalTime>
  <Words>680</Words>
  <Application>Microsoft Office PowerPoint</Application>
  <PresentationFormat>On-screen Show (4:3)</PresentationFormat>
  <Paragraphs>134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Arial Black</vt:lpstr>
      <vt:lpstr>Calibri</vt:lpstr>
      <vt:lpstr>Wingdings</vt:lpstr>
      <vt:lpstr>Custom Design</vt:lpstr>
      <vt:lpstr>ERCOT  Retail Market Training  Task Force</vt:lpstr>
      <vt:lpstr>Retail Training Plan</vt:lpstr>
      <vt:lpstr>Retail Training 2021 Attendance </vt:lpstr>
      <vt:lpstr>Upcoming Retail Training</vt:lpstr>
      <vt:lpstr>Learning Management System On-line Training Statistics &amp; New Mass Transition Module</vt:lpstr>
      <vt:lpstr> On-line ERCOT Retail Training Modules Available </vt:lpstr>
      <vt:lpstr>Retail Market Training - Registration</vt:lpstr>
      <vt:lpstr>Upcoming  RMTTF Meeting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Mckeever, Deborah</dc:creator>
  <cp:lastModifiedBy>Clifton, Suzy</cp:lastModifiedBy>
  <cp:revision>516</cp:revision>
  <cp:lastPrinted>2016-02-12T19:29:41Z</cp:lastPrinted>
  <dcterms:created xsi:type="dcterms:W3CDTF">2005-04-21T14:28:35Z</dcterms:created>
  <dcterms:modified xsi:type="dcterms:W3CDTF">2021-12-07T21:45:45Z</dcterms:modified>
</cp:coreProperties>
</file>