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304" r:id="rId3"/>
    <p:sldId id="306" r:id="rId4"/>
    <p:sldId id="305" r:id="rId5"/>
    <p:sldId id="302" r:id="rId6"/>
    <p:sldId id="307" r:id="rId7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000000"/>
    <a:srgbClr val="FFFFCC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6" autoAdjust="0"/>
    <p:restoredTop sz="91859" autoAdjust="0"/>
  </p:normalViewPr>
  <p:slideViewPr>
    <p:cSldViewPr>
      <p:cViewPr varScale="1">
        <p:scale>
          <a:sx n="95" d="100"/>
          <a:sy n="95" d="100"/>
        </p:scale>
        <p:origin x="100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8D259-1098-4BDB-B14E-15CDE953700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DDF8B-89A0-4886-9CD1-FF9135E3A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6EF80-699D-4073-BF77-C56B1AC26F8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6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DDF8B-89A0-4886-9CD1-FF9135E3AB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6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838200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88EF-2A6A-4843-ABE6-A9B3F52DC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8D63-EF4C-46EE-9F05-AAC47C1A3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5D228E-8B3E-4E1E-B853-2F15541C3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44958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00"/>
                </a:solidFill>
              </a:rPr>
              <a:t>Docket No. 51387 – Supply Chain Impacts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Review with RMS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December 7, 2021</a:t>
            </a:r>
          </a:p>
        </p:txBody>
      </p:sp>
    </p:spTree>
    <p:extLst>
      <p:ext uri="{BB962C8B-B14F-4D97-AF65-F5344CB8AC3E}">
        <p14:creationId xmlns:p14="http://schemas.microsoft.com/office/powerpoint/2010/main" val="163630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0D92-541E-4D0B-A24D-89DBB282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AT&amp;T 3G Sunset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4BEC-7528-4B29-9002-FC895B2A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On February 21, 2019, AT&amp;T notified TNMP of their intentions to turn down the 3G network in February 2022.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Early discussions suggested that there was some “fluidity” to that date, however since then, TNMP has not received confirmation of any timing adjustment.</a:t>
            </a:r>
          </a:p>
          <a:p>
            <a:r>
              <a:rPr lang="en-US" sz="2200" dirty="0"/>
              <a:t>TNMP Management has had numerous discussions with AT&amp;T counterparts, so far to no avail.</a:t>
            </a:r>
          </a:p>
          <a:p>
            <a:r>
              <a:rPr lang="en-US" sz="2200" dirty="0"/>
              <a:t>TNMP has made a formal request for a date extension.</a:t>
            </a:r>
          </a:p>
        </p:txBody>
      </p:sp>
    </p:spTree>
    <p:extLst>
      <p:ext uri="{BB962C8B-B14F-4D97-AF65-F5344CB8AC3E}">
        <p14:creationId xmlns:p14="http://schemas.microsoft.com/office/powerpoint/2010/main" val="261275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389D-32C1-4AEC-BEFC-5DC78A94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 Meters Deployed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07673-88EF-4D0E-A79C-5D85500B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As of February 2020, there were </a:t>
            </a:r>
            <a:r>
              <a:rPr lang="en-US" sz="2800" b="1" dirty="0">
                <a:solidFill>
                  <a:schemeClr val="accent2"/>
                </a:solidFill>
              </a:rPr>
              <a:t>173,737</a:t>
            </a:r>
            <a:r>
              <a:rPr lang="en-US" sz="2800" dirty="0"/>
              <a:t> meters deployed on the AT&amp;T 3G network throughout TNMP service territory, which is consistent with filings under Docket No. 51387.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As of October 2021, there are </a:t>
            </a:r>
            <a:r>
              <a:rPr lang="en-US" sz="2800" b="1" dirty="0">
                <a:solidFill>
                  <a:schemeClr val="accent2"/>
                </a:solidFill>
              </a:rPr>
              <a:t>146,293</a:t>
            </a:r>
            <a:r>
              <a:rPr lang="en-US" sz="2800" dirty="0"/>
              <a:t> meters deployed on the AT&amp;T 3G network.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18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714F-7D54-42F5-BDB7-F478816F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9A7A-9586-47DC-91A9-0B7083DA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On July 16, 2021, TNMP’s AMI vendor notified TNMP of potential supply chain disruptions due to COVID-19.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200" dirty="0"/>
              <a:t>While the notice did not quantify the impact, TNMP has experienced a significant shortfall of meters to support the NextGen rollout.</a:t>
            </a:r>
          </a:p>
          <a:p>
            <a:r>
              <a:rPr lang="en-US" sz="2000" dirty="0"/>
              <a:t>TNMP had initially planned to receive and install NextGen meters to replace all 173,737 3G prior to the turndown.</a:t>
            </a:r>
          </a:p>
          <a:p>
            <a:r>
              <a:rPr lang="en-US" sz="2000" dirty="0"/>
              <a:t>TNMP now expects to receive and install approximately 31,000 NextGen meters prior to the 3G turndown.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2200" i="1" dirty="0">
                <a:solidFill>
                  <a:srgbClr val="FF0000"/>
                </a:solidFill>
              </a:rPr>
              <a:t>TNMP expects to lose the ability to communicate with approximately 115,000 AMI meters beginning in March 2022.</a:t>
            </a:r>
          </a:p>
        </p:txBody>
      </p:sp>
    </p:spTree>
    <p:extLst>
      <p:ext uri="{BB962C8B-B14F-4D97-AF65-F5344CB8AC3E}">
        <p14:creationId xmlns:p14="http://schemas.microsoft.com/office/powerpoint/2010/main" val="394844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E061-7DD2-4E3B-BE31-B342C725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4FFC-95D8-4873-BFC4-31D100DA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TNMP is currently working with utility service provider(s) to implement a manual meter reading process in the interim.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Current guidance, projects that TNMP will not receive enough meters to fully remediate the 3G turndown, until </a:t>
            </a:r>
            <a:r>
              <a:rPr lang="en-US" sz="2400" b="1" dirty="0">
                <a:solidFill>
                  <a:srgbClr val="FF0000"/>
                </a:solidFill>
              </a:rPr>
              <a:t>EOY 2022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770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6090"/>
            <a:ext cx="6400800" cy="523220"/>
          </a:xfrm>
        </p:spPr>
        <p:txBody>
          <a:bodyPr/>
          <a:lstStyle/>
          <a:p>
            <a:pPr algn="r"/>
            <a:r>
              <a:rPr lang="en-US" dirty="0"/>
              <a:t>TNMP Service Territory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1" y="1593664"/>
            <a:ext cx="5880369" cy="52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96000" y="1654719"/>
            <a:ext cx="2514600" cy="1926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ct val="55000"/>
              </a:spcBef>
            </a:pP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Total customer base of 262,646 in four operating areas within Texas, covering 7,100 square miles.</a:t>
            </a:r>
          </a:p>
          <a:p>
            <a:pPr>
              <a:spcBef>
                <a:spcPct val="55000"/>
              </a:spcBef>
            </a:pP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262,415</a:t>
            </a:r>
            <a:r>
              <a:rPr lang="en-US" sz="1400" baseline="30000" dirty="0">
                <a:solidFill>
                  <a:srgbClr val="000000"/>
                </a:solidFill>
                <a:latin typeface="Calibri"/>
                <a:cs typeface="Arial" pitchFamily="34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 TNMP customers are AMI-enabled: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3G – 146,293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4G – 116,122</a:t>
            </a:r>
          </a:p>
          <a:p>
            <a:pPr eaLnBrk="0" hangingPunct="0">
              <a:spcBef>
                <a:spcPts val="900"/>
              </a:spcBef>
            </a:pPr>
            <a:r>
              <a:rPr lang="en-US" alt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As of Oct 2021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F25FE3-2FA4-472C-97DD-150A4D886594}"/>
              </a:ext>
            </a:extLst>
          </p:cNvPr>
          <p:cNvSpPr/>
          <p:nvPr/>
        </p:nvSpPr>
        <p:spPr>
          <a:xfrm>
            <a:off x="1608408" y="3657600"/>
            <a:ext cx="1066800" cy="98527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8C895E-7E27-448B-BAE6-B558C873B5AF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295988" y="4498587"/>
            <a:ext cx="468649" cy="5306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D32542A8-9292-4AD3-B958-FEC90D18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8" y="5029200"/>
            <a:ext cx="1203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 Texas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3G – 9,880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4G – 9,474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768B8-8F75-4736-B3C1-87D6D893F0E3}"/>
              </a:ext>
            </a:extLst>
          </p:cNvPr>
          <p:cNvSpPr/>
          <p:nvPr/>
        </p:nvSpPr>
        <p:spPr>
          <a:xfrm>
            <a:off x="3589608" y="3276600"/>
            <a:ext cx="1066800" cy="7551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FB9750-80B2-494E-B517-163EEEAA0BF9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1608408" y="2739779"/>
            <a:ext cx="1981200" cy="9144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>
            <a:extLst>
              <a:ext uri="{FF2B5EF4-FFF2-40B4-BE49-F238E27FC236}">
                <a16:creationId xmlns:a16="http://schemas.microsoft.com/office/drawing/2014/main" id="{F5C7C1C9-7ED4-479A-AE62-3B54E9E5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15" y="1373033"/>
            <a:ext cx="1203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North Texas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3G – 50,781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4G – </a:t>
            </a: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27,016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6827BF-D264-4DC7-8948-50C84C777380}"/>
              </a:ext>
            </a:extLst>
          </p:cNvPr>
          <p:cNvSpPr/>
          <p:nvPr/>
        </p:nvSpPr>
        <p:spPr>
          <a:xfrm>
            <a:off x="3416032" y="2673485"/>
            <a:ext cx="2078575" cy="6099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AC6999-5CDC-4B07-9F01-302F93A99950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123008" y="2040890"/>
            <a:ext cx="332312" cy="63259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>
            <a:extLst>
              <a:ext uri="{FF2B5EF4-FFF2-40B4-BE49-F238E27FC236}">
                <a16:creationId xmlns:a16="http://schemas.microsoft.com/office/drawing/2014/main" id="{C6002DC1-724A-46E7-9FFC-C3C51DEE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8" y="2286000"/>
            <a:ext cx="1203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b="1" u="sng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Texas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3G – 20,295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4G –   </a:t>
            </a: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5,781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D54E35-5458-4B83-8ED7-E99EEDE5B162}"/>
              </a:ext>
            </a:extLst>
          </p:cNvPr>
          <p:cNvSpPr/>
          <p:nvPr/>
        </p:nvSpPr>
        <p:spPr>
          <a:xfrm>
            <a:off x="4740775" y="4614040"/>
            <a:ext cx="753832" cy="4883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6B8BC8-9416-4E96-B4BC-EB3D7EACC0A5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5117691" y="5102345"/>
            <a:ext cx="148317" cy="5364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>
            <a:extLst>
              <a:ext uri="{FF2B5EF4-FFF2-40B4-BE49-F238E27FC236}">
                <a16:creationId xmlns:a16="http://schemas.microsoft.com/office/drawing/2014/main" id="{64B2D0FA-80AB-4B5B-9EC6-E4490A075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208" y="5612499"/>
            <a:ext cx="1203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b="1" u="sng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Gulf Coast</a:t>
            </a:r>
            <a:endParaRPr kumimoji="0" lang="en-US" altLang="en-US" sz="1400" b="1" i="0" u="sng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3G – 65,337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4G – </a:t>
            </a: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73,851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28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aQCzd5uUKEkjlRl_R8.g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6540</TotalTime>
  <Words>373</Words>
  <Application>Microsoft Office PowerPoint</Application>
  <PresentationFormat>On-screen Show (4:3)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AT&amp;T 3G Sunset</vt:lpstr>
      <vt:lpstr>3G Meters Deployed</vt:lpstr>
      <vt:lpstr>Supply Chain Impacts</vt:lpstr>
      <vt:lpstr>Mitigation</vt:lpstr>
      <vt:lpstr>TNMP Service Territory</vt:lpstr>
    </vt:vector>
  </TitlesOfParts>
  <Company>PNM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</dc:creator>
  <cp:lastModifiedBy>Roberts, Bobby</cp:lastModifiedBy>
  <cp:revision>498</cp:revision>
  <dcterms:created xsi:type="dcterms:W3CDTF">2007-08-10T21:56:13Z</dcterms:created>
  <dcterms:modified xsi:type="dcterms:W3CDTF">2021-12-07T11:50:16Z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67428c-8df2-41b3-925f-2e32f93f53ed_Enabled">
    <vt:lpwstr>true</vt:lpwstr>
  </property>
  <property fmtid="{D5CDD505-2E9C-101B-9397-08002B2CF9AE}" pid="3" name="MSIP_Label_f367428c-8df2-41b3-925f-2e32f93f53ed_SetDate">
    <vt:lpwstr>2021-10-25T17:01:47Z</vt:lpwstr>
  </property>
  <property fmtid="{D5CDD505-2E9C-101B-9397-08002B2CF9AE}" pid="4" name="MSIP_Label_f367428c-8df2-41b3-925f-2e32f93f53ed_Method">
    <vt:lpwstr>Standard</vt:lpwstr>
  </property>
  <property fmtid="{D5CDD505-2E9C-101B-9397-08002B2CF9AE}" pid="5" name="MSIP_Label_f367428c-8df2-41b3-925f-2e32f93f53ed_Name">
    <vt:lpwstr>f367428c-8df2-41b3-925f-2e32f93f53ed</vt:lpwstr>
  </property>
  <property fmtid="{D5CDD505-2E9C-101B-9397-08002B2CF9AE}" pid="6" name="MSIP_Label_f367428c-8df2-41b3-925f-2e32f93f53ed_SiteId">
    <vt:lpwstr>6c1ea1fd-d5ee-4dc8-bcfe-8877bd40388b</vt:lpwstr>
  </property>
  <property fmtid="{D5CDD505-2E9C-101B-9397-08002B2CF9AE}" pid="7" name="MSIP_Label_f367428c-8df2-41b3-925f-2e32f93f53ed_ActionId">
    <vt:lpwstr>86abad68-51f6-43df-9033-9e03a6d8126c</vt:lpwstr>
  </property>
  <property fmtid="{D5CDD505-2E9C-101B-9397-08002B2CF9AE}" pid="8" name="MSIP_Label_f367428c-8df2-41b3-925f-2e32f93f53ed_ContentBits">
    <vt:lpwstr>0</vt:lpwstr>
  </property>
</Properties>
</file>