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1" r:id="rId7"/>
    <p:sldMasterId id="2147483665" r:id="rId8"/>
  </p:sldMasterIdLst>
  <p:notesMasterIdLst>
    <p:notesMasterId r:id="rId53"/>
  </p:notesMasterIdLst>
  <p:handoutMasterIdLst>
    <p:handoutMasterId r:id="rId54"/>
  </p:handoutMasterIdLst>
  <p:sldIdLst>
    <p:sldId id="260" r:id="rId9"/>
    <p:sldId id="318" r:id="rId10"/>
    <p:sldId id="589" r:id="rId11"/>
    <p:sldId id="590" r:id="rId12"/>
    <p:sldId id="321" r:id="rId13"/>
    <p:sldId id="320" r:id="rId14"/>
    <p:sldId id="290" r:id="rId15"/>
    <p:sldId id="285" r:id="rId16"/>
    <p:sldId id="286" r:id="rId17"/>
    <p:sldId id="287" r:id="rId18"/>
    <p:sldId id="288" r:id="rId19"/>
    <p:sldId id="257" r:id="rId20"/>
    <p:sldId id="258" r:id="rId21"/>
    <p:sldId id="259" r:id="rId22"/>
    <p:sldId id="262" r:id="rId23"/>
    <p:sldId id="263" r:id="rId24"/>
    <p:sldId id="593" r:id="rId25"/>
    <p:sldId id="264" r:id="rId26"/>
    <p:sldId id="265" r:id="rId27"/>
    <p:sldId id="261" r:id="rId28"/>
    <p:sldId id="266" r:id="rId29"/>
    <p:sldId id="267" r:id="rId30"/>
    <p:sldId id="268" r:id="rId31"/>
    <p:sldId id="322" r:id="rId32"/>
    <p:sldId id="579" r:id="rId33"/>
    <p:sldId id="577" r:id="rId34"/>
    <p:sldId id="323" r:id="rId35"/>
    <p:sldId id="332" r:id="rId36"/>
    <p:sldId id="333" r:id="rId37"/>
    <p:sldId id="326" r:id="rId38"/>
    <p:sldId id="334" r:id="rId39"/>
    <p:sldId id="335" r:id="rId40"/>
    <p:sldId id="329" r:id="rId41"/>
    <p:sldId id="330" r:id="rId42"/>
    <p:sldId id="331" r:id="rId43"/>
    <p:sldId id="328" r:id="rId44"/>
    <p:sldId id="591" r:id="rId45"/>
    <p:sldId id="325" r:id="rId46"/>
    <p:sldId id="327" r:id="rId47"/>
    <p:sldId id="336" r:id="rId48"/>
    <p:sldId id="592" r:id="rId49"/>
    <p:sldId id="337" r:id="rId50"/>
    <p:sldId id="588" r:id="rId51"/>
    <p:sldId id="574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aw, Brian" initials="BB" lastIdx="5" clrIdx="0">
    <p:extLst>
      <p:ext uri="{19B8F6BF-5375-455C-9EA6-DF929625EA0E}">
        <p15:presenceInfo xmlns:p15="http://schemas.microsoft.com/office/powerpoint/2012/main" userId="S::Brian.Brandaw@ercot.com::04aee657-8aa0-46ae-8d87-76153d8b46f3" providerId="AD"/>
      </p:ext>
    </p:extLst>
  </p:cmAuthor>
  <p:cmAuthor id="2" name="Jinright, Susan" initials="JS" lastIdx="5" clrIdx="1">
    <p:extLst>
      <p:ext uri="{19B8F6BF-5375-455C-9EA6-DF929625EA0E}">
        <p15:presenceInfo xmlns:p15="http://schemas.microsoft.com/office/powerpoint/2012/main" userId="S::Susan.Jinright@ercot.com::2984c2d6-c956-49a0-9b02-bca874b9fc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90" autoAdjust="0"/>
    <p:restoredTop sz="96721" autoAdjust="0"/>
  </p:normalViewPr>
  <p:slideViewPr>
    <p:cSldViewPr showGuides="1">
      <p:cViewPr varScale="1">
        <p:scale>
          <a:sx n="86" d="100"/>
          <a:sy n="86" d="100"/>
        </p:scale>
        <p:origin x="181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NPRR863, Creation of ERCOT Contingency Reserve Service and Revisions to Responsive Reserve (ERCOT Board Approved on October 9, 2019)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NPRR1015, Clarification of DAM implementation of NPRR863 Phase 2 (ERCOT Board Approved on August 11, 2020)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NPRR1079, Day-Ahead Market RRS / ECRS 48-Hour Report Clarification (ERCOT Board Approved on August 9,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NOGRR187, Related to NPRR863, Creation of ERCOT Contingency Reserve Service and Revisions to Responsive Reserve (ERCOT Board Approved on October 9, 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2613F-3576-4EE9-945C-25503B987A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6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D268840-BF02-4F0B-BABD-CE6A89A8A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BE4DB42-EF9B-4D22-82BC-F85C20C3C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72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5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1545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09399B-141B-4FDF-950C-C47746FA0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1545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3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mktrules/issues?id=d0ac7125-344c-37d5-903a-05fe0abab3cf" TargetMode="External"/><Relationship Id="rId2" Type="http://schemas.openxmlformats.org/officeDocument/2006/relationships/hyperlink" Target="https://www.ercot.com/mktrules/issues?id=a2433014-bb5c-3c72-a2e8-f565c2650fbd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Services@ercot.com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1600200"/>
            <a:ext cx="5646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Fast-Frequency Response Advancement (FFRA) Project </a:t>
            </a:r>
          </a:p>
          <a:p>
            <a:r>
              <a:rPr lang="en-US" sz="2400" b="1" dirty="0"/>
              <a:t>Technical Workshop</a:t>
            </a:r>
          </a:p>
          <a:p>
            <a:endParaRPr lang="en-US" dirty="0"/>
          </a:p>
          <a:p>
            <a:r>
              <a:rPr lang="en-US" u="sng" dirty="0"/>
              <a:t>ERCOT Staff Presenting</a:t>
            </a:r>
          </a:p>
          <a:p>
            <a:r>
              <a:rPr lang="en-US" dirty="0"/>
              <a:t>Matt Mereness	Nitika Mago</a:t>
            </a:r>
          </a:p>
          <a:p>
            <a:r>
              <a:rPr lang="en-US" dirty="0"/>
              <a:t>Nathan Smith	Brian Brandaw</a:t>
            </a:r>
          </a:p>
          <a:p>
            <a:r>
              <a:rPr lang="en-US" dirty="0"/>
              <a:t>Jamie Lavas	Venkat Tirupati</a:t>
            </a:r>
          </a:p>
          <a:p>
            <a:r>
              <a:rPr lang="en-US" dirty="0"/>
              <a:t>(and others)</a:t>
            </a:r>
          </a:p>
          <a:p>
            <a:endParaRPr lang="en-US" dirty="0"/>
          </a:p>
          <a:p>
            <a:r>
              <a:rPr lang="en-US" dirty="0"/>
              <a:t>12/7/2021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MMSUI – AS Self Arrangement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MW values of current AS RRS sub-types are replaced by new FFRA RRS sub-types.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75" y="2819399"/>
            <a:ext cx="3143250" cy="293370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r="50320" b="22705"/>
          <a:stretch/>
        </p:blipFill>
        <p:spPr>
          <a:xfrm>
            <a:off x="4267200" y="2743201"/>
            <a:ext cx="4400550" cy="3009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4572000"/>
            <a:ext cx="609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419600"/>
            <a:ext cx="609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425" y="281939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1831" y="280488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FFRA</a:t>
            </a:r>
          </a:p>
        </p:txBody>
      </p:sp>
    </p:spTree>
    <p:extLst>
      <p:ext uri="{BB962C8B-B14F-4D97-AF65-F5344CB8AC3E}">
        <p14:creationId xmlns:p14="http://schemas.microsoft.com/office/powerpoint/2010/main" val="254977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MMSUI – DAM AS Awards Report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RRS awards will be reported </a:t>
            </a:r>
          </a:p>
          <a:p>
            <a:pPr marL="457200" lvl="1" indent="0">
              <a:buNone/>
            </a:pPr>
            <a:r>
              <a:rPr lang="en-US" dirty="0"/>
              <a:t>by new RRS sub-type. All use </a:t>
            </a:r>
            <a:br>
              <a:rPr lang="en-US" dirty="0"/>
            </a:br>
            <a:r>
              <a:rPr lang="en-US" dirty="0"/>
              <a:t>same RRS MCPC.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43590"/>
          <a:stretch/>
        </p:blipFill>
        <p:spPr>
          <a:xfrm>
            <a:off x="1182914" y="2286000"/>
            <a:ext cx="3352800" cy="38976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/>
          <a:stretch/>
        </p:blipFill>
        <p:spPr>
          <a:xfrm>
            <a:off x="5105400" y="917689"/>
            <a:ext cx="3048000" cy="555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99388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FFRA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4648200"/>
            <a:ext cx="457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8687" y="3455025"/>
            <a:ext cx="533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08282E-650F-4D95-92DB-1B10617065A8}"/>
              </a:ext>
            </a:extLst>
          </p:cNvPr>
          <p:cNvSpPr/>
          <p:nvPr/>
        </p:nvSpPr>
        <p:spPr>
          <a:xfrm rot="20343333">
            <a:off x="5495015" y="427078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Mock-Up</a:t>
            </a:r>
          </a:p>
        </p:txBody>
      </p:sp>
    </p:spTree>
    <p:extLst>
      <p:ext uri="{BB962C8B-B14F-4D97-AF65-F5344CB8AC3E}">
        <p14:creationId xmlns:p14="http://schemas.microsoft.com/office/powerpoint/2010/main" val="138374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BA21-1B01-4B80-85A5-51B598DE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Market Submission: External web services impacts (XML)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016C-6FB9-4987-AD2B-29136DFE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6800"/>
            <a:ext cx="8534400" cy="4319832"/>
          </a:xfrm>
        </p:spPr>
        <p:txBody>
          <a:bodyPr>
            <a:normAutofit/>
          </a:bodyPr>
          <a:lstStyle/>
          <a:p>
            <a:r>
              <a:rPr lang="en-US" sz="1800" dirty="0"/>
              <a:t>FFRA impacts External Web Services (EWS) in four different ways</a:t>
            </a:r>
          </a:p>
          <a:p>
            <a:pPr lvl="1"/>
            <a:r>
              <a:rPr lang="en-US" sz="1600" dirty="0"/>
              <a:t>Changes to </a:t>
            </a:r>
            <a:r>
              <a:rPr lang="en-US" sz="1600" dirty="0" err="1"/>
              <a:t>ASTypes</a:t>
            </a:r>
            <a:endParaRPr lang="en-US" sz="1600" dirty="0"/>
          </a:p>
          <a:p>
            <a:pPr lvl="2"/>
            <a:r>
              <a:rPr lang="en-US" sz="1400" dirty="0"/>
              <a:t>Market Transactions: </a:t>
            </a:r>
            <a:r>
              <a:rPr lang="en-US" sz="1400" dirty="0" err="1"/>
              <a:t>ASTrade</a:t>
            </a:r>
            <a:endParaRPr lang="en-US" sz="1400" dirty="0"/>
          </a:p>
          <a:p>
            <a:pPr lvl="2"/>
            <a:r>
              <a:rPr lang="en-US" sz="1400" dirty="0"/>
              <a:t>Market Information: </a:t>
            </a:r>
            <a:r>
              <a:rPr lang="en-US" sz="1400" dirty="0" err="1"/>
              <a:t>AwardedAS</a:t>
            </a:r>
            <a:r>
              <a:rPr lang="en-US" sz="1400" dirty="0"/>
              <a:t>, </a:t>
            </a:r>
            <a:r>
              <a:rPr lang="en-US" sz="1400" dirty="0" err="1"/>
              <a:t>TotalASOffers</a:t>
            </a:r>
            <a:r>
              <a:rPr lang="en-US" sz="1400" dirty="0"/>
              <a:t>, and </a:t>
            </a:r>
            <a:r>
              <a:rPr lang="en-US" sz="1400" dirty="0" err="1"/>
              <a:t>AggregatedASOfferCurves</a:t>
            </a:r>
            <a:endParaRPr lang="en-US" sz="1400" dirty="0"/>
          </a:p>
          <a:p>
            <a:pPr lvl="1"/>
            <a:r>
              <a:rPr lang="en-US" sz="1600" dirty="0"/>
              <a:t>New elements for MW values for FFR AS</a:t>
            </a:r>
          </a:p>
          <a:p>
            <a:pPr lvl="2"/>
            <a:r>
              <a:rPr lang="en-US" sz="1400" dirty="0"/>
              <a:t>Market Transactions: COP</a:t>
            </a:r>
          </a:p>
          <a:p>
            <a:pPr lvl="1"/>
            <a:r>
              <a:rPr lang="en-US" sz="1600" dirty="0"/>
              <a:t>New elements for price values for FFR AS</a:t>
            </a:r>
          </a:p>
          <a:p>
            <a:pPr lvl="2"/>
            <a:r>
              <a:rPr lang="en-US" sz="1400" dirty="0"/>
              <a:t>Market Transactions: </a:t>
            </a:r>
            <a:r>
              <a:rPr lang="en-US" sz="1400" dirty="0" err="1"/>
              <a:t>ASOffer</a:t>
            </a:r>
            <a:r>
              <a:rPr lang="en-US" sz="1400" dirty="0"/>
              <a:t>, </a:t>
            </a:r>
            <a:r>
              <a:rPr lang="en-US" sz="1400" dirty="0" err="1"/>
              <a:t>SelfArrangedAS</a:t>
            </a:r>
            <a:endParaRPr lang="en-US" sz="1400" dirty="0"/>
          </a:p>
          <a:p>
            <a:pPr lvl="1"/>
            <a:r>
              <a:rPr lang="en-US" sz="1600" dirty="0" err="1"/>
              <a:t>nonControllableLoadFlag</a:t>
            </a:r>
            <a:r>
              <a:rPr lang="en-US" sz="1600" dirty="0"/>
              <a:t> element removed from </a:t>
            </a:r>
            <a:r>
              <a:rPr lang="en-US" sz="1600" dirty="0" err="1"/>
              <a:t>AASPriceCurve</a:t>
            </a:r>
            <a:endParaRPr lang="en-US" sz="1600" dirty="0"/>
          </a:p>
          <a:p>
            <a:pPr lvl="2"/>
            <a:r>
              <a:rPr lang="en-US" sz="1400" dirty="0"/>
              <a:t>Market Information: </a:t>
            </a:r>
            <a:r>
              <a:rPr lang="en-US" sz="1400" dirty="0" err="1"/>
              <a:t>AwardedAS</a:t>
            </a:r>
            <a:endParaRPr lang="en-US" sz="1400" dirty="0"/>
          </a:p>
          <a:p>
            <a:r>
              <a:rPr lang="en-US" sz="1800" dirty="0"/>
              <a:t>All of these changes are documented in the latest version of the External Web Services Specification and XSDs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0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B3E4-5504-4E18-862C-DFC596E6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 err="1"/>
              <a:t>ASTypes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19A6-FF2A-42A2-A188-07035EB1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8175"/>
            <a:ext cx="8534400" cy="4319832"/>
          </a:xfrm>
        </p:spPr>
        <p:txBody>
          <a:bodyPr>
            <a:normAutofit/>
          </a:bodyPr>
          <a:lstStyle/>
          <a:p>
            <a:r>
              <a:rPr lang="en-US" sz="1800" dirty="0"/>
              <a:t>Three new values have been added to the </a:t>
            </a:r>
            <a:r>
              <a:rPr lang="en-US" sz="1800" dirty="0" err="1"/>
              <a:t>ASType</a:t>
            </a:r>
            <a:r>
              <a:rPr lang="en-US" sz="1800" dirty="0"/>
              <a:t> enumeration:</a:t>
            </a:r>
          </a:p>
          <a:p>
            <a:pPr lvl="1"/>
            <a:r>
              <a:rPr lang="en-US" sz="1800" dirty="0"/>
              <a:t>RRSUF - High-set under-frequency relays</a:t>
            </a:r>
          </a:p>
          <a:p>
            <a:pPr lvl="1"/>
            <a:r>
              <a:rPr lang="en-US" sz="1800" dirty="0"/>
              <a:t>RRSPF - Primary Frequency Response</a:t>
            </a:r>
          </a:p>
          <a:p>
            <a:pPr lvl="1"/>
            <a:r>
              <a:rPr lang="en-US" sz="1800" dirty="0"/>
              <a:t>RRSFF - Fast Frequency Response resources</a:t>
            </a:r>
          </a:p>
          <a:p>
            <a:r>
              <a:rPr lang="en-US" sz="1800" dirty="0"/>
              <a:t>Three values have been removed</a:t>
            </a:r>
          </a:p>
          <a:p>
            <a:pPr lvl="1"/>
            <a:r>
              <a:rPr lang="en-US" sz="1800" dirty="0"/>
              <a:t>RRSGN</a:t>
            </a:r>
          </a:p>
          <a:p>
            <a:pPr lvl="1"/>
            <a:r>
              <a:rPr lang="en-US" sz="1800" dirty="0"/>
              <a:t>RRSLD</a:t>
            </a:r>
          </a:p>
          <a:p>
            <a:pPr lvl="1"/>
            <a:r>
              <a:rPr lang="en-US" sz="1800" dirty="0"/>
              <a:t>RRSNC</a:t>
            </a:r>
          </a:p>
          <a:p>
            <a:r>
              <a:rPr lang="en-US" sz="1800" dirty="0" err="1"/>
              <a:t>asType</a:t>
            </a:r>
            <a:r>
              <a:rPr lang="en-US" sz="1800" dirty="0"/>
              <a:t> is defined in ErcotCommonTypes.xml and referenced in</a:t>
            </a:r>
          </a:p>
          <a:p>
            <a:pPr lvl="1"/>
            <a:r>
              <a:rPr lang="en-US" sz="1800" dirty="0"/>
              <a:t>ErcotTransactionTypes.xsd, ErcotInformationTypes.xsd, and ErcotAwardTypes.xsd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4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C94E-9861-4507-A4E4-017B5431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 err="1"/>
              <a:t>ASType</a:t>
            </a:r>
            <a:r>
              <a:rPr lang="en-US" sz="2000" dirty="0"/>
              <a:t> defined in </a:t>
            </a:r>
            <a:r>
              <a:rPr lang="en-US" sz="2000" dirty="0" err="1"/>
              <a:t>ErcotCommonTypes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AFBDC3-4B5B-494F-BAA0-735B29BF3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6602"/>
            <a:ext cx="5836180" cy="30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6DBA-5C0C-4B2D-9547-214FF9B0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Example XML using </a:t>
            </a:r>
            <a:r>
              <a:rPr lang="en-US" sz="2000" dirty="0" err="1"/>
              <a:t>ASType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848EB-238F-4AF3-8027-13DAB4C6B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5155228" cy="33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5E96-4DE4-4AA3-BC14-BE41B877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000" dirty="0"/>
              <a:t>MW Values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7190-8C85-4C35-B876-9E9574941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Three new elements used for MW values</a:t>
            </a:r>
          </a:p>
          <a:p>
            <a:pPr lvl="1"/>
            <a:r>
              <a:rPr lang="en-US" sz="1800" dirty="0" err="1"/>
              <a:t>rrsPF</a:t>
            </a:r>
            <a:r>
              <a:rPr lang="en-US" sz="1800" dirty="0"/>
              <a:t>, </a:t>
            </a:r>
            <a:r>
              <a:rPr lang="en-US" sz="1800" dirty="0" err="1"/>
              <a:t>rrsFF</a:t>
            </a:r>
            <a:r>
              <a:rPr lang="en-US" sz="1800" dirty="0"/>
              <a:t>, and </a:t>
            </a:r>
            <a:r>
              <a:rPr lang="en-US" sz="1800" dirty="0" err="1"/>
              <a:t>rrsUF</a:t>
            </a:r>
            <a:endParaRPr lang="en-US" sz="1800" dirty="0"/>
          </a:p>
          <a:p>
            <a:pPr lvl="1"/>
            <a:r>
              <a:rPr lang="en-US" sz="1800" dirty="0"/>
              <a:t>Each correspond to the new values in </a:t>
            </a:r>
            <a:r>
              <a:rPr lang="en-US" sz="1800" dirty="0" err="1"/>
              <a:t>ASTypes</a:t>
            </a:r>
            <a:endParaRPr lang="en-US" sz="1800" dirty="0"/>
          </a:p>
          <a:p>
            <a:pPr lvl="1"/>
            <a:r>
              <a:rPr lang="en-US" sz="1800" dirty="0"/>
              <a:t>Defined in </a:t>
            </a:r>
            <a:r>
              <a:rPr lang="en-US" sz="1800" dirty="0" err="1"/>
              <a:t>ASCapacity</a:t>
            </a:r>
            <a:r>
              <a:rPr lang="en-US" sz="1800" dirty="0"/>
              <a:t> type (ErcotTransactonTypes.xsd)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0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E855-BAB2-4553-91EF-408CD1C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MW values defined in </a:t>
            </a:r>
            <a:r>
              <a:rPr lang="en-US" sz="2000" dirty="0" err="1"/>
              <a:t>ErcotTransactionTypes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901458-865B-4EF3-B27A-0CFA48D5C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129" y="1688017"/>
            <a:ext cx="3705742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7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F337-734F-4693-BB34-35971FAD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000" dirty="0"/>
              <a:t>Example XML using MW values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EE3DB4-7709-478A-B138-1B7D7E7FA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41873"/>
            <a:ext cx="4082895" cy="42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7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2649-A0C4-4C44-B3DC-87BC0B0D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Price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BD52-51D2-494E-BFB3-F24CCEBA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New elements to represent prices for the new </a:t>
            </a:r>
            <a:r>
              <a:rPr lang="en-US" sz="2000" dirty="0" err="1"/>
              <a:t>ASTypes</a:t>
            </a:r>
            <a:r>
              <a:rPr lang="en-US" sz="2000" dirty="0"/>
              <a:t> are defined in two different ways:</a:t>
            </a:r>
          </a:p>
          <a:p>
            <a:pPr lvl="1"/>
            <a:r>
              <a:rPr lang="en-US" sz="1800" dirty="0" err="1"/>
              <a:t>SelfArrangedAS</a:t>
            </a:r>
            <a:r>
              <a:rPr lang="en-US" sz="1800" dirty="0"/>
              <a:t> removes the three elements of </a:t>
            </a:r>
            <a:r>
              <a:rPr lang="en-US" sz="1800" dirty="0" err="1"/>
              <a:t>rrs_values</a:t>
            </a:r>
            <a:r>
              <a:rPr lang="en-US" sz="1800" dirty="0"/>
              <a:t> and creates three new elements (</a:t>
            </a:r>
            <a:r>
              <a:rPr lang="en-US" sz="1800" dirty="0" err="1"/>
              <a:t>SelfArrangedAS</a:t>
            </a:r>
            <a:r>
              <a:rPr lang="en-US" sz="1800" dirty="0"/>
              <a:t> </a:t>
            </a:r>
            <a:r>
              <a:rPr lang="en-US" sz="1800" dirty="0" err="1"/>
              <a:t>complexType</a:t>
            </a:r>
            <a:r>
              <a:rPr lang="en-US" sz="1800" dirty="0"/>
              <a:t> in ErcotTransactionTypes.xsd)</a:t>
            </a:r>
          </a:p>
          <a:p>
            <a:pPr lvl="1"/>
            <a:r>
              <a:rPr lang="en-US" sz="1800" dirty="0" err="1"/>
              <a:t>ASOffer</a:t>
            </a:r>
            <a:r>
              <a:rPr lang="en-US" sz="1800" dirty="0"/>
              <a:t> removes the existing element RRS from </a:t>
            </a:r>
            <a:r>
              <a:rPr lang="en-US" sz="1800" dirty="0" err="1"/>
              <a:t>OnlineReserves</a:t>
            </a:r>
            <a:r>
              <a:rPr lang="en-US" sz="1800" dirty="0"/>
              <a:t> and adds three new elements (</a:t>
            </a:r>
            <a:r>
              <a:rPr lang="en-US" sz="1800" dirty="0" err="1"/>
              <a:t>ASOffer</a:t>
            </a:r>
            <a:r>
              <a:rPr lang="en-US" sz="1800" dirty="0"/>
              <a:t> </a:t>
            </a:r>
            <a:r>
              <a:rPr lang="en-US" sz="1800" dirty="0" err="1"/>
              <a:t>complexType</a:t>
            </a:r>
            <a:r>
              <a:rPr lang="en-US" sz="1800" dirty="0"/>
              <a:t> in ErcotCommonTypes.xsd)</a:t>
            </a:r>
          </a:p>
          <a:p>
            <a:pPr lvl="1"/>
            <a:r>
              <a:rPr lang="en-US" sz="1800" dirty="0"/>
              <a:t>New element’s naming scheme and types follow the same format as the elements that were removed</a:t>
            </a:r>
          </a:p>
        </p:txBody>
      </p:sp>
    </p:spTree>
    <p:extLst>
      <p:ext uri="{BB962C8B-B14F-4D97-AF65-F5344CB8AC3E}">
        <p14:creationId xmlns:p14="http://schemas.microsoft.com/office/powerpoint/2010/main" val="300603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096000" cy="51831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953000"/>
          </a:xfrm>
        </p:spPr>
        <p:txBody>
          <a:bodyPr/>
          <a:lstStyle/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Purpose</a:t>
            </a:r>
          </a:p>
          <a:p>
            <a:pPr lvl="1">
              <a:tabLst>
                <a:tab pos="2176463" algn="l"/>
                <a:tab pos="7199313" algn="l"/>
              </a:tabLst>
            </a:pPr>
            <a:r>
              <a:rPr lang="en-US" sz="1400" dirty="0"/>
              <a:t>Ensure technical understanding of changes for MPs/Vendors</a:t>
            </a:r>
          </a:p>
          <a:p>
            <a:pPr lvl="1">
              <a:tabLst>
                <a:tab pos="2176463" algn="l"/>
                <a:tab pos="7199313" algn="l"/>
              </a:tabLst>
            </a:pPr>
            <a:r>
              <a:rPr lang="en-US" sz="1400" dirty="0"/>
              <a:t>Re-posted Oct 27 materials in zip file for business details</a:t>
            </a:r>
          </a:p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Introduction to FFRA Project</a:t>
            </a:r>
          </a:p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Technical documentation library of changes for FFRA</a:t>
            </a:r>
          </a:p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Market submission changes in User Interface</a:t>
            </a:r>
          </a:p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Market submission changes in XML</a:t>
            </a:r>
          </a:p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Telemetry/ICCP changes</a:t>
            </a:r>
          </a:p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Reports/Extract changes</a:t>
            </a:r>
          </a:p>
          <a:p>
            <a:pPr>
              <a:tabLst>
                <a:tab pos="2176463" algn="l"/>
                <a:tab pos="7199313" algn="l"/>
              </a:tabLst>
            </a:pPr>
            <a:r>
              <a:rPr lang="en-US" sz="1800" dirty="0"/>
              <a:t>Next steps (looking forward into 2022)</a:t>
            </a:r>
          </a:p>
          <a:p>
            <a:pPr lvl="1">
              <a:tabLst>
                <a:tab pos="2176463" algn="l"/>
                <a:tab pos="7199313" algn="l"/>
              </a:tabLst>
            </a:pPr>
            <a:r>
              <a:rPr lang="en-US" sz="1400" dirty="0"/>
              <a:t>DGR/NPRR1016  Release in R1-2022</a:t>
            </a:r>
          </a:p>
          <a:p>
            <a:pPr lvl="1">
              <a:tabLst>
                <a:tab pos="2176463" algn="l"/>
                <a:tab pos="7199313" algn="l"/>
              </a:tabLst>
            </a:pPr>
            <a:r>
              <a:rPr lang="en-US" sz="1400" dirty="0"/>
              <a:t>NPRR1093 Release is TBD</a:t>
            </a:r>
          </a:p>
          <a:p>
            <a:pPr lvl="1">
              <a:tabLst>
                <a:tab pos="2176463" algn="l"/>
                <a:tab pos="7199313" algn="l"/>
              </a:tabLst>
            </a:pPr>
            <a:r>
              <a:rPr lang="en-US" sz="1400" dirty="0"/>
              <a:t>Technology Working Group being proposed</a:t>
            </a:r>
          </a:p>
          <a:p>
            <a:r>
              <a:rPr lang="en-US" sz="1800" dirty="0"/>
              <a:t>Appendix</a:t>
            </a:r>
          </a:p>
          <a:p>
            <a:pPr lvl="1"/>
            <a:r>
              <a:rPr lang="en-US" sz="1400" dirty="0"/>
              <a:t>List of Acronyms</a:t>
            </a:r>
          </a:p>
          <a:p>
            <a:pPr lvl="1"/>
            <a:r>
              <a:rPr lang="en-US" sz="1400" dirty="0"/>
              <a:t>FFRA Protocol Sections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4F6C-A524-40E8-863E-8CFB53C6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Price values for </a:t>
            </a:r>
            <a:r>
              <a:rPr lang="en-US" sz="2000" dirty="0" err="1"/>
              <a:t>ASOffer</a:t>
            </a: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6329E2-E8D8-4C6B-8FC7-378EED3D4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179685"/>
            <a:ext cx="5027449" cy="43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1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2D9-49FE-47FE-9E58-505BA49C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42118"/>
          </a:xfrm>
        </p:spPr>
        <p:txBody>
          <a:bodyPr/>
          <a:lstStyle/>
          <a:p>
            <a:r>
              <a:rPr lang="en-US" sz="2000" dirty="0"/>
              <a:t>Price Values for </a:t>
            </a:r>
            <a:r>
              <a:rPr lang="en-US" sz="2000" dirty="0" err="1"/>
              <a:t>SelfArrangedAS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D239D6-B657-431C-937A-98EE534F4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61" y="1600200"/>
            <a:ext cx="6123568" cy="37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EC08-E4CD-4F2B-8C13-5CDA155D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Example XML for </a:t>
            </a:r>
            <a:r>
              <a:rPr lang="en-US" sz="2000" dirty="0" err="1"/>
              <a:t>ASOffer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1093A4-ECED-42EC-835D-7BDFC1134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042" y="1386682"/>
            <a:ext cx="4912158" cy="39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DE4D-0018-4D9E-8C07-CD0B78D1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Example XML for </a:t>
            </a:r>
            <a:r>
              <a:rPr lang="en-US" sz="2000" dirty="0" err="1"/>
              <a:t>SelfArrangedAS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0A55E6-3AFA-4FD6-8FA8-A7C674242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24000"/>
            <a:ext cx="5269453" cy="36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514B-D5DA-4710-95C1-F7E4043E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ICCP Telemetry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0743-6D22-40AD-9E30-9E96898D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6" y="990600"/>
            <a:ext cx="8534400" cy="4319832"/>
          </a:xfrm>
        </p:spPr>
        <p:txBody>
          <a:bodyPr/>
          <a:lstStyle/>
          <a:p>
            <a:r>
              <a:rPr lang="en-US" sz="1800" dirty="0"/>
              <a:t>Walk-through of Telemetry/ICCP Changes being made for FFRA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0D35-51F9-4418-9960-2905D19B4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64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6943-2DF3-4C98-AAA3-927DEA7E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ICCP Changes for FFR AS Responsibility and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680E-21E4-462D-8330-374BE2F0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319832"/>
          </a:xfrm>
        </p:spPr>
        <p:txBody>
          <a:bodyPr/>
          <a:lstStyle/>
          <a:p>
            <a:r>
              <a:rPr lang="en-US" sz="1600" dirty="0"/>
              <a:t>New ICCP tags to telemeter RRS-FFR Ancillary Service Responsibility and RRS-FFR Ancillary Service Schedule have been included for ESR-Gen, ESR-CLR and NCLRs.</a:t>
            </a:r>
          </a:p>
          <a:p>
            <a:pPr lvl="1"/>
            <a:r>
              <a:rPr lang="en-US" sz="1400" dirty="0"/>
              <a:t>Note that, for all Resources providing RRS-FFR, RRS-FFR Responsibility &amp; Schedule telemetry in Real Time will be limited by their respective FFR Qualified MWs.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6011-3128-41B8-AC72-07C17ED6A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AC38B-52DB-4623-88E7-D8E4C6AF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44" t="31249" r="2500" b="22380"/>
          <a:stretch/>
        </p:blipFill>
        <p:spPr>
          <a:xfrm>
            <a:off x="1143000" y="2180676"/>
            <a:ext cx="6934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7B32-DDA5-4E3E-8C15-CE222B5F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ICCP Changes related to FFR provision by NCLRs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DAC44-5084-4C4D-8D01-BD421AFE2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319832"/>
          </a:xfrm>
        </p:spPr>
        <p:txBody>
          <a:bodyPr/>
          <a:lstStyle/>
          <a:p>
            <a:r>
              <a:rPr lang="en-US" sz="1600" dirty="0"/>
              <a:t>New Resource Status code for ONFFRRRSL (i.e. RST = 263) has been included for NCLRs to provide RRS-FFR in Real Time.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New telemetry has been included for NCLRs to provide status of FFR deployment (and recall).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EFC7A-B935-4AB5-BF9E-8B1DA59CF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3A361-AAC2-49EA-B212-1FCF7DD65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7" t="24704" r="25833" b="52752"/>
          <a:stretch/>
        </p:blipFill>
        <p:spPr>
          <a:xfrm>
            <a:off x="3124200" y="1688296"/>
            <a:ext cx="5638800" cy="2567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1DB6-391B-4CB0-BC73-2B05A813F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8" t="39576" r="6666" b="47394"/>
          <a:stretch/>
        </p:blipFill>
        <p:spPr>
          <a:xfrm>
            <a:off x="1043061" y="4740149"/>
            <a:ext cx="7719939" cy="10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2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514B-D5DA-4710-95C1-F7E4043E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Reports and Extracts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0743-6D22-40AD-9E30-9E96898D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6" y="990600"/>
            <a:ext cx="8534400" cy="4319832"/>
          </a:xfrm>
        </p:spPr>
        <p:txBody>
          <a:bodyPr/>
          <a:lstStyle/>
          <a:p>
            <a:r>
              <a:rPr lang="en-US" sz="1800" dirty="0"/>
              <a:t>Walk-through of changes to Reports and Extracts applicable to FFRA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0D35-51F9-4418-9960-2905D19B4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4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675E-B044-42BD-AA59-7BF26446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CDR Report Impact Summary - FFR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B33DA6E-E7F9-47DA-B238-DFE114FE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4582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4638381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1477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 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5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NP4-179-CD Total Ancillary Service Offers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Report: Remove "RRS" column and add subtype columns "RRSPFR”, “RRSFFR”, and “RRSUFR”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XSD: Removal of &lt;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xs:element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name= “RRS”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82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NP6-655-CD Total Ancillary Service Procured in SASM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Report: Update RRS filter 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XSD: Remove "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ASType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&lt;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xs:simpleType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tag values of “REGUP”, “”RRS”, REGDN”, “ONNS” and “OFFNS”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NP6-913-CD SASM Aggregated Ancillary Service Offer Curve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Report: Update RRS filter 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XSD:  remove "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AncillaryType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”&lt;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xs:simpleType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tag values (“REGUP”, ”RRSGN”, “RRSNC”, “RRSLD”, REGDN”, “NSPIN”, “ONNS” , “OFFNS”)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3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NP4-19-CD Aggregated Ancillary Service Offer Curve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Report: Update RRS filter 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XSD:  Remove enumeration values “RRSGN”, “RRSNC” and “RRSLD”; Add enumeration values “RRSPF”, “RRSUF” and “RRSFF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41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NP8-143-CD QSE Ancillary Service Capacity Monitor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Report: Addition of RRS subtype column(s) "RRS_FFR" 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XSD: Addition of element name “RRS_FFR”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2553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BA992-2F0F-4D17-9A6B-F829F0404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ADC8-B078-434D-841D-08BA817F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ISM Report Impact Summary - FFR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76329E-D1DE-4583-9CD6-C61FEB9105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830826"/>
          <a:ext cx="8991599" cy="547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010">
                  <a:extLst>
                    <a:ext uri="{9D8B030D-6E8A-4147-A177-3AD203B41FA5}">
                      <a16:colId xmlns:a16="http://schemas.microsoft.com/office/drawing/2014/main" val="477795755"/>
                    </a:ext>
                  </a:extLst>
                </a:gridCol>
                <a:gridCol w="2846990">
                  <a:extLst>
                    <a:ext uri="{9D8B030D-6E8A-4147-A177-3AD203B41FA5}">
                      <a16:colId xmlns:a16="http://schemas.microsoft.com/office/drawing/2014/main" val="2097263662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32225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File(s) within 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Change 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3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NP3-989-ER 7-Day Event Trigger Posting When MCPC Exceeds 50xFIP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Remove RRS column and replace with subtype columns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4820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NP3-990-EX 60-Day SASM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SASM Generation Resource AS Offers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SASM Load Resource AS Offers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SASM Generation Resource AS Offer Awards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SASM Load Resource AS Offer Awards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Remove RRS column and replace with subtype columns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285395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NP3-966-ER 60-Day DAM Disclosure Reports 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NP3-975-EX 60D DAM Generation Resource Data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NP3-976-EX 60D Generation Resource AS Offers in DAM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NP3-978-EX 60D Load Resource AS Offers in DAM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NP3-974-EX 60D QSE Specific Self-Arranged AS in DAM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NP3-977-EX 60 Day Load Resource Data in DAM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Remove RRS columns and replace with subtype columns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4953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NP3-991-EX 60D Current Operating Plan</a:t>
                      </a:r>
                    </a:p>
                    <a:p>
                      <a:pPr algn="l" fontAlgn="t"/>
                      <a:r>
                        <a:rPr lang="en-US" sz="800" dirty="0">
                          <a:effectLst/>
                        </a:rPr>
                        <a:t>*Updated name: 60-Day COP All Updates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Remove RRS column and replace with subtype columns</a:t>
                      </a: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  <a:p>
                      <a:pPr algn="l" fontAlgn="t"/>
                      <a:r>
                        <a:rPr lang="en-US" sz="800" dirty="0">
                          <a:effectLst/>
                        </a:rPr>
                        <a:t>Name Change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291677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NP1-301 60D Complete COP</a:t>
                      </a:r>
                    </a:p>
                    <a:p>
                      <a:pPr algn="l" fontAlgn="t"/>
                      <a:r>
                        <a:rPr lang="en-US" sz="800" dirty="0">
                          <a:effectLst/>
                        </a:rPr>
                        <a:t>*Updated name: 60-Day COP Adjustment Period Snapshot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Remove RRS column and replace with subtype columns</a:t>
                      </a: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  <a:p>
                      <a:pPr algn="l" fontAlgn="t"/>
                      <a:r>
                        <a:rPr lang="en-US" sz="800" dirty="0">
                          <a:effectLst/>
                        </a:rPr>
                        <a:t>Name Change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201969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NP3-915-EX 3-Day Highest Price AS Offer Selected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Addition of RRS Subtypes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78516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NP3-911-EX 2-Day Ancillary Services Disclosure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NP3-959-EX 2D Aggregate AS Offers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NP3-961-EX 2D Cleared DAM AS 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NP3-960-EX 2D Self-Arranged AS 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NP3-959-EX: Remove 'RRSGN', 'RRSLD', 'RRSNC', 'RRSLOAD' reports</a:t>
                      </a:r>
                    </a:p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NP3-959-EX: Add 'RRSPF', 'RRSUF','RRSFF' reports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NP3-960-EX and NP3-961-EX: Remove 'RRSGEN','RRSLOAD' reports</a:t>
                      </a:r>
                    </a:p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NP3-960-EX and NP3-961-EX: Add 'RRSPFR', 'RRSUFR','RRSFFR' reports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334867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NP3-965-ER 60D SCED Disclosure Report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NP3-967-EX QSE self arranged AS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NP3-968-EX Generation Resource Data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NP3-969-EX Load Resource Data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NP3-967-EX: Removal of 'RRSGN', 'RRSLD', 'RRSNC' columns </a:t>
                      </a:r>
                    </a:p>
                    <a:p>
                      <a:pPr algn="l" fontAlgn="t"/>
                      <a:r>
                        <a:rPr lang="en-US" sz="800" dirty="0">
                          <a:effectLst/>
                        </a:rPr>
                        <a:t>NP3-967-EX: Addition of 'RRSPF', 'RRSUF','RRSFF’ columns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NP3-968-EX: Addition of ‘</a:t>
                      </a:r>
                      <a:r>
                        <a:rPr lang="en-US" sz="800" dirty="0"/>
                        <a:t>Ancillary Service RRSFFR’ </a:t>
                      </a:r>
                      <a:r>
                        <a:rPr lang="en-US" sz="800" dirty="0">
                          <a:effectLst/>
                        </a:rPr>
                        <a:t>column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NP3-969-EX: Addition of ‘</a:t>
                      </a:r>
                      <a:r>
                        <a:rPr lang="en-US" sz="800" dirty="0"/>
                        <a:t>AS Responsibility for RRSFFR’ </a:t>
                      </a:r>
                      <a:r>
                        <a:rPr lang="en-US" sz="800" dirty="0">
                          <a:effectLst/>
                        </a:rPr>
                        <a:t>column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73223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NP8-501-ER Monthly Generation Resource Energy Deployment Performance Report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Add ONFFRRRS filter for regulation responsibility</a:t>
                      </a:r>
                    </a:p>
                  </a:txBody>
                  <a:tcPr marL="95250" marR="95250" marT="66675" marB="66675"/>
                </a:tc>
                <a:extLst>
                  <a:ext uri="{0D108BD9-81ED-4DB2-BD59-A6C34878D82A}">
                    <a16:rowId xmlns:a16="http://schemas.microsoft.com/office/drawing/2014/main" val="38158312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E73B3-65DB-43E4-B2D4-93E9F57A0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3D6E-CE91-4D60-8480-09C8231C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5E002-954C-447C-97E7-35DDE1554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D094A3E-1CA9-431A-A07A-667413CFC7A2}"/>
              </a:ext>
            </a:extLst>
          </p:cNvPr>
          <p:cNvSpPr txBox="1">
            <a:spLocks/>
          </p:cNvSpPr>
          <p:nvPr/>
        </p:nvSpPr>
        <p:spPr>
          <a:xfrm>
            <a:off x="273076" y="815182"/>
            <a:ext cx="8534400" cy="43198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PR325-01 FFR Advancement (FFRA) project is the second in a series of projects that are being used to implement changes associated with NPRR 863. </a:t>
            </a:r>
          </a:p>
          <a:p>
            <a:endParaRPr lang="en-US" sz="1600"/>
          </a:p>
          <a:p>
            <a:r>
              <a:rPr lang="en-US" sz="1600"/>
              <a:t>Following is a high-level list of the changes that are being made as a part of the FFRA project.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/>
              <a:t>Upon the full implementation of FFR as a part of this project, </a:t>
            </a:r>
            <a:r>
              <a:rPr lang="en-US" sz="1400">
                <a:solidFill>
                  <a:schemeClr val="accent2"/>
                </a:solidFill>
              </a:rPr>
              <a:t>for any operating hour in the Day Ahead Market (DAM),</a:t>
            </a:r>
            <a:r>
              <a:rPr lang="en-US" sz="1600">
                <a:solidFill>
                  <a:schemeClr val="accent2"/>
                </a:solidFill>
              </a:rPr>
              <a:t> </a:t>
            </a:r>
          </a:p>
          <a:p>
            <a:pPr marL="1028700" lvl="2" indent="-342900">
              <a:buFont typeface="+mj-lt"/>
              <a:buAutoNum type="alphaLcParenR"/>
              <a:tabLst>
                <a:tab pos="2176463" algn="l"/>
                <a:tab pos="7199313" algn="l"/>
              </a:tabLst>
            </a:pPr>
            <a:r>
              <a:rPr lang="en-US" sz="1400"/>
              <a:t>An ESR-Gen and ESR-CLR will be able to offer, get awarded and provide* (conventional) Regulation, RRS-PFR, and (online) Non-Spin simultaneously with RRS-FFR (assuming the ESR-Gen or ESR-CLR is qualified for the AS or AS sub-type it is offering or providing). </a:t>
            </a:r>
          </a:p>
          <a:p>
            <a:pPr marL="1028700" lvl="2" indent="-342900">
              <a:buFont typeface="+mj-lt"/>
              <a:buAutoNum type="alphaLcParenR"/>
              <a:tabLst>
                <a:tab pos="2176463" algn="l"/>
                <a:tab pos="7199313" algn="l"/>
              </a:tabLst>
            </a:pPr>
            <a:r>
              <a:rPr lang="en-US" sz="1400"/>
              <a:t>A NCLR will be able to offer, get awarded and provide** either RRS-FFR or RRS-UFR (assuming the NCLR is qualified for the RRS sub-type it is offering or providing).</a:t>
            </a:r>
          </a:p>
          <a:p>
            <a:pPr marL="685800" lvl="1" indent="-342900">
              <a:buFont typeface="+mj-lt"/>
              <a:buAutoNum type="arabicPeriod"/>
            </a:pPr>
            <a:endParaRPr lang="en-US" sz="1400"/>
          </a:p>
          <a:p>
            <a:pPr marL="685800" lvl="1" indent="-342900">
              <a:buFont typeface="+mj-lt"/>
              <a:buAutoNum type="arabicPeriod"/>
            </a:pPr>
            <a:r>
              <a:rPr lang="en-US" sz="1400"/>
              <a:t>RRS Offers in &amp; Awards from DAM/SASM, RRS AS Obligation in COPs and Self-Arranged RRS AS submissions will split by subtype namely, RRS-PFR, RRS-FFR and RRS-UFR.</a:t>
            </a:r>
          </a:p>
          <a:p>
            <a:pPr marL="685800" lvl="1" indent="-342900">
              <a:buFont typeface="+mj-lt"/>
              <a:buAutoNum type="arabicPeriod"/>
            </a:pPr>
            <a:endParaRPr lang="en-US" sz="1400"/>
          </a:p>
          <a:p>
            <a:pPr marL="685800" lvl="1" indent="-342900">
              <a:buFont typeface="+mj-lt"/>
              <a:buAutoNum type="arabicPeriod"/>
            </a:pPr>
            <a:r>
              <a:rPr lang="en-US" sz="1400"/>
              <a:t>In Real Time, new telemetry will be setup to send Ancillary Service Responsibility and Ancillary Service Schedule for RRS-FFR. </a:t>
            </a:r>
          </a:p>
          <a:p>
            <a:pPr lvl="2"/>
            <a:r>
              <a:rPr lang="en-US" sz="1400"/>
              <a:t>The existing Ancillary Service Responsibility and Ancillary Service Schedule telemetry will continue to be used for telemetering RRS-PFR and RRS-UFR.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CAAD08E-3803-42E0-AC98-1BE13370E38A}"/>
              </a:ext>
            </a:extLst>
          </p:cNvPr>
          <p:cNvSpPr txBox="1">
            <a:spLocks/>
          </p:cNvSpPr>
          <p:nvPr/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E7085C4-D6A8-46D9-A1BA-F87C2DEFFCDB}" type="slidenum">
              <a:rPr lang="en-US" sz="900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3</a:t>
            </a:fld>
            <a:endParaRPr lang="en-US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27575-CC42-43AA-B17F-EC1CA5963D6C}"/>
              </a:ext>
            </a:extLst>
          </p:cNvPr>
          <p:cNvSpPr txBox="1"/>
          <p:nvPr/>
        </p:nvSpPr>
        <p:spPr>
          <a:xfrm>
            <a:off x="1913965" y="6478361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ESR-Gen will be required to use ONFFRRRS resource status to provide RRS-FFR in Real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NCLR will be required to use ONFFRRRSL resource status to provide RRS-FFR or ONRL resource status to provide RRS-UFR in Real Time.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7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3211-EF91-40BB-990B-3F7B2985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/>
              <a:t>Total Ancillary Service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7F2A-8E7A-4D84-BEFB-7C4DCFA3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39" y="2667000"/>
            <a:ext cx="8534400" cy="35052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TotalASOffers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&gt;NP4-179: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TotalASOffers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TotalASOffer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maxOccurs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="unbounded"&gt;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DeliveryDate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HourEnding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name="REGDN"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name="REGUP"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name="RRSPFR"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name="RRSFFR"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name="RRSUFR"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name="NSPIN"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name="ONNS"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name="OFFNS"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="false" minOccurs="0"/&gt;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DSTFlag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F45AE-5878-4ECB-9C17-B19C66B08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D4790-A7C0-4FE3-A102-581E2C5AEB34}"/>
              </a:ext>
            </a:extLst>
          </p:cNvPr>
          <p:cNvSpPr txBox="1"/>
          <p:nvPr/>
        </p:nvSpPr>
        <p:spPr>
          <a:xfrm>
            <a:off x="381000" y="768197"/>
            <a:ext cx="7696200" cy="1860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NP4-179-CD Total Ancillary Service Offers (Report Type ID 12327)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444444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Changes: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column “RRS”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of subtype columns “RRSPFR”, “RRSFFR”, and “RRSUFR”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Order: </a:t>
            </a:r>
            <a:r>
              <a:rPr lang="en-US" sz="1200" b="0" i="0" dirty="0" err="1">
                <a:effectLst/>
                <a:latin typeface="-apple-system"/>
              </a:rPr>
              <a:t>DeliveryDate</a:t>
            </a:r>
            <a:r>
              <a:rPr lang="en-US" sz="1200" b="0" i="0" dirty="0">
                <a:latin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i="0" dirty="0" err="1">
                <a:effectLst/>
                <a:latin typeface="-apple-system"/>
              </a:rPr>
              <a:t>HourEnding</a:t>
            </a:r>
            <a:r>
              <a:rPr lang="en-US" sz="1200" b="0" i="0" dirty="0">
                <a:latin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1200" b="0" i="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REGDN, REGUP, RRSPFR, RRSFFR,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RRSUFR, NSPIN,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DSTFlag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XSD Changes: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&lt;</a:t>
            </a:r>
            <a:r>
              <a:rPr lang="en-US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 “RRS”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of subtypes &lt;</a:t>
            </a:r>
            <a:r>
              <a:rPr lang="en-US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 “RRSPFR”, “RRSFFR”, and “RRSUFR”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5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FDF5-A58D-4BBC-9AEC-A5471B0C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94285"/>
          </a:xfrm>
        </p:spPr>
        <p:txBody>
          <a:bodyPr/>
          <a:lstStyle/>
          <a:p>
            <a:r>
              <a:rPr lang="en-US" dirty="0"/>
              <a:t>Total Ancillary Service Procured in SASM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66D7-2C14-4D4C-BE9F-FD7EA5E3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NP6-655-CD Total Ancillary Service Procured in SASM (Report Type ID 12343)</a:t>
            </a:r>
          </a:p>
          <a:p>
            <a:pPr marL="0" indent="0"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XSD Changes: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emove 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xs:simpleType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tag values of “REGUP”, “”RRS”, “REGDN”, “ONNS” and “OFFNS” from &lt;</a:t>
            </a:r>
            <a:r>
              <a:rPr lang="en-US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</a:t>
            </a:r>
            <a:r>
              <a:rPr lang="en-US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ASType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C949B-502D-44A5-869D-591CB4D42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B93EBD-046D-4948-90B0-5B5F751C78E6}"/>
              </a:ext>
            </a:extLst>
          </p:cNvPr>
          <p:cNvSpPr txBox="1">
            <a:spLocks/>
          </p:cNvSpPr>
          <p:nvPr/>
        </p:nvSpPr>
        <p:spPr>
          <a:xfrm>
            <a:off x="309716" y="2574925"/>
            <a:ext cx="8534400" cy="32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TotASProcureds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&gt;NP6-655: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TotASProcureds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TotASProcured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minOccurs="0"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maxOccurs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="unbounded"&gt;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DeliveryDate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HourEnding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name="SASMID"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xs:string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="false" minOccurs="0"/&gt;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minOccurs="0"/&gt;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QTYProcured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xs:float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="false" minOccurs="0"/&gt;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DSTFlag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7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6400-C2C1-4B50-AC54-AAABE59B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94285"/>
          </a:xfrm>
        </p:spPr>
        <p:txBody>
          <a:bodyPr/>
          <a:lstStyle/>
          <a:p>
            <a:r>
              <a:rPr lang="en-US" dirty="0"/>
              <a:t>SASM Aggregated Ancillary Service Offer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A70C-DCA5-4F2C-AAC3-EBEAEC1A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8020"/>
            <a:ext cx="8496300" cy="129418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NP6-913-CD SASM Aggregated Ancillary Service Offer Curve (Report Type ID 12350)</a:t>
            </a:r>
          </a:p>
          <a:p>
            <a:pPr marL="0" indent="0">
              <a:buNone/>
            </a:pPr>
            <a:endParaRPr lang="en-US" sz="12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XSD Changes: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emove 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xs:simpleType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 tag values of “REGUP”, “”RRSGN”, “RRSNC”, “RRSLD”, REGDN”, “NSPIN”, “ONNS” and “OFFNS” from &lt;</a:t>
            </a:r>
            <a:r>
              <a:rPr lang="en-US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1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AncillaryType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EA98A-1B29-49E8-89B8-57367E88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F28FFE-9121-43C6-AF3B-00E081879CFA}"/>
              </a:ext>
            </a:extLst>
          </p:cNvPr>
          <p:cNvSpPr txBox="1">
            <a:spLocks/>
          </p:cNvSpPr>
          <p:nvPr/>
        </p:nvSpPr>
        <p:spPr>
          <a:xfrm>
            <a:off x="457200" y="3636472"/>
            <a:ext cx="8534400" cy="24359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FCD2B6-CD94-4182-B209-F3C812C82C43}"/>
              </a:ext>
            </a:extLst>
          </p:cNvPr>
          <p:cNvSpPr txBox="1">
            <a:spLocks/>
          </p:cNvSpPr>
          <p:nvPr/>
        </p:nvSpPr>
        <p:spPr>
          <a:xfrm>
            <a:off x="304800" y="2394155"/>
            <a:ext cx="8534400" cy="32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SASMASAGGOFFERS"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&gt;NP6-913: 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SASMASAGGOFFERS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SASMASAGGOFFERS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minOccurs="0"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maxOccurs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="unbounded"&gt;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DeliveryDate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HourEnding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name="SASMID" type="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xs:string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="false" minOccurs="0"/&gt;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AncillaryType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minOccurs="0"/&gt;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name="Price" type="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="0" minOccurs="0"/&gt;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name="Quantity" type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="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="0" minOccurs="0"/&gt;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DSTFlag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70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6400-C2C1-4B50-AC54-AAABE59B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94285"/>
          </a:xfrm>
        </p:spPr>
        <p:txBody>
          <a:bodyPr/>
          <a:lstStyle/>
          <a:p>
            <a:r>
              <a:rPr lang="en-US" dirty="0"/>
              <a:t>Aggregated Ancillary Service Offer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A70C-DCA5-4F2C-AAC3-EBEAEC1A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38200"/>
            <a:ext cx="8534400" cy="1066801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NP4-19-CD Aggregated Ancillary Service Offer Curve (Report Type ID 12330)</a:t>
            </a:r>
          </a:p>
          <a:p>
            <a:pPr marL="0" indent="0">
              <a:buNone/>
            </a:pPr>
            <a:endParaRPr lang="en-US" sz="11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XSD Changes: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emove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enumeration values “RRSGN”, “RRSNC” and “RRSLD”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Add enumeration values “RRSPF”, “RRSUF” and “RRSFF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EA98A-1B29-49E8-89B8-57367E88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F28FFE-9121-43C6-AF3B-00E081879CFA}"/>
              </a:ext>
            </a:extLst>
          </p:cNvPr>
          <p:cNvSpPr txBox="1">
            <a:spLocks/>
          </p:cNvSpPr>
          <p:nvPr/>
        </p:nvSpPr>
        <p:spPr>
          <a:xfrm>
            <a:off x="457200" y="3636472"/>
            <a:ext cx="8534400" cy="24359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FCD2B6-CD94-4182-B209-F3C812C82C43}"/>
              </a:ext>
            </a:extLst>
          </p:cNvPr>
          <p:cNvSpPr txBox="1">
            <a:spLocks/>
          </p:cNvSpPr>
          <p:nvPr/>
        </p:nvSpPr>
        <p:spPr>
          <a:xfrm>
            <a:off x="304800" y="1917291"/>
            <a:ext cx="8534400" cy="44195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name=“DA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MASAGGOFFERS"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&gt;NP4-19: 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DAMASAGGOFFERS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DAMASAGGOFFERS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minOccurs="0" 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maxOccurs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="unbounded"&gt;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DeliveryDate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HourEnding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AncillaryType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minOccurs="0"/&gt;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xs:simpleType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&gt;</a:t>
            </a:r>
            <a:endParaRPr lang="en-US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xs:restriction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xs:string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xs:enumeration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value="REGUP"/&gt;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xs:enumeration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value="RRSPF"/&gt;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xs:enumeration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value="RRSUF"/&gt;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xs:enumeration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value="RRSFF"/&gt;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xs:enumeration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value="REGDN"/&gt;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xs:enumeration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value=“ONNS"/&gt;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xs:enumeration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value=“OFFNS"/&gt;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xs:restriction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      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xs:simpleType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&gt;</a:t>
            </a:r>
            <a:endParaRPr lang="en-US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name="Price" type="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=“false" minOccurs="0"/&gt;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name="Quantity" type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="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xs:decimal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 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nillable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=“false" minOccurs="0"/&gt;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ref="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DSTFlag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6400-C2C1-4B50-AC54-AAABE59B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94285"/>
          </a:xfrm>
        </p:spPr>
        <p:txBody>
          <a:bodyPr/>
          <a:lstStyle/>
          <a:p>
            <a:r>
              <a:rPr lang="en-US" dirty="0"/>
              <a:t>QSE Ancillary Services Capacity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A70C-DCA5-4F2C-AAC3-EBEAEC1A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44866"/>
            <a:ext cx="8534400" cy="439393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NP8-143-CD QSE Ancillary Services Capacity Monitor (Report Type ID 11025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4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Addition of Report Column and XSD </a:t>
            </a:r>
            <a:r>
              <a:rPr lang="en-US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Changes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Changes: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of RRS Subtype column “RRS_FFR”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Order: </a:t>
            </a:r>
          </a:p>
          <a:p>
            <a:pPr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DATE_TIME, DATE_TIME_DST, QSE_ID, QSE_DUNS, QSE_TEID, RRS_GEN_RES,  RRS_LOAD_RES_WO_CLR, RRS_CLR, RRS_FFR, RRS_SUM_RES_RESPONSIBILITY, RRS_QSE_RESPONSIBILITY, RRS_RESPONSIBILITY_MET, NSRS_ONLINE_GEN_RES_W_EOC, NSRS_ONLINE_GEN_RES_W_OS, NSRS_OFFLINE_GEN_RES, NSRS_UNDEPLOYED_LOAD_RES , NSRS_SUM_RES_RESPONSIBILITY, NSRS_QSE_RESPONSIBILITY, NSRS_RESPONSIBILITY_MET, UNDEPLOYED_REG_UP, REG_UP_SUM_RES_RESPONSIBILITY, REG_UP_QSE_RESPONSIBILITY, REG_UP_RESPONSIBILITY_MET, UNDEPLOYED_REG_DOWN, REG_DOWN_SUM_RES_RESPONSIBILITY, REG_DOWN_QSE_RESPONSIBILITY, REG_DOWN_RESPONSIBILITY_MET, 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CAP_CLR_INCREASE_BP_Energy_Consumption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CAP_CLR_DECREASE_BP_Energy_Consumption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CAP_W_EO_INCREASE_BP, CAP_W_EO_DECREASE_BP, CAP_WO_EO_INCREASE_BP, CAP_WO_EO_DECREASE_BP, PRC_QSE</a:t>
            </a:r>
            <a:endParaRPr lang="en-US" sz="8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XSD Changes: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of element name “RRS_FFR”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XSD layout continued on next slide</a:t>
            </a:r>
            <a:endParaRPr lang="en-US" sz="14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EA98A-1B29-49E8-89B8-57367E88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F28FFE-9121-43C6-AF3B-00E081879CFA}"/>
              </a:ext>
            </a:extLst>
          </p:cNvPr>
          <p:cNvSpPr txBox="1">
            <a:spLocks/>
          </p:cNvSpPr>
          <p:nvPr/>
        </p:nvSpPr>
        <p:spPr>
          <a:xfrm>
            <a:off x="457200" y="3636472"/>
            <a:ext cx="8534400" cy="24359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24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3140-E850-4650-880E-B3DF7453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3"/>
            <a:ext cx="8458200" cy="442118"/>
          </a:xfrm>
        </p:spPr>
        <p:txBody>
          <a:bodyPr/>
          <a:lstStyle/>
          <a:p>
            <a:r>
              <a:rPr lang="en-US" sz="2400" dirty="0"/>
              <a:t>QSE Ancillary Services Capacity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05C7-DBD3-4D86-B51D-6B8DAE64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685800"/>
            <a:ext cx="6858000" cy="5789526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name=“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ASCapacityMonitors</a:t>
            </a:r>
            <a:r>
              <a:rPr lang="en-US" sz="7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&gt;NP8-143: 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ASCapacityMonitors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xs:documentation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xs:annotation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7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ASCapacityMonitors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 minOccurs="0" 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maxOccurs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="unbounded"&gt;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name="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DeliveryDate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"/&gt;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name="DATE_TIME_DST"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xs:string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name="QSE_ID"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xs:string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name="QSE_DUNS"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xs:positiveInteger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name="QSE_TEID"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name="RRS_GEN_RES"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name="RRS_LOAD_RES_WO_CLR"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name="RRS_CLR"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name="RRS_FFR"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name="RRS_SUM_RES_RESPONSIBILITY"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name="RRS_QSE_RESPONSIBILITY"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name="RRS_RESPONSIBILITY_MET"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xs:string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name="NSRS_ONLINE_GEN_RES_W_EOC"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name="NSRS_ONLINE_GEN_RES_W_OS"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name="NSRS_OFFLINE_GEN_RES"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name="NSRS_UNDEPLOYED_LOAD_RES"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name="NSRS_SUM_RES_RESPONSIBILITY"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name="NSRS_QSE_RESPONSIBILITY"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name="NSRS_RESPONSIBILITY_MET"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xs:string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name="UNDEPLOYED_REG_UP"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name="REG_UP_SUM_RES_RESPONSIBILITY"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name="REG_UP_QSE_RESPONSIBILITY"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name="REG_UP_RESPONSIBILITY_MET"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xs:string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name="UNDEPLOYED_REG_DOWN"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name="REG_DOWN_SUM_RES_RESPONSIBILITY"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name="REG_DOWN_QSE_RESPONSIBILITY"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name="REG_DOWN_RESPONSIBILITY_MET"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xs:string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CAP_CLR_INCREASE_BP_Energy_Consumption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CAP_CLR_DECREASE_BP_Energy_Consumption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name="CAP_W_EO_INCREASE_BP"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name="CAP_W_EO_DECREASE_BP"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name="CAP_WO_EO_INCREASE_BP"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name="CAP_WO_EO_DECREASE_BP"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&lt;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name="PRC_QSE" type="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xs:decimal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minOccurs="0"/&gt;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        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      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xs:sequence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 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xs:complexType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&lt;/</a:t>
            </a:r>
            <a:r>
              <a:rPr lang="en-US" sz="7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xs:element</a:t>
            </a:r>
            <a:r>
              <a:rPr lang="en-US" sz="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</a:t>
            </a:r>
            <a:endParaRPr lang="en-US" sz="7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5AD0-6CD7-41B9-83F3-0268FF6E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8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9146-B5DA-4D1B-A9F7-2D124654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BEE0-23EB-4D49-A70F-35191B84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6827"/>
            <a:ext cx="8534400" cy="2736973"/>
          </a:xfrm>
        </p:spPr>
        <p:txBody>
          <a:bodyPr/>
          <a:lstStyle/>
          <a:p>
            <a:r>
              <a:rPr lang="en-US" sz="2400" dirty="0"/>
              <a:t>Upcoming DGR Changes</a:t>
            </a:r>
          </a:p>
          <a:p>
            <a:r>
              <a:rPr lang="en-US" sz="2400" dirty="0"/>
              <a:t>Upcoming Preliminary NPRR1093 Changes</a:t>
            </a:r>
          </a:p>
          <a:p>
            <a:r>
              <a:rPr lang="en-US" sz="2400" dirty="0"/>
              <a:t>Technology Forum being considered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7D2B1-249F-4366-BDA8-2ABE032D3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3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9146-B5DA-4D1B-A9F7-2D124654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dirty="0"/>
              <a:t>Upcoming DGR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BEE0-23EB-4D49-A70F-35191B84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6827"/>
            <a:ext cx="8534400" cy="4032373"/>
          </a:xfrm>
        </p:spPr>
        <p:txBody>
          <a:bodyPr/>
          <a:lstStyle/>
          <a:p>
            <a:r>
              <a:rPr lang="en-US" sz="2400" dirty="0"/>
              <a:t>NPRR1016 includes DGR Change to Outage Scheduler</a:t>
            </a:r>
          </a:p>
          <a:p>
            <a:pPr lvl="1"/>
            <a:r>
              <a:rPr lang="en-US" sz="1800" dirty="0"/>
              <a:t>2022 Release1 (Early Feb 2022)</a:t>
            </a:r>
          </a:p>
          <a:p>
            <a:pPr lvl="2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u="sng" dirty="0">
                <a:solidFill>
                  <a:srgbClr val="0079D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NPRR1016, Clarify Requirements for Distribution Generation Resources (DGRs) and Distribution Energy Storage Resources (DESRs)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u="sng" dirty="0">
                <a:solidFill>
                  <a:srgbClr val="0079D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NOGRR212, Related to NPRR1016, Clarify Requirements for Distribution Generation Resources (DGRs) and Distribution Energy Storage Resources (DESRs)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800" dirty="0"/>
              <a:t>MOTE release 1/10/2022</a:t>
            </a:r>
          </a:p>
          <a:p>
            <a:pPr lvl="1"/>
            <a:r>
              <a:rPr lang="en-US" sz="1800" dirty="0"/>
              <a:t>Adds new Outage Resource Type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xs:simpleType</a:t>
            </a:r>
            <a:r>
              <a:rPr lang="en-US" sz="1400" dirty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name</a:t>
            </a:r>
            <a:r>
              <a:rPr lang="en-US" sz="1400" dirty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ResourceType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en-US" sz="1400" dirty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 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xs:restriction</a:t>
            </a:r>
            <a:r>
              <a:rPr lang="en-US" sz="1400" dirty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base</a:t>
            </a:r>
            <a:r>
              <a:rPr lang="en-US" sz="1400" dirty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xs:string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en-US" sz="1400" dirty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             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xs:enumeration</a:t>
            </a:r>
            <a:r>
              <a:rPr lang="en-US" sz="1400" dirty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value</a:t>
            </a:r>
            <a:r>
              <a:rPr lang="en-US" sz="1400" dirty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"UN"</a:t>
            </a:r>
            <a:r>
              <a:rPr lang="en-US" sz="1400" dirty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             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xs:enumeration</a:t>
            </a:r>
            <a:r>
              <a:rPr lang="en-US" sz="1400" dirty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value</a:t>
            </a:r>
            <a:r>
              <a:rPr lang="en-US" sz="1400" dirty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"LR"</a:t>
            </a:r>
            <a:r>
              <a:rPr lang="en-US" sz="1400" dirty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             </a:t>
            </a:r>
            <a:r>
              <a:rPr lang="en-US" sz="1400" dirty="0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&lt;!-- NPRR1016: Added DESR and DGR --&gt;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             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xs:enumeration</a:t>
            </a:r>
            <a:r>
              <a:rPr lang="en-US" sz="1400" dirty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value</a:t>
            </a:r>
            <a:r>
              <a:rPr lang="en-US" sz="1400" dirty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"DESR"</a:t>
            </a:r>
            <a:r>
              <a:rPr lang="en-US" sz="1400" dirty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/&gt;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&lt;!-- Distribution Energy Storage Devise --&gt;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             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xs:enumeration</a:t>
            </a:r>
            <a:r>
              <a:rPr lang="en-US" sz="1400" dirty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value</a:t>
            </a:r>
            <a:r>
              <a:rPr lang="en-US" sz="1400" dirty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14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"DGR"</a:t>
            </a:r>
            <a:r>
              <a:rPr lang="en-US" sz="1400" dirty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/&gt;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64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&lt;!-- Distribution Generation Resources --&gt;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             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&lt;/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xs:restriction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   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&lt;/</a:t>
            </a:r>
            <a:r>
              <a:rPr lang="en-US" sz="1400" dirty="0" err="1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xs:simpleType</a:t>
            </a:r>
            <a:r>
              <a:rPr lang="en-US" sz="1400" dirty="0">
                <a:solidFill>
                  <a:srgbClr val="0032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7D2B1-249F-4366-BDA8-2ABE032D3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3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514B-D5DA-4710-95C1-F7E4043E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Upcoming NPRR1093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0743-6D22-40AD-9E30-9E96898D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6" y="990600"/>
            <a:ext cx="8534400" cy="5181600"/>
          </a:xfrm>
        </p:spPr>
        <p:txBody>
          <a:bodyPr/>
          <a:lstStyle/>
          <a:p>
            <a:r>
              <a:rPr lang="en-US" sz="1800" dirty="0"/>
              <a:t>MMS Submission Changes:</a:t>
            </a:r>
          </a:p>
          <a:p>
            <a:pPr lvl="1"/>
            <a:r>
              <a:rPr lang="en-US" sz="1400" dirty="0"/>
              <a:t>AS Self Arrangement Changes: replace current Non-Spin AS type with new Non-Spin subtypes</a:t>
            </a:r>
          </a:p>
          <a:p>
            <a:pPr lvl="2"/>
            <a:r>
              <a:rPr lang="en-US" sz="1000" dirty="0"/>
              <a:t>NSRSS-Non-Spin provided by SCED dispatchable Resources</a:t>
            </a:r>
          </a:p>
          <a:p>
            <a:pPr lvl="2"/>
            <a:r>
              <a:rPr lang="en-US" sz="1000" dirty="0"/>
              <a:t>NSRSM-Non-Spin provided by non-SCED dispatchable Resources</a:t>
            </a:r>
          </a:p>
          <a:p>
            <a:pPr lvl="1"/>
            <a:r>
              <a:rPr lang="en-US" sz="1400" dirty="0"/>
              <a:t>AS Trade Changes: replace current Non-Spin AS type with new Non-Spin subtypes</a:t>
            </a:r>
          </a:p>
          <a:p>
            <a:pPr lvl="2"/>
            <a:r>
              <a:rPr lang="en-US" sz="1000" dirty="0"/>
              <a:t>NSRSS</a:t>
            </a:r>
          </a:p>
          <a:p>
            <a:pPr lvl="2"/>
            <a:r>
              <a:rPr lang="en-US" sz="1000" dirty="0"/>
              <a:t>NSRSM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Includes both MMSUI and XSD changes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MMS Validation Changes:</a:t>
            </a:r>
          </a:p>
          <a:p>
            <a:pPr lvl="1"/>
            <a:r>
              <a:rPr lang="en-US" sz="1400" dirty="0"/>
              <a:t>NCLR may simultaneously offer RRS and Non-Spin in a DAM or SASM and be awarded RRS and Non-Spin for the same Operating Hour but will not be allowed to provide RRS and Non-Spin on the same Load Resource simultaneously in Real-Time</a:t>
            </a:r>
          </a:p>
          <a:p>
            <a:pPr lvl="1"/>
            <a:r>
              <a:rPr lang="en-US" sz="1400" dirty="0"/>
              <a:t>NCLR can use ONRL status to provide RRS or Non-Spin in the COP if the NCLR is qualified for RRS or Non-Spin</a:t>
            </a:r>
          </a:p>
          <a:p>
            <a:pPr lvl="1"/>
            <a:r>
              <a:rPr lang="en-US" sz="1400" dirty="0"/>
              <a:t>NCLR can’t provide both RRS and Non-Spin in the COP for the same Operating Hour</a:t>
            </a:r>
          </a:p>
          <a:p>
            <a:pPr lvl="1"/>
            <a:r>
              <a:rPr lang="en-US" sz="1400" dirty="0"/>
              <a:t>For NSRSS self-arrangement</a:t>
            </a:r>
          </a:p>
          <a:p>
            <a:pPr lvl="2"/>
            <a:r>
              <a:rPr lang="en-US" sz="1000" dirty="0"/>
              <a:t>Allow over self-arrangement but total Non-Spin self-arrangement including all the subtypes shall not be greater than 100MW in excess of the QSE’s Non-Spin AS Obligation</a:t>
            </a:r>
          </a:p>
          <a:p>
            <a:pPr lvl="2"/>
            <a:r>
              <a:rPr lang="en-US" sz="1000" dirty="0"/>
              <a:t>Allow negative self-arrangement but shall not be less than -500MW</a:t>
            </a:r>
          </a:p>
          <a:p>
            <a:pPr lvl="1"/>
            <a:r>
              <a:rPr lang="en-US" sz="1400" dirty="0"/>
              <a:t>For NSRSM self-arrangement</a:t>
            </a:r>
          </a:p>
          <a:p>
            <a:pPr lvl="2"/>
            <a:r>
              <a:rPr lang="en-US" sz="1000" dirty="0"/>
              <a:t>Not allow over self-arrangement for NSRSM, NSRSM shall be limited to the QSE’s Load Ratio Share of the capacity allowed to be provided by NCLR</a:t>
            </a:r>
          </a:p>
          <a:p>
            <a:pPr lvl="2"/>
            <a:r>
              <a:rPr lang="en-US" sz="1000" dirty="0"/>
              <a:t>Not allow negative self-arrangement</a:t>
            </a:r>
          </a:p>
          <a:p>
            <a:pPr marL="342900" lvl="2" indent="-342900"/>
            <a:endParaRPr lang="en-US" sz="1800" dirty="0"/>
          </a:p>
          <a:p>
            <a:pPr lvl="2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0D35-51F9-4418-9960-2905D19B4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9C24EF-11F1-4B97-8E45-C473FEB01B72}"/>
              </a:ext>
            </a:extLst>
          </p:cNvPr>
          <p:cNvSpPr/>
          <p:nvPr/>
        </p:nvSpPr>
        <p:spPr>
          <a:xfrm rot="20652115">
            <a:off x="4988690" y="438835"/>
            <a:ext cx="2768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317152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514B-D5DA-4710-95C1-F7E4043E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Upcoming NPRR1093 Changes-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0743-6D22-40AD-9E30-9E96898D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6" y="990600"/>
            <a:ext cx="8534400" cy="4953000"/>
          </a:xfrm>
        </p:spPr>
        <p:txBody>
          <a:bodyPr/>
          <a:lstStyle/>
          <a:p>
            <a:pPr marL="342900" lvl="2" indent="-342900"/>
            <a:r>
              <a:rPr lang="en-US" sz="1800" dirty="0"/>
              <a:t>MIS Report Changes</a:t>
            </a:r>
          </a:p>
          <a:p>
            <a:pPr marL="742950" lvl="3" indent="-285750"/>
            <a:r>
              <a:rPr lang="en-US" sz="1400" dirty="0"/>
              <a:t>add a new report for Day-Ahead Grouping of NCLR and Off-Line Generation Resources Providing Non-Spin</a:t>
            </a:r>
          </a:p>
          <a:p>
            <a:pPr marL="742950" lvl="3" indent="-285750"/>
            <a:r>
              <a:rPr lang="en-US" sz="1400" dirty="0"/>
              <a:t>Add RTNCLRNSCAP column to Real-Time ORDC and Reliability Deployment Price Adders and Reserves by SCED Interval (13221)</a:t>
            </a:r>
          </a:p>
          <a:p>
            <a:pPr marL="742950" lvl="3" indent="-285750"/>
            <a:r>
              <a:rPr lang="en-US" sz="1400" dirty="0"/>
              <a:t>Add RTNCLRNSCAP column to Historical Real-Time ORDC and Reliability Deployment Price Adders and Reserves (13231)</a:t>
            </a:r>
          </a:p>
          <a:p>
            <a:pPr marL="742950" lvl="3" indent="-285750"/>
            <a:r>
              <a:rPr lang="en-US" sz="1400" dirty="0"/>
              <a:t>60 Day SCED disclosure – NP3-965-ER QSE self arranged AS</a:t>
            </a:r>
          </a:p>
          <a:p>
            <a:pPr marL="742950" lvl="3" indent="-285750"/>
            <a:r>
              <a:rPr lang="en-US" sz="1400" dirty="0"/>
              <a:t>2 Day Ancillary Services Disclosure for NSRS self-arrangement</a:t>
            </a:r>
          </a:p>
          <a:p>
            <a:pPr marL="742950" lvl="3" indent="-285750"/>
            <a:r>
              <a:rPr lang="en-US" sz="1400" dirty="0"/>
              <a:t>60-day DAM disclosure-for QSE self-arrangement</a:t>
            </a:r>
          </a:p>
          <a:p>
            <a:pPr marL="742950" lvl="3" indent="-285750"/>
            <a:endParaRPr lang="en-US" sz="1800" dirty="0"/>
          </a:p>
          <a:p>
            <a:pPr marL="342900" lvl="2" indent="-342900"/>
            <a:r>
              <a:rPr lang="en-US" sz="1800" dirty="0"/>
              <a:t>Ancillary Service Deployment Manager(ASM) Changes</a:t>
            </a:r>
          </a:p>
          <a:p>
            <a:pPr marL="742950" lvl="3" indent="-285750"/>
            <a:r>
              <a:rPr lang="en-US" sz="1400" dirty="0"/>
              <a:t>ERCOT will deploy Non-Spin from NCLR and Off-Line Generation Resources through ASM</a:t>
            </a:r>
          </a:p>
          <a:p>
            <a:pPr marL="742950" lvl="3" indent="-285750"/>
            <a:r>
              <a:rPr lang="en-US" sz="1400" dirty="0"/>
              <a:t>ASM will send XML Non-Spin dispatch instructions to </a:t>
            </a:r>
            <a:r>
              <a:rPr lang="en-US" sz="1400"/>
              <a:t>the NCLRs</a:t>
            </a:r>
            <a:endParaRPr lang="en-US" sz="1400" dirty="0"/>
          </a:p>
          <a:p>
            <a:pPr marL="742950" lvl="3" indent="-285750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0D35-51F9-4418-9960-2905D19B4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DE1AD-7C2A-4CB2-8855-BD19E07DDF0D}"/>
              </a:ext>
            </a:extLst>
          </p:cNvPr>
          <p:cNvSpPr/>
          <p:nvPr/>
        </p:nvSpPr>
        <p:spPr>
          <a:xfrm rot="20652115">
            <a:off x="4988690" y="438835"/>
            <a:ext cx="2768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83570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DFA9-F58C-4203-ADF1-55427322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/>
              <a:t>Introduction, continued…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1E30-C0F7-4252-A3BE-40E7E0D9C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A7A4FCD-A542-4BDF-9DF2-8301833E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319832"/>
          </a:xfrm>
        </p:spPr>
        <p:txBody>
          <a:bodyPr/>
          <a:lstStyle/>
          <a:p>
            <a:pPr marL="685800" lvl="1" indent="-342900">
              <a:buFont typeface="+mj-lt"/>
              <a:buAutoNum type="arabicPeriod" startAt="4"/>
            </a:pPr>
            <a:r>
              <a:rPr lang="en-US" sz="1400" dirty="0"/>
              <a:t>For CLRs including ESR-CLRs and Generating Units operating in synchronous condenser fast response mode, RRS-PFR Awards from DAM/SASM, RRS-PFR COP submissions, and RRS-PFR Responsibility &amp; Schedule telemetry in Real Time for CLRs will be limited by their corresponding RRS-MW-Limit (%) or tested MW as applicable. </a:t>
            </a:r>
          </a:p>
          <a:p>
            <a:pPr marL="685800" lvl="1" indent="-342900">
              <a:buFont typeface="+mj-lt"/>
              <a:buAutoNum type="arabicPeriod" startAt="4"/>
            </a:pPr>
            <a:endParaRPr lang="en-US" sz="1400" dirty="0"/>
          </a:p>
          <a:p>
            <a:pPr marL="685800" lvl="1" indent="-342900">
              <a:buFont typeface="+mj-lt"/>
              <a:buAutoNum type="arabicPeriod" startAt="4"/>
            </a:pPr>
            <a:r>
              <a:rPr lang="en-US" sz="1400" dirty="0"/>
              <a:t>For all Resources providing RRS-FFR, RRS-FFR Awards from DAM/SASM, RRS-FFR COP submissions and RRS-FFR Responsibility &amp; Schedule telemetry in Real Time will be limited by their respective FFR Qualified MWs.</a:t>
            </a:r>
          </a:p>
          <a:p>
            <a:pPr marL="685800" lvl="1" indent="-342900">
              <a:buFont typeface="+mj-lt"/>
              <a:buAutoNum type="arabicPeriod" startAt="4"/>
            </a:pPr>
            <a:endParaRPr lang="en-US" sz="1400" dirty="0"/>
          </a:p>
          <a:p>
            <a:pPr marL="685800" lvl="1" indent="-342900">
              <a:buFont typeface="+mj-lt"/>
              <a:buAutoNum type="arabicPeriod" startAt="4"/>
            </a:pPr>
            <a:r>
              <a:rPr lang="en-US" sz="1400" dirty="0"/>
              <a:t>There will be changes to several reports primarily to include information breakdown by RRS subtype.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Technology Working Group (TWG)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05" y="990599"/>
            <a:ext cx="8779790" cy="3736145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US" sz="1800" dirty="0"/>
              <a:t>Information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sharing</a:t>
            </a:r>
            <a:r>
              <a:rPr lang="en-US" sz="1800" dirty="0"/>
              <a:t> about IT/OT Systems and Applications between MP's and ERCOT</a:t>
            </a:r>
            <a:endParaRPr lang="en-US" sz="18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Improve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en-US" sz="1800" dirty="0"/>
              <a:t> with MP's, IT/OT groups and vendors</a:t>
            </a:r>
            <a:endParaRPr lang="en-US" sz="18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Membership to include MPs IT/OT representatives and vendors</a:t>
            </a:r>
            <a:endParaRPr lang="en-US" sz="18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Open Session -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complementary</a:t>
            </a:r>
            <a:r>
              <a:rPr lang="en-US" sz="1800" dirty="0"/>
              <a:t> to existing committees and groups</a:t>
            </a:r>
            <a:endParaRPr lang="en-US" sz="18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800" dirty="0"/>
              <a:t>Leadership (Chair from ERCOT/ Vice-Chair from MPs)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Arial"/>
              </a:rPr>
              <a:t>Part of “Other Groups” family of Committees &amp; Groups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Arial"/>
              </a:rPr>
              <a:t>Meets every two months.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7EC11-A1C5-4854-B95B-55E9D3DD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4" y="4726744"/>
            <a:ext cx="8666136" cy="14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D149-FD2B-4809-8FFB-7835C47C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any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97F3-D65E-4FEE-BB2B-C32DF8BCC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Any subsequent questions after workshop can be sent to </a:t>
            </a:r>
            <a:r>
              <a:rPr lang="en-US" sz="2000" u="sng" dirty="0">
                <a:solidFill>
                  <a:srgbClr val="0079D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ClientServices@ercot.com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30EDE-888A-494A-835E-58AC2E56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7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3D6F-9565-487C-BB03-914A8332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  <a:p>
            <a:pPr lvl="1"/>
            <a:r>
              <a:rPr lang="en-US" dirty="0"/>
              <a:t>List of Acronyms</a:t>
            </a:r>
          </a:p>
          <a:p>
            <a:pPr lvl="1"/>
            <a:r>
              <a:rPr lang="en-US" dirty="0"/>
              <a:t>FFRA Protocol 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4B0BC-2916-4FC2-AE7D-C446203EA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0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066800"/>
            <a:ext cx="8534400" cy="4319832"/>
          </a:xfrm>
        </p:spPr>
        <p:txBody>
          <a:bodyPr numCol="2"/>
          <a:lstStyle/>
          <a:p>
            <a:r>
              <a:rPr lang="en-US" sz="1400" dirty="0"/>
              <a:t>AS - </a:t>
            </a:r>
            <a:r>
              <a:rPr lang="en-US" sz="1400" dirty="0">
                <a:solidFill>
                  <a:schemeClr val="accent2"/>
                </a:solidFill>
              </a:rPr>
              <a:t>Ancillary Service </a:t>
            </a:r>
          </a:p>
          <a:p>
            <a:r>
              <a:rPr lang="en-US" sz="1400" dirty="0"/>
              <a:t>BP - Base Point</a:t>
            </a:r>
          </a:p>
          <a:p>
            <a:r>
              <a:rPr lang="en-US" sz="1400" dirty="0"/>
              <a:t>BPM – Business Practice Manual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COP - Current Operating Plan</a:t>
            </a:r>
          </a:p>
          <a:p>
            <a:r>
              <a:rPr lang="en-US" sz="1400" dirty="0"/>
              <a:t>DAM - </a:t>
            </a:r>
            <a:r>
              <a:rPr lang="en-US" sz="1400" dirty="0">
                <a:solidFill>
                  <a:schemeClr val="accent2"/>
                </a:solidFill>
              </a:rPr>
              <a:t>Day Ahead Market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ESR - Energy Storage Resource 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ESR-Gen – ESR Generation Resource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ESR-CLR – ESR Controllable Load Resource</a:t>
            </a:r>
          </a:p>
          <a:p>
            <a:r>
              <a:rPr lang="en-US" sz="1400" dirty="0"/>
              <a:t>FFR/FF - Fast Frequency Response</a:t>
            </a:r>
          </a:p>
          <a:p>
            <a:r>
              <a:rPr lang="en-US" sz="1400" dirty="0"/>
              <a:t>HASL - High Ancillary Service Limit</a:t>
            </a:r>
          </a:p>
          <a:p>
            <a:r>
              <a:rPr lang="en-US" sz="1400" dirty="0"/>
              <a:t>HDL - High Dispatch Limit</a:t>
            </a:r>
          </a:p>
          <a:p>
            <a:r>
              <a:rPr lang="en-US" sz="1400" dirty="0"/>
              <a:t>HSL - High Sustained Limit</a:t>
            </a:r>
          </a:p>
          <a:p>
            <a:r>
              <a:rPr lang="en-US" sz="1400" dirty="0"/>
              <a:t>ICCP - Inter-Control Center Protocol </a:t>
            </a:r>
          </a:p>
          <a:p>
            <a:r>
              <a:rPr lang="en-US" sz="1400" dirty="0"/>
              <a:t>LSL - Low Sustained Limit</a:t>
            </a:r>
          </a:p>
          <a:p>
            <a:r>
              <a:rPr lang="en-US" sz="1400" dirty="0"/>
              <a:t>NCLR - </a:t>
            </a:r>
            <a:r>
              <a:rPr lang="en-US" sz="1400" dirty="0">
                <a:solidFill>
                  <a:schemeClr val="accent2"/>
                </a:solidFill>
              </a:rPr>
              <a:t>Non-Controllable Load Resource </a:t>
            </a:r>
            <a:endParaRPr lang="en-US" sz="1400" dirty="0"/>
          </a:p>
          <a:p>
            <a:r>
              <a:rPr lang="en-US" sz="1400" dirty="0"/>
              <a:t>OBD – Other Binding Document</a:t>
            </a:r>
          </a:p>
          <a:p>
            <a:r>
              <a:rPr lang="en-US" sz="1400" dirty="0"/>
              <a:t>QSE - Qualified Scheduling Entity</a:t>
            </a:r>
          </a:p>
          <a:p>
            <a:r>
              <a:rPr lang="en-US" sz="1400" dirty="0"/>
              <a:t>PFR/PF – Primary Frequency Response</a:t>
            </a:r>
          </a:p>
          <a:p>
            <a:r>
              <a:rPr lang="en-US" sz="1400" dirty="0"/>
              <a:t>RRRS - Responsive Reserve Responsibility</a:t>
            </a:r>
          </a:p>
          <a:p>
            <a:r>
              <a:rPr lang="en-US" sz="1400" dirty="0"/>
              <a:t>RRS - Responsive Reserve</a:t>
            </a:r>
          </a:p>
          <a:p>
            <a:r>
              <a:rPr lang="en-US" sz="1400" dirty="0"/>
              <a:t>RRSC - Responsive Reserve Schedule</a:t>
            </a:r>
          </a:p>
          <a:p>
            <a:r>
              <a:rPr lang="en-US" sz="1400" dirty="0"/>
              <a:t>RST - Resource Status</a:t>
            </a:r>
          </a:p>
          <a:p>
            <a:r>
              <a:rPr lang="en-US" sz="1400" dirty="0"/>
              <a:t>SASM - Supplementary</a:t>
            </a:r>
          </a:p>
          <a:p>
            <a:r>
              <a:rPr lang="en-US" sz="1400" dirty="0"/>
              <a:t>SCED - Security Constrained Economic Dispatch</a:t>
            </a:r>
          </a:p>
          <a:p>
            <a:r>
              <a:rPr lang="en-US" sz="1400" dirty="0"/>
              <a:t>UDBP - Updated Desired Base Point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UFR/UF - Under-frequency Relay </a:t>
            </a:r>
          </a:p>
          <a:p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8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C0C4-864F-466F-9C54-894EB2C9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Protocol Sections to be Un-Gray Boxed in FFRA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33E32-EEC6-4054-B3E9-FF409E5B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25497"/>
            <a:ext cx="8534400" cy="4319832"/>
          </a:xfrm>
        </p:spPr>
        <p:txBody>
          <a:bodyPr/>
          <a:lstStyle/>
          <a:p>
            <a:r>
              <a:rPr lang="en-US" sz="1600" dirty="0"/>
              <a:t>The following table contains a list of Nodal Protocol sections that will be un-gray boxed in this phase. In cases where only a portion of a section is being un-gray boxed, specific references have been included in parentheses.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9177D-0E2A-4D76-8818-0EA2B152A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A1C529EE-7F44-4D65-8AA4-C5D746334707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847400"/>
          <a:ext cx="7924798" cy="40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20">
                  <a:extLst>
                    <a:ext uri="{9D8B030D-6E8A-4147-A177-3AD203B41FA5}">
                      <a16:colId xmlns:a16="http://schemas.microsoft.com/office/drawing/2014/main" val="3157522509"/>
                    </a:ext>
                  </a:extLst>
                </a:gridCol>
                <a:gridCol w="3210555">
                  <a:extLst>
                    <a:ext uri="{9D8B030D-6E8A-4147-A177-3AD203B41FA5}">
                      <a16:colId xmlns:a16="http://schemas.microsoft.com/office/drawing/2014/main" val="1086286901"/>
                    </a:ext>
                  </a:extLst>
                </a:gridCol>
                <a:gridCol w="3364523">
                  <a:extLst>
                    <a:ext uri="{9D8B030D-6E8A-4147-A177-3AD203B41FA5}">
                      <a16:colId xmlns:a16="http://schemas.microsoft.com/office/drawing/2014/main" val="2013002113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pPr marL="9144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Revision Request 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Section 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Notes / Comments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55372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NPRR863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3.9.1​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Management Activities for the ERCOT System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59792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NPRR863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6.5.7.5 (1) (m) (PRC3) (type agnostic)​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Adjustment Period and Real-Time Operations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21141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NPRR863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6.5.9.4.2 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Adjustment Period and Real-Time Operations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42602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NPRR1015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3.9.1 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Management Activities for the ERCOT System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3581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NPRR1015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4.4.7.1 (9)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Day-Ahead Operations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9239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NPRR1015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4.4.7.2 (3)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Day-Ahead Operations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7949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NPRR1015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4.4.7.3 (4)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Day-Ahead Operations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73157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NPRR1015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4.4.7.3.1 (1f)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Day-Ahead Operations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9855170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NOGRR187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NOG 2.3.1.2 (8) for ONRR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System Operations and Control Requirements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278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NPRR1079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Replaces NPRR1015 3.2.5 (3) (e) (f) (g)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Needed for the reporting clarification for NPRR1015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21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NPRR1015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This Section removed from scope of FFR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3.2.5 (3) (e) (f) (g) </a:t>
                      </a:r>
                    </a:p>
                    <a:p>
                      <a:pPr marL="9144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Will be included in the ECRS project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Will remain grey boxed for FFR and will be done with ECRS project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135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84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514B-D5DA-4710-95C1-F7E4043E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Library of FFRA Requirement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0743-6D22-40AD-9E30-9E96898D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6" y="990600"/>
            <a:ext cx="8534400" cy="4319832"/>
          </a:xfrm>
        </p:spPr>
        <p:txBody>
          <a:bodyPr/>
          <a:lstStyle/>
          <a:p>
            <a:r>
              <a:rPr lang="en-US" sz="1800" dirty="0"/>
              <a:t>MarketSubmissionValidationRules_NP4-450</a:t>
            </a:r>
          </a:p>
          <a:p>
            <a:r>
              <a:rPr lang="en-US" sz="1800" dirty="0"/>
              <a:t>External Web Services XSD V1.21</a:t>
            </a:r>
          </a:p>
          <a:p>
            <a:r>
              <a:rPr lang="en-US" sz="1800" dirty="0"/>
              <a:t>EIP External Interfaces Specification v1.21 (FFR &amp; DGR)</a:t>
            </a:r>
          </a:p>
          <a:p>
            <a:r>
              <a:rPr lang="en-US" sz="1800" dirty="0"/>
              <a:t>ERCOT_Nodal_ICCP_Communications_Handbook_v3_11_Change_Upd</a:t>
            </a:r>
          </a:p>
          <a:p>
            <a:r>
              <a:rPr lang="en-US" sz="1800" dirty="0"/>
              <a:t>Current Day Reports XSD v6.xx –Excerpt for workshop</a:t>
            </a:r>
            <a:endParaRPr lang="en-US" sz="1800" dirty="0">
              <a:solidFill>
                <a:srgbClr val="92D050"/>
              </a:solidFill>
            </a:endParaRPr>
          </a:p>
          <a:p>
            <a:r>
              <a:rPr lang="en-US" sz="1800" dirty="0"/>
              <a:t>Disclosure Reports Column Definitions Guide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0D35-51F9-4418-9960-2905D19B4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514B-D5DA-4710-95C1-F7E4043E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000" dirty="0"/>
              <a:t>Market Submission User Interface (MMS UI)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0743-6D22-40AD-9E30-9E96898D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16" y="990600"/>
            <a:ext cx="8534400" cy="4319832"/>
          </a:xfrm>
        </p:spPr>
        <p:txBody>
          <a:bodyPr/>
          <a:lstStyle/>
          <a:p>
            <a:r>
              <a:rPr lang="en-US" sz="2000" dirty="0"/>
              <a:t>Walk-through of changes in the Market Manager User Interface applicable to FFRA</a:t>
            </a:r>
          </a:p>
          <a:p>
            <a:pPr lvl="1"/>
            <a:r>
              <a:rPr lang="en-US" sz="1800" dirty="0"/>
              <a:t>COP</a:t>
            </a:r>
          </a:p>
          <a:p>
            <a:pPr lvl="1"/>
            <a:r>
              <a:rPr lang="en-US" sz="1800" dirty="0"/>
              <a:t>AS Offer</a:t>
            </a:r>
          </a:p>
          <a:p>
            <a:pPr lvl="1"/>
            <a:r>
              <a:rPr lang="en-US" sz="1800" dirty="0"/>
              <a:t>AS Trade</a:t>
            </a:r>
          </a:p>
          <a:p>
            <a:pPr lvl="1"/>
            <a:r>
              <a:rPr lang="en-US" sz="1800" dirty="0"/>
              <a:t>AS Self-Arrangement</a:t>
            </a:r>
          </a:p>
          <a:p>
            <a:pPr lvl="1"/>
            <a:r>
              <a:rPr lang="en-US" sz="1800" dirty="0"/>
              <a:t>AS Awards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0D35-51F9-4418-9960-2905D19B4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MMSUI – COP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MW Responsibility Values for each RRS sub-type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43" y="1913507"/>
            <a:ext cx="4196911" cy="43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47" y="2178846"/>
            <a:ext cx="3676650" cy="4067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91350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FFRA</a:t>
            </a:r>
          </a:p>
        </p:txBody>
      </p:sp>
    </p:spTree>
    <p:extLst>
      <p:ext uri="{BB962C8B-B14F-4D97-AF65-F5344CB8AC3E}">
        <p14:creationId xmlns:p14="http://schemas.microsoft.com/office/powerpoint/2010/main" val="343118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MMSUI – AS Offer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RRS offer price is replaced by separate offer prices for RRSPF, RRSFF, and RRSUF.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2743198"/>
            <a:ext cx="3590925" cy="3095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73390"/>
            <a:ext cx="4202827" cy="3635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738" y="244760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4100" y="24147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FFRA</a:t>
            </a:r>
          </a:p>
        </p:txBody>
      </p:sp>
    </p:spTree>
    <p:extLst>
      <p:ext uri="{BB962C8B-B14F-4D97-AF65-F5344CB8AC3E}">
        <p14:creationId xmlns:p14="http://schemas.microsoft.com/office/powerpoint/2010/main" val="263672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MMSUI – AS Trade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52564" b="291"/>
          <a:stretch/>
        </p:blipFill>
        <p:spPr>
          <a:xfrm>
            <a:off x="5334000" y="2438400"/>
            <a:ext cx="2819400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38862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/>
          <a:srcRect r="47180"/>
          <a:stretch/>
        </p:blipFill>
        <p:spPr>
          <a:xfrm>
            <a:off x="762000" y="2438400"/>
            <a:ext cx="3595687" cy="3493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2748" y="4626078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234928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FFRA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AS RRS sub-types are replaced by new FFRA RRS sub-types. </a:t>
            </a:r>
          </a:p>
        </p:txBody>
      </p:sp>
    </p:spTree>
    <p:extLst>
      <p:ext uri="{BB962C8B-B14F-4D97-AF65-F5344CB8AC3E}">
        <p14:creationId xmlns:p14="http://schemas.microsoft.com/office/powerpoint/2010/main" val="33108086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275005</TotalTime>
  <Words>5505</Words>
  <Application>Microsoft Office PowerPoint</Application>
  <PresentationFormat>On-screen Show (4:3)</PresentationFormat>
  <Paragraphs>562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-apple-system</vt:lpstr>
      <vt:lpstr>Arial</vt:lpstr>
      <vt:lpstr>Calibri</vt:lpstr>
      <vt:lpstr>Courier New</vt:lpstr>
      <vt:lpstr>Segoe UI</vt:lpstr>
      <vt:lpstr>Symbol</vt:lpstr>
      <vt:lpstr>Times New Roman</vt:lpstr>
      <vt:lpstr>1_Custom Design</vt:lpstr>
      <vt:lpstr>Office Theme</vt:lpstr>
      <vt:lpstr>Custom Design</vt:lpstr>
      <vt:lpstr>1_Office Theme</vt:lpstr>
      <vt:lpstr>2_Office Theme</vt:lpstr>
      <vt:lpstr>PowerPoint Presentation</vt:lpstr>
      <vt:lpstr>Outline</vt:lpstr>
      <vt:lpstr>Introduction</vt:lpstr>
      <vt:lpstr>Introduction, continued…</vt:lpstr>
      <vt:lpstr>Library of FFRA Requirement Changes</vt:lpstr>
      <vt:lpstr>Market Submission User Interface (MMS UI) Changes</vt:lpstr>
      <vt:lpstr>MMSUI – COP Changes</vt:lpstr>
      <vt:lpstr>MMSUI – AS Offer Changes </vt:lpstr>
      <vt:lpstr>MMSUI – AS Trade Changes</vt:lpstr>
      <vt:lpstr>MMSUI – AS Self Arrangement Changes</vt:lpstr>
      <vt:lpstr>MMSUI – DAM AS Awards Report Changes</vt:lpstr>
      <vt:lpstr>Market Submission: External web services impacts (XML)</vt:lpstr>
      <vt:lpstr>ASTypes</vt:lpstr>
      <vt:lpstr>ASType defined in ErcotCommonTypes</vt:lpstr>
      <vt:lpstr>Example XML using ASType</vt:lpstr>
      <vt:lpstr>MW Values </vt:lpstr>
      <vt:lpstr>MW values defined in ErcotTransactionTypes</vt:lpstr>
      <vt:lpstr>Example XML using MW values</vt:lpstr>
      <vt:lpstr>Price Values</vt:lpstr>
      <vt:lpstr>Price values for ASOffer</vt:lpstr>
      <vt:lpstr>Price Values for SelfArrangedAS</vt:lpstr>
      <vt:lpstr>Example XML for ASOffer</vt:lpstr>
      <vt:lpstr>Example XML for SelfArrangedAS</vt:lpstr>
      <vt:lpstr>ICCP Telemetry Changes</vt:lpstr>
      <vt:lpstr>ICCP Changes for FFR AS Responsibility and Schedule</vt:lpstr>
      <vt:lpstr>ICCP Changes related to FFR provision by NCLRs</vt:lpstr>
      <vt:lpstr>Reports and Extracts</vt:lpstr>
      <vt:lpstr>CDR Report Impact Summary - FFR</vt:lpstr>
      <vt:lpstr>ISM Report Impact Summary - FFR</vt:lpstr>
      <vt:lpstr>Total Ancillary Service Offers</vt:lpstr>
      <vt:lpstr>Total Ancillary Service Procured in SASM</vt:lpstr>
      <vt:lpstr>SASM Aggregated Ancillary Service Offer Curve</vt:lpstr>
      <vt:lpstr>Aggregated Ancillary Service Offer Curve</vt:lpstr>
      <vt:lpstr>QSE Ancillary Services Capacity Monitor</vt:lpstr>
      <vt:lpstr>QSE Ancillary Services Capacity Monitor</vt:lpstr>
      <vt:lpstr>Next Steps</vt:lpstr>
      <vt:lpstr>Upcoming DGR Changes</vt:lpstr>
      <vt:lpstr>Upcoming NPRR1093 Changes</vt:lpstr>
      <vt:lpstr>Upcoming NPRR1093 Changes- Cont.</vt:lpstr>
      <vt:lpstr>Technology Working Group (TWG)</vt:lpstr>
      <vt:lpstr>Questions and any further discussion</vt:lpstr>
      <vt:lpstr>PowerPoint Presentation</vt:lpstr>
      <vt:lpstr>Acronyms</vt:lpstr>
      <vt:lpstr>Protocol Sections to be Un-Gray Boxed in FFRA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2758</cp:revision>
  <cp:lastPrinted>2020-02-05T17:47:59Z</cp:lastPrinted>
  <dcterms:created xsi:type="dcterms:W3CDTF">2016-01-21T15:20:31Z</dcterms:created>
  <dcterms:modified xsi:type="dcterms:W3CDTF">2021-12-07T21:13:24Z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