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0" r:id="rId2"/>
    <p:sldId id="408" r:id="rId3"/>
    <p:sldId id="407" r:id="rId4"/>
    <p:sldId id="409" r:id="rId5"/>
    <p:sldId id="410" r:id="rId6"/>
    <p:sldId id="405" r:id="rId7"/>
    <p:sldId id="385" r:id="rId8"/>
    <p:sldId id="38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116" d="100"/>
          <a:sy n="116" d="100"/>
        </p:scale>
        <p:origin x="1404" y="114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December 7</a:t>
            </a:r>
            <a:r>
              <a:rPr lang="en-US" sz="2800" baseline="30000" dirty="0">
                <a:latin typeface="Calibri" panose="020F0502020204030204" pitchFamily="34" charset="0"/>
              </a:rPr>
              <a:t>th</a:t>
            </a:r>
            <a:r>
              <a:rPr lang="en-US" sz="2800" dirty="0">
                <a:latin typeface="Calibri" panose="020F0502020204030204" pitchFamily="34" charset="0"/>
              </a:rPr>
              <a:t>, 2021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8A235-82A0-419A-8D86-AB92B004E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D07B2-8AFB-4DCD-917E-7D80EBAD4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724400"/>
          </a:xfrm>
        </p:spPr>
        <p:txBody>
          <a:bodyPr/>
          <a:lstStyle/>
          <a:p>
            <a:r>
              <a:rPr lang="en-US" b="0" dirty="0"/>
              <a:t>ERCOT and RMTTF pivoted from in-person Instructor led classes to WebEx Instructor led classes due to COVID restrictions yet still meet the retail market training needs</a:t>
            </a:r>
          </a:p>
          <a:p>
            <a:r>
              <a:rPr lang="en-US" b="0" dirty="0"/>
              <a:t>Retail 101 was revised with suggested prerequisite “fundamentals” classes and continues to draw strong attendance</a:t>
            </a:r>
          </a:p>
          <a:p>
            <a:r>
              <a:rPr lang="en-US" b="0" dirty="0"/>
              <a:t>MarkeTrak / Inadvertent Gain Training will move to two half-day WebEx classes in October</a:t>
            </a:r>
          </a:p>
          <a:p>
            <a:r>
              <a:rPr lang="en-US" b="0" dirty="0"/>
              <a:t>Understanding the need for TXSET training, RMTTF will focus on the development of an interactive “building block” style of web-based training (WBT).</a:t>
            </a:r>
          </a:p>
          <a:p>
            <a:pPr lvl="1"/>
            <a:r>
              <a:rPr lang="en-US" dirty="0"/>
              <a:t>Goal of WBT is to customize a learning path, where foundational material would be presented first, then allows learner to select segments to meet their needs, for example, MVIs, CSAs, Date Changes, etc.</a:t>
            </a:r>
          </a:p>
          <a:p>
            <a:pPr lvl="1"/>
            <a:endParaRPr lang="en-US" b="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5F5871-2C8B-4BCF-9309-4A1F10A04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9884F-397F-4C61-9053-75EBCC59C7C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AC33BE-1796-47BD-84E3-4A4AF760F12B}"/>
              </a:ext>
            </a:extLst>
          </p:cNvPr>
          <p:cNvSpPr txBox="1"/>
          <p:nvPr/>
        </p:nvSpPr>
        <p:spPr>
          <a:xfrm>
            <a:off x="304800" y="5334000"/>
            <a:ext cx="86868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RMTTF will continue to monitor ERCOT and market participant COVID-19 guidelines to determine when in person classes may resume. </a:t>
            </a:r>
          </a:p>
        </p:txBody>
      </p:sp>
    </p:spTree>
    <p:extLst>
      <p:ext uri="{BB962C8B-B14F-4D97-AF65-F5344CB8AC3E}">
        <p14:creationId xmlns:p14="http://schemas.microsoft.com/office/powerpoint/2010/main" val="55098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2021 Attendance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77DEA6-82B6-4B02-A4D2-DAA268D94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488846"/>
              </p:ext>
            </p:extLst>
          </p:nvPr>
        </p:nvGraphicFramePr>
        <p:xfrm>
          <a:off x="1143000" y="781502"/>
          <a:ext cx="6934198" cy="5314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902085618"/>
                    </a:ext>
                  </a:extLst>
                </a:gridCol>
                <a:gridCol w="2425243">
                  <a:extLst>
                    <a:ext uri="{9D8B030D-6E8A-4147-A177-3AD203B41FA5}">
                      <a16:colId xmlns:a16="http://schemas.microsoft.com/office/drawing/2014/main" val="3090992150"/>
                    </a:ext>
                  </a:extLst>
                </a:gridCol>
                <a:gridCol w="2375355">
                  <a:extLst>
                    <a:ext uri="{9D8B030D-6E8A-4147-A177-3AD203B41FA5}">
                      <a16:colId xmlns:a16="http://schemas.microsoft.com/office/drawing/2014/main" val="1536974727"/>
                    </a:ext>
                  </a:extLst>
                </a:gridCol>
              </a:tblGrid>
              <a:tr h="52950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# of ATTENDEES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606466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January 19,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025864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MarkeTrak/IAG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January 26,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945228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 30,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724513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MarkeTrak/IAG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 31,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80688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 8,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026342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MarkeTrak/IAG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 15,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304542"/>
                  </a:ext>
                </a:extLst>
              </a:tr>
              <a:tr h="548913">
                <a:tc>
                  <a:txBody>
                    <a:bodyPr/>
                    <a:lstStyle/>
                    <a:p>
                      <a:r>
                        <a:rPr lang="en-US" b="1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September 30,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599471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MarkeTrak – Pt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October 6,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365981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MarkeTrak – Pt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October 7,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934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7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Retail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u="sng" dirty="0"/>
              <a:t>Retail 101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0" dirty="0"/>
              <a:t>Thursday, January 27, 2022      8:30 AM 	WebEx only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sz="2400" u="sng" dirty="0"/>
              <a:t>Marketrak, Inadvertent Gain Training  </a:t>
            </a:r>
          </a:p>
          <a:p>
            <a:pPr marL="0" indent="0">
              <a:buNone/>
            </a:pPr>
            <a:r>
              <a:rPr lang="en-US" dirty="0"/>
              <a:t>2 Half day training sessions – WebEx only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0" dirty="0"/>
              <a:t>Wednesday, March 2, 2022	   MT – Part 1 8:30 AM 	</a:t>
            </a:r>
          </a:p>
          <a:p>
            <a:pPr marL="0" indent="0">
              <a:buNone/>
            </a:pPr>
            <a:r>
              <a:rPr lang="en-US" b="0" dirty="0"/>
              <a:t>	Thursday, March 3, 2022	   MT&amp;IAG – Part 2 8:30 AM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32297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C625E-53ED-48D4-BE4E-7F69CC7AF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Management System On-line Training Statistics &amp; New Mass Transition Module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CF92B-8280-43F2-9637-BB1D7A34B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4876F-C4F0-4F0A-954A-C595581233D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7853D23-1CBC-4374-A9B1-3D44D6CFFB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2538722"/>
              </p:ext>
            </p:extLst>
          </p:nvPr>
        </p:nvGraphicFramePr>
        <p:xfrm>
          <a:off x="495300" y="914400"/>
          <a:ext cx="8153399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9397794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2152644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020326276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296193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LMS Stats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33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MarkeTrak</a:t>
                      </a:r>
                      <a:r>
                        <a:rPr lang="en-US" sz="2400" dirty="0"/>
                        <a:t> - 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381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MarkeTrak</a:t>
                      </a:r>
                      <a:r>
                        <a:rPr lang="en-US" sz="2400" dirty="0"/>
                        <a:t>- All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1348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269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Retail 101 - 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642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Retail 101 – All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80326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591C4BC-A8D5-4954-A6CF-DAC9798A3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343959"/>
              </p:ext>
            </p:extLst>
          </p:nvPr>
        </p:nvGraphicFramePr>
        <p:xfrm>
          <a:off x="495299" y="3577590"/>
          <a:ext cx="815339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91315051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96277956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67750137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11003058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Mass Transition - 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914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363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/>
              <a:t> On-line ERCOT Retail Training Modules Available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MarkeTrak Series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Marketrak Overview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Switch Hold Removal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Cancel With/Without  Approvals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Usage and Billing</a:t>
            </a:r>
            <a:endParaRPr lang="en-US" sz="16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Other D2D Subtypes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Bulk Insert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MarkeTrak Admin Functionality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Emails and Notifications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Reporting – Background &amp; GUI 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Retail 101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Mass Transition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1143000" y="6438691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4250441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057400"/>
            <a:ext cx="84582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Calibri" panose="020F0502020204030204" pitchFamily="34" charset="0"/>
              </a:rPr>
              <a:t>Thursday, February 3, 2022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No meeting in January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9:30 AM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u="sng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u="sng" dirty="0">
                <a:latin typeface="Calibri" panose="020F0502020204030204" pitchFamily="34" charset="0"/>
              </a:rPr>
              <a:t>Primary Topics:</a:t>
            </a:r>
          </a:p>
          <a:p>
            <a:pPr algn="ctr"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</a:rPr>
              <a:t>Goals &amp; Accomplishments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TX SET Training Module – Review</a:t>
            </a:r>
          </a:p>
          <a:p>
            <a:pPr algn="ctr"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</a:rPr>
              <a:t>MT &amp; IAG/SH Training Deck - Review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algn="ctr"/>
            <a:endParaRPr lang="en-US" sz="2400" dirty="0">
              <a:latin typeface="Calibri" panose="020F0502020204030204" pitchFamily="34" charset="0"/>
            </a:endParaRP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14689</TotalTime>
  <Words>680</Words>
  <Application>Microsoft Office PowerPoint</Application>
  <PresentationFormat>On-screen Show (4:3)</PresentationFormat>
  <Paragraphs>134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Retail Training Plan</vt:lpstr>
      <vt:lpstr>Retail Training 2021 Attendance </vt:lpstr>
      <vt:lpstr>Upcoming Retail Training</vt:lpstr>
      <vt:lpstr>Learning Management System On-line Training Statistics &amp; New Mass Transition Module</vt:lpstr>
      <vt:lpstr> On-line ERCOT Retail Training Modules Available </vt:lpstr>
      <vt:lpstr>Retail Market Training - Registration</vt:lpstr>
      <vt:lpstr>Upcoming  RMTTF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Richter, Tracy</cp:lastModifiedBy>
  <cp:revision>516</cp:revision>
  <cp:lastPrinted>2016-02-12T19:29:41Z</cp:lastPrinted>
  <dcterms:created xsi:type="dcterms:W3CDTF">2005-04-21T14:28:35Z</dcterms:created>
  <dcterms:modified xsi:type="dcterms:W3CDTF">2021-12-08T00:44:22Z</dcterms:modified>
</cp:coreProperties>
</file>