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</p:sldMasterIdLst>
  <p:notesMasterIdLst>
    <p:notesMasterId r:id="rId19"/>
  </p:notesMasterIdLst>
  <p:handoutMasterIdLst>
    <p:handoutMasterId r:id="rId20"/>
  </p:handoutMasterIdLst>
  <p:sldIdLst>
    <p:sldId id="260" r:id="rId6"/>
    <p:sldId id="269" r:id="rId7"/>
    <p:sldId id="268" r:id="rId8"/>
    <p:sldId id="282" r:id="rId9"/>
    <p:sldId id="283" r:id="rId10"/>
    <p:sldId id="280" r:id="rId11"/>
    <p:sldId id="284" r:id="rId12"/>
    <p:sldId id="279" r:id="rId13"/>
    <p:sldId id="270" r:id="rId14"/>
    <p:sldId id="281" r:id="rId15"/>
    <p:sldId id="272" r:id="rId16"/>
    <p:sldId id="271" r:id="rId17"/>
    <p:sldId id="274" r:id="rId18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mith, Nathan" initials="SN" lastIdx="3" clrIdx="0">
    <p:extLst>
      <p:ext uri="{19B8F6BF-5375-455C-9EA6-DF929625EA0E}">
        <p15:presenceInfo xmlns:p15="http://schemas.microsoft.com/office/powerpoint/2012/main" userId="S-1-5-21-639947351-343809578-3807592339-2002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68" autoAdjust="0"/>
    <p:restoredTop sz="94660"/>
  </p:normalViewPr>
  <p:slideViewPr>
    <p:cSldViewPr showGuides="1">
      <p:cViewPr varScale="1">
        <p:scale>
          <a:sx n="114" d="100"/>
          <a:sy n="114" d="100"/>
        </p:scale>
        <p:origin x="1278" y="10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3" Type="http://schemas.openxmlformats.org/officeDocument/2006/relationships/customXml" Target="../customXml/item3.xml"/><Relationship Id="rId21" Type="http://schemas.openxmlformats.org/officeDocument/2006/relationships/commentAuthors" Target="commentAuthor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viewProps" Target="viewProps.xml"/><Relationship Id="rId10" Type="http://schemas.openxmlformats.org/officeDocument/2006/relationships/slide" Target="slides/slide5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12/2/2021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12/2/2021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96063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Footer text goes here.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5052221"/>
          </a:xfrm>
          <a:prstGeom prst="rect">
            <a:avLst/>
          </a:prstGeom>
        </p:spPr>
        <p:txBody>
          <a:bodyPr/>
          <a:lstStyle>
            <a:lvl1pPr>
              <a:defRPr sz="2600">
                <a:solidFill>
                  <a:schemeClr val="tx2"/>
                </a:solidFill>
              </a:defRPr>
            </a:lvl1pPr>
            <a:lvl2pPr>
              <a:defRPr sz="2400">
                <a:solidFill>
                  <a:schemeClr val="tx2"/>
                </a:solidFill>
              </a:defRPr>
            </a:lvl2pPr>
            <a:lvl3pPr>
              <a:defRPr sz="2200">
                <a:solidFill>
                  <a:schemeClr val="tx2"/>
                </a:solidFill>
              </a:defRPr>
            </a:lvl3pPr>
            <a:lvl4pPr>
              <a:defRPr sz="2100">
                <a:solidFill>
                  <a:schemeClr val="tx2"/>
                </a:solidFill>
              </a:defRPr>
            </a:lvl4pPr>
            <a:lvl5pPr>
              <a:defRPr sz="20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/>
              <a:t>Footer text goes here.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Footer text goes here.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628650" y="990601"/>
            <a:ext cx="3886200" cy="48006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29150" y="990601"/>
            <a:ext cx="3886200" cy="48006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7647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Footer text goes here.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1" r:id="rId3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rcot.com/content/wcm/lists/89535/EIP_External_Interfaces_Specification_v1_20-NPRR863_FFR_Advancement-DRAFT.zip" TargetMode="External"/><Relationship Id="rId2" Type="http://schemas.openxmlformats.org/officeDocument/2006/relationships/hyperlink" Target="http://www.ercot.com/services/mdt/xsds" TargetMode="External"/><Relationship Id="rId1" Type="http://schemas.openxmlformats.org/officeDocument/2006/relationships/slideLayout" Target="../slideLayouts/slideLayout3.xml"/><Relationship Id="rId4" Type="http://schemas.openxmlformats.org/officeDocument/2006/relationships/hyperlink" Target="http://www.ercot.com/content/wcm/lists/89535/External_Web_Services_XSD_V1.20Q_NPRR863_DRAFT.zip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810000" y="2105561"/>
            <a:ext cx="564603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tx2"/>
                </a:solidFill>
              </a:rPr>
              <a:t>FFR Advancement</a:t>
            </a:r>
          </a:p>
          <a:p>
            <a:r>
              <a:rPr lang="en-US" sz="2000" b="1" dirty="0">
                <a:solidFill>
                  <a:schemeClr val="tx2"/>
                </a:solidFill>
              </a:rPr>
              <a:t>Workshop Training</a:t>
            </a:r>
            <a:endParaRPr lang="en-US" dirty="0">
              <a:solidFill>
                <a:schemeClr val="tx2"/>
              </a:solidFill>
            </a:endParaRPr>
          </a:p>
          <a:p>
            <a:endParaRPr lang="en-US" dirty="0">
              <a:solidFill>
                <a:schemeClr val="tx2"/>
              </a:solidFill>
            </a:endParaRPr>
          </a:p>
          <a:p>
            <a:r>
              <a:rPr lang="en-US" dirty="0">
                <a:solidFill>
                  <a:schemeClr val="tx2"/>
                </a:solidFill>
              </a:rPr>
              <a:t>Nathan Smith</a:t>
            </a:r>
          </a:p>
          <a:p>
            <a:endParaRPr lang="en-US" dirty="0">
              <a:solidFill>
                <a:schemeClr val="tx2"/>
              </a:solidFill>
            </a:endParaRPr>
          </a:p>
          <a:p>
            <a:r>
              <a:rPr lang="en-US" dirty="0">
                <a:solidFill>
                  <a:schemeClr val="tx2"/>
                </a:solidFill>
              </a:rPr>
              <a:t>October 27, 2021</a:t>
            </a:r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AS Awards Changes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DAM and SASM RRS awards will be limited by the Resource’s corresponding AS subtype qualification MW/limit(%)</a:t>
            </a:r>
          </a:p>
          <a:p>
            <a:endParaRPr lang="en-US" dirty="0"/>
          </a:p>
          <a:p>
            <a:r>
              <a:rPr lang="en-US" dirty="0"/>
              <a:t>DAM and SASM RRS awards will now be reported by subtype (RRSPF, RRSFF and RRSUF) instead of by RRS. 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sz="2400" dirty="0"/>
              <a:t>Note: RRS MCPC will remain as “RRS”.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12030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e 18"/>
          <p:cNvSpPr>
            <a:spLocks noChangeAspect="1"/>
          </p:cNvSpPr>
          <p:nvPr/>
        </p:nvSpPr>
        <p:spPr>
          <a:xfrm>
            <a:off x="3392765" y="3044920"/>
            <a:ext cx="3222187" cy="3249554"/>
          </a:xfrm>
          <a:prstGeom prst="pie">
            <a:avLst>
              <a:gd name="adj1" fmla="val 16238875"/>
              <a:gd name="adj2" fmla="val 360353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2" name="Oval 11"/>
          <p:cNvSpPr>
            <a:spLocks noChangeAspect="1"/>
          </p:cNvSpPr>
          <p:nvPr/>
        </p:nvSpPr>
        <p:spPr>
          <a:xfrm>
            <a:off x="3428999" y="3044920"/>
            <a:ext cx="3189678" cy="3249554"/>
          </a:xfrm>
          <a:prstGeom prst="ellipse">
            <a:avLst/>
          </a:prstGeom>
          <a:solidFill>
            <a:schemeClr val="accent1">
              <a:lumMod val="20000"/>
              <a:lumOff val="80000"/>
              <a:alpha val="7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What constraints are there for the new RRS subtypes?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29" name="Content Placeholder 2"/>
          <p:cNvSpPr>
            <a:spLocks noGrp="1"/>
          </p:cNvSpPr>
          <p:nvPr>
            <p:ph idx="1"/>
          </p:nvPr>
        </p:nvSpPr>
        <p:spPr>
          <a:xfrm>
            <a:off x="304800" y="1024492"/>
            <a:ext cx="8351166" cy="2352368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sz="1800" dirty="0">
                <a:solidFill>
                  <a:schemeClr val="accent1">
                    <a:lumMod val="75000"/>
                  </a:schemeClr>
                </a:solidFill>
              </a:rPr>
              <a:t>RRSPF </a:t>
            </a:r>
            <a:r>
              <a:rPr lang="en-US" sz="1800" dirty="0"/>
              <a:t>– AS Awards and Self-Arranged must cover at least 1420 MWs.</a:t>
            </a:r>
          </a:p>
          <a:p>
            <a:pPr>
              <a:lnSpc>
                <a:spcPct val="150000"/>
              </a:lnSpc>
            </a:pPr>
            <a:r>
              <a:rPr lang="en-US" sz="1800" dirty="0">
                <a:solidFill>
                  <a:schemeClr val="accent1">
                    <a:lumMod val="75000"/>
                  </a:schemeClr>
                </a:solidFill>
              </a:rPr>
              <a:t>RRSUF + RRSFF </a:t>
            </a:r>
            <a:r>
              <a:rPr lang="en-US" sz="1800" dirty="0"/>
              <a:t>– AS Awards and Self-Arranged AS must contribute no more than 60% of AS plan.</a:t>
            </a:r>
          </a:p>
          <a:p>
            <a:pPr>
              <a:lnSpc>
                <a:spcPct val="150000"/>
              </a:lnSpc>
            </a:pPr>
            <a:r>
              <a:rPr lang="en-US" sz="1800" dirty="0">
                <a:solidFill>
                  <a:schemeClr val="accent1">
                    <a:lumMod val="75000"/>
                  </a:schemeClr>
                </a:solidFill>
              </a:rPr>
              <a:t>RRSFF</a:t>
            </a:r>
            <a:r>
              <a:rPr lang="en-US" sz="1800" dirty="0">
                <a:solidFill>
                  <a:schemeClr val="accent4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800" dirty="0"/>
              <a:t>– AS Awards and Self-Arranged AS must be less than or equal to 450 MWs.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2614011" y="5163361"/>
            <a:ext cx="1994040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accent1">
                    <a:lumMod val="75000"/>
                  </a:schemeClr>
                </a:solidFill>
              </a:rPr>
              <a:t>RRSUF </a:t>
            </a:r>
          </a:p>
          <a:p>
            <a:r>
              <a:rPr lang="en-US" sz="1400" dirty="0">
                <a:solidFill>
                  <a:schemeClr val="accent1">
                    <a:lumMod val="75000"/>
                  </a:schemeClr>
                </a:solidFill>
              </a:rPr>
              <a:t>      + </a:t>
            </a:r>
          </a:p>
          <a:p>
            <a:r>
              <a:rPr lang="en-US" sz="1400" dirty="0">
                <a:solidFill>
                  <a:schemeClr val="accent1">
                    <a:lumMod val="75000"/>
                  </a:schemeClr>
                </a:solidFill>
              </a:rPr>
              <a:t>   RRSFF </a:t>
            </a:r>
          </a:p>
          <a:p>
            <a:r>
              <a:rPr lang="en-US" sz="1400" dirty="0">
                <a:solidFill>
                  <a:schemeClr val="accent1">
                    <a:lumMod val="75000"/>
                  </a:schemeClr>
                </a:solidFill>
              </a:rPr>
              <a:t>     60% limit </a:t>
            </a:r>
          </a:p>
          <a:p>
            <a:r>
              <a:rPr lang="en-US" sz="1400" dirty="0">
                <a:solidFill>
                  <a:schemeClr val="accent1">
                    <a:lumMod val="75000"/>
                  </a:schemeClr>
                </a:solidFill>
              </a:rPr>
              <a:t>       of RRS Plan</a:t>
            </a:r>
          </a:p>
          <a:p>
            <a:endParaRPr lang="en-US" dirty="0">
              <a:solidFill>
                <a:schemeClr val="accent1">
                  <a:lumMod val="75000"/>
                </a:schemeClr>
              </a:solidFill>
            </a:endParaRPr>
          </a:p>
          <a:p>
            <a:endParaRPr lang="en-US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en-US" sz="1600" dirty="0">
                <a:solidFill>
                  <a:schemeClr val="accent1">
                    <a:lumMod val="75000"/>
                  </a:schemeClr>
                </a:solidFill>
              </a:rPr>
              <a:t>  </a:t>
            </a:r>
          </a:p>
        </p:txBody>
      </p:sp>
      <p:sp>
        <p:nvSpPr>
          <p:cNvPr id="5" name="Rectangle 4"/>
          <p:cNvSpPr>
            <a:spLocks noChangeAspect="1"/>
          </p:cNvSpPr>
          <p:nvPr/>
        </p:nvSpPr>
        <p:spPr>
          <a:xfrm>
            <a:off x="2362200" y="2881086"/>
            <a:ext cx="5181600" cy="357059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635184" y="4407181"/>
            <a:ext cx="29260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accent1">
                    <a:lumMod val="75000"/>
                  </a:schemeClr>
                </a:solidFill>
              </a:rPr>
              <a:t>RRS</a:t>
            </a:r>
            <a:r>
              <a:rPr lang="en-US" sz="2800" dirty="0"/>
              <a:t> </a:t>
            </a:r>
            <a:r>
              <a:rPr lang="en-US" sz="2800" dirty="0">
                <a:solidFill>
                  <a:schemeClr val="accent1">
                    <a:lumMod val="75000"/>
                  </a:schemeClr>
                </a:solidFill>
              </a:rPr>
              <a:t>Plan</a:t>
            </a:r>
          </a:p>
        </p:txBody>
      </p:sp>
      <p:sp>
        <p:nvSpPr>
          <p:cNvPr id="43" name="TextBox 42"/>
          <p:cNvSpPr txBox="1">
            <a:spLocks noChangeAspect="1"/>
          </p:cNvSpPr>
          <p:nvPr/>
        </p:nvSpPr>
        <p:spPr>
          <a:xfrm>
            <a:off x="4202026" y="5569934"/>
            <a:ext cx="1565308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accent1">
                    <a:lumMod val="75000"/>
                  </a:schemeClr>
                </a:solidFill>
              </a:rPr>
              <a:t>RRSFF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en-US" sz="1200" dirty="0">
                <a:solidFill>
                  <a:schemeClr val="accent1">
                    <a:lumMod val="75000"/>
                  </a:schemeClr>
                </a:solidFill>
              </a:rPr>
              <a:t>(max. 450 MW)</a:t>
            </a:r>
          </a:p>
          <a:p>
            <a:pPr algn="ctr"/>
            <a:r>
              <a:rPr lang="en-US" sz="1400" dirty="0">
                <a:solidFill>
                  <a:schemeClr val="accent1">
                    <a:lumMod val="75000"/>
                  </a:schemeClr>
                </a:solidFill>
              </a:rPr>
              <a:t>  </a:t>
            </a:r>
          </a:p>
        </p:txBody>
      </p:sp>
      <p:sp>
        <p:nvSpPr>
          <p:cNvPr id="44" name="TextBox 43"/>
          <p:cNvSpPr txBox="1">
            <a:spLocks noChangeAspect="1"/>
          </p:cNvSpPr>
          <p:nvPr/>
        </p:nvSpPr>
        <p:spPr>
          <a:xfrm>
            <a:off x="3433130" y="4321311"/>
            <a:ext cx="156530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accent1">
                    <a:lumMod val="75000"/>
                  </a:schemeClr>
                </a:solidFill>
              </a:rPr>
              <a:t>RRSUF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en-US" sz="1600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en-US" sz="1600" dirty="0">
                <a:solidFill>
                  <a:schemeClr val="accent1">
                    <a:lumMod val="75000"/>
                  </a:schemeClr>
                </a:solidFill>
              </a:rPr>
              <a:t>      </a:t>
            </a:r>
            <a:r>
              <a:rPr lang="en-US" sz="2400" dirty="0">
                <a:solidFill>
                  <a:schemeClr val="accent1">
                    <a:lumMod val="75000"/>
                  </a:schemeClr>
                </a:solidFill>
              </a:rPr>
              <a:t>+</a:t>
            </a:r>
            <a:endParaRPr lang="en-US" sz="16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6" name="TextBox 45"/>
          <p:cNvSpPr txBox="1">
            <a:spLocks noChangeAspect="1"/>
          </p:cNvSpPr>
          <p:nvPr/>
        </p:nvSpPr>
        <p:spPr>
          <a:xfrm>
            <a:off x="4953000" y="4219435"/>
            <a:ext cx="182504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2000" dirty="0">
                <a:solidFill>
                  <a:schemeClr val="accent1">
                    <a:lumMod val="75000"/>
                  </a:schemeClr>
                </a:solidFill>
              </a:rPr>
              <a:t>RRSPF</a:t>
            </a:r>
            <a:endParaRPr lang="en-US" sz="1200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en-US" sz="1200" dirty="0">
                <a:solidFill>
                  <a:schemeClr val="accent1">
                    <a:lumMod val="75000"/>
                  </a:schemeClr>
                </a:solidFill>
              </a:rPr>
              <a:t>(min. 1420 MW)</a:t>
            </a:r>
          </a:p>
          <a:p>
            <a:pPr algn="ctr"/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en-US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en-US" sz="1600" dirty="0">
                <a:solidFill>
                  <a:schemeClr val="accent1">
                    <a:lumMod val="75000"/>
                  </a:schemeClr>
                </a:solidFill>
              </a:rPr>
              <a:t>  </a:t>
            </a:r>
          </a:p>
        </p:txBody>
      </p:sp>
      <p:sp>
        <p:nvSpPr>
          <p:cNvPr id="21" name="Pie 20"/>
          <p:cNvSpPr>
            <a:spLocks noChangeAspect="1"/>
          </p:cNvSpPr>
          <p:nvPr/>
        </p:nvSpPr>
        <p:spPr>
          <a:xfrm>
            <a:off x="3482202" y="3193187"/>
            <a:ext cx="3036106" cy="3068344"/>
          </a:xfrm>
          <a:prstGeom prst="pie">
            <a:avLst>
              <a:gd name="adj1" fmla="val 3620182"/>
              <a:gd name="adj2" fmla="val 7136397"/>
            </a:avLst>
          </a:prstGeom>
          <a:noFill/>
          <a:ln>
            <a:solidFill>
              <a:srgbClr val="FFC000">
                <a:alpha val="90000"/>
              </a:srgb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0" name="Pie 29"/>
          <p:cNvSpPr>
            <a:spLocks noChangeAspect="1"/>
          </p:cNvSpPr>
          <p:nvPr/>
        </p:nvSpPr>
        <p:spPr>
          <a:xfrm>
            <a:off x="3339425" y="2970274"/>
            <a:ext cx="3323247" cy="3379294"/>
          </a:xfrm>
          <a:prstGeom prst="pie">
            <a:avLst>
              <a:gd name="adj1" fmla="val 3620182"/>
              <a:gd name="adj2" fmla="val 16230464"/>
            </a:avLst>
          </a:prstGeom>
          <a:noFill/>
          <a:ln>
            <a:solidFill>
              <a:schemeClr val="accent1">
                <a:alpha val="9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225147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AS Trades in FFR Advancement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RRS AS Trade types </a:t>
            </a:r>
            <a:r>
              <a:rPr lang="en-US" dirty="0">
                <a:solidFill>
                  <a:srgbClr val="C00000"/>
                </a:solidFill>
              </a:rPr>
              <a:t>RRSGN</a:t>
            </a:r>
            <a:r>
              <a:rPr lang="en-US" dirty="0"/>
              <a:t>, </a:t>
            </a:r>
            <a:r>
              <a:rPr lang="en-US" dirty="0">
                <a:solidFill>
                  <a:srgbClr val="C00000"/>
                </a:solidFill>
              </a:rPr>
              <a:t>RRSLD</a:t>
            </a:r>
            <a:r>
              <a:rPr lang="en-US" dirty="0"/>
              <a:t>, and </a:t>
            </a:r>
            <a:r>
              <a:rPr lang="en-US" dirty="0">
                <a:solidFill>
                  <a:srgbClr val="C00000"/>
                </a:solidFill>
              </a:rPr>
              <a:t>RRSNC</a:t>
            </a:r>
            <a:r>
              <a:rPr lang="en-US" dirty="0"/>
              <a:t> will be replaced by 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RRSPF</a:t>
            </a:r>
            <a:r>
              <a:rPr lang="en-US" dirty="0"/>
              <a:t>, 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RRSFF</a:t>
            </a:r>
            <a:r>
              <a:rPr lang="en-US" dirty="0"/>
              <a:t>, and 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RRSUF</a:t>
            </a:r>
            <a:r>
              <a:rPr lang="en-US" dirty="0"/>
              <a:t>. </a:t>
            </a:r>
          </a:p>
          <a:p>
            <a:r>
              <a:rPr lang="en-US" sz="1800" dirty="0"/>
              <a:t>The table below shows the RRS trades that are allowed for each new type of original responsibility: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1800" dirty="0"/>
          </a:p>
          <a:p>
            <a:pPr>
              <a:buFontTx/>
              <a:buChar char="-"/>
            </a:pPr>
            <a:r>
              <a:rPr lang="en-US" sz="1800" dirty="0">
                <a:solidFill>
                  <a:schemeClr val="accent1">
                    <a:lumMod val="75000"/>
                  </a:schemeClr>
                </a:solidFill>
              </a:rPr>
              <a:t>RRSFF</a:t>
            </a:r>
            <a:r>
              <a:rPr lang="en-US" sz="1800" dirty="0"/>
              <a:t> responsibility can be replaced by any other RRS subtype.</a:t>
            </a:r>
          </a:p>
          <a:p>
            <a:pPr>
              <a:buFontTx/>
              <a:buChar char="-"/>
            </a:pPr>
            <a:r>
              <a:rPr lang="en-US" sz="1800" dirty="0">
                <a:solidFill>
                  <a:schemeClr val="accent1">
                    <a:lumMod val="75000"/>
                  </a:schemeClr>
                </a:solidFill>
              </a:rPr>
              <a:t>RRSUF</a:t>
            </a:r>
            <a:r>
              <a:rPr lang="en-US" sz="1800" dirty="0"/>
              <a:t> responsibility can be replaced by </a:t>
            </a:r>
            <a:r>
              <a:rPr lang="en-US" sz="1800" dirty="0">
                <a:solidFill>
                  <a:schemeClr val="accent1">
                    <a:lumMod val="75000"/>
                  </a:schemeClr>
                </a:solidFill>
              </a:rPr>
              <a:t>RRSPF</a:t>
            </a:r>
            <a:r>
              <a:rPr lang="en-US" sz="1800" dirty="0"/>
              <a:t> or </a:t>
            </a:r>
            <a:r>
              <a:rPr lang="en-US" sz="1800" dirty="0">
                <a:solidFill>
                  <a:schemeClr val="accent1">
                    <a:lumMod val="75000"/>
                  </a:schemeClr>
                </a:solidFill>
              </a:rPr>
              <a:t>RRSUF</a:t>
            </a:r>
            <a:r>
              <a:rPr lang="en-US" sz="1800" dirty="0"/>
              <a:t>.</a:t>
            </a:r>
          </a:p>
          <a:p>
            <a:pPr>
              <a:buFontTx/>
              <a:buChar char="-"/>
            </a:pPr>
            <a:r>
              <a:rPr lang="en-US" sz="1800" dirty="0">
                <a:solidFill>
                  <a:schemeClr val="accent1">
                    <a:lumMod val="75000"/>
                  </a:schemeClr>
                </a:solidFill>
              </a:rPr>
              <a:t>RRSPF</a:t>
            </a:r>
            <a:r>
              <a:rPr lang="en-US" sz="1800" dirty="0"/>
              <a:t> responsibility can only be replaced with other </a:t>
            </a:r>
            <a:r>
              <a:rPr lang="en-US" sz="1800" dirty="0">
                <a:solidFill>
                  <a:schemeClr val="accent1">
                    <a:lumMod val="75000"/>
                  </a:schemeClr>
                </a:solidFill>
              </a:rPr>
              <a:t>RRSPF</a:t>
            </a:r>
            <a:r>
              <a:rPr lang="en-US" sz="1800" dirty="0"/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62200" y="2438400"/>
            <a:ext cx="4202654" cy="24384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581400" y="3200400"/>
            <a:ext cx="1066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accent1">
                    <a:lumMod val="75000"/>
                  </a:schemeClr>
                </a:solidFill>
              </a:rPr>
              <a:t>(RRSPF)</a:t>
            </a:r>
            <a:endParaRPr lang="en-US" sz="1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590800" y="3733624"/>
            <a:ext cx="1066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accent1">
                    <a:lumMod val="75000"/>
                  </a:schemeClr>
                </a:solidFill>
              </a:rPr>
              <a:t>(RRSPF)</a:t>
            </a:r>
            <a:endParaRPr lang="en-US" sz="1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610100" y="3200400"/>
            <a:ext cx="1066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accent1">
                    <a:lumMod val="75000"/>
                  </a:schemeClr>
                </a:solidFill>
              </a:rPr>
              <a:t>(RRSFF)</a:t>
            </a:r>
            <a:endParaRPr lang="en-US" sz="1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587477" y="3200400"/>
            <a:ext cx="1066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accent1">
                    <a:lumMod val="75000"/>
                  </a:schemeClr>
                </a:solidFill>
              </a:rPr>
              <a:t>(RRSUF)</a:t>
            </a:r>
            <a:endParaRPr lang="en-US" sz="1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592091" y="4266848"/>
            <a:ext cx="1066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accent1">
                    <a:lumMod val="75000"/>
                  </a:schemeClr>
                </a:solidFill>
              </a:rPr>
              <a:t>(RRSFF)</a:t>
            </a:r>
            <a:endParaRPr lang="en-US" sz="1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590800" y="4656811"/>
            <a:ext cx="1066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accent1">
                    <a:lumMod val="75000"/>
                  </a:schemeClr>
                </a:solidFill>
              </a:rPr>
              <a:t>(RRSUF)</a:t>
            </a:r>
            <a:endParaRPr lang="en-US" sz="14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056195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Wrap-Up and Q&amp;A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en-US" sz="2400" dirty="0"/>
              <a:t>Between December 7 and December 9, 2021 ERCOT systems will be updated to implement changes related to the Fast-Frequency Response (FFR) Advancement project.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2400" dirty="0"/>
              <a:t>More Market Notices will be sent closer to implementation.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2400" dirty="0"/>
              <a:t>Mote testing environment is planned to be available beginning October 28</a:t>
            </a:r>
            <a:r>
              <a:rPr lang="en-US" sz="2400" baseline="30000" dirty="0"/>
              <a:t>th</a:t>
            </a:r>
            <a:r>
              <a:rPr lang="en-US" sz="2400" dirty="0"/>
              <a:t>. A Market Notice will be sent when the environment is ready.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2400" dirty="0"/>
              <a:t>All QSEs that participate in the RRS market today should test their submissions in MOTE, as changes in </a:t>
            </a:r>
            <a:r>
              <a:rPr lang="en-US" sz="2400"/>
              <a:t>the RRS offer </a:t>
            </a:r>
            <a:r>
              <a:rPr lang="en-US" sz="2400" dirty="0"/>
              <a:t>structure effect all </a:t>
            </a:r>
            <a:r>
              <a:rPr lang="en-US" sz="2400"/>
              <a:t>RRS offers.</a:t>
            </a:r>
            <a:endParaRPr lang="en-US" sz="2400" dirty="0"/>
          </a:p>
          <a:p>
            <a:pPr>
              <a:buFont typeface="Wingdings" panose="05000000000000000000" pitchFamily="2" charset="2"/>
              <a:buChar char="ü"/>
            </a:pPr>
            <a:r>
              <a:rPr lang="en-US" sz="2400" dirty="0"/>
              <a:t>Contact your Account Manager with any transition issues.</a:t>
            </a:r>
          </a:p>
          <a:p>
            <a:pPr>
              <a:buFont typeface="Wingdings" panose="05000000000000000000" pitchFamily="2" charset="2"/>
              <a:buChar char="ü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82015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 RRS Subtypes – FFR Advancement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RRS – Primary Frequency Response (RRSPF)</a:t>
            </a:r>
          </a:p>
          <a:p>
            <a:pPr lvl="1"/>
            <a:r>
              <a:rPr lang="en-US" sz="1800" dirty="0"/>
              <a:t>Analogous to previous RRSGN + RRSLD</a:t>
            </a:r>
          </a:p>
          <a:p>
            <a:r>
              <a:rPr lang="en-US" dirty="0"/>
              <a:t>RRS – Load Resources controlled by high-set under-frequency relays (RRSUF) </a:t>
            </a:r>
          </a:p>
          <a:p>
            <a:pPr lvl="1"/>
            <a:r>
              <a:rPr lang="en-US" sz="1800" dirty="0"/>
              <a:t>Analogous to previous RRSNC</a:t>
            </a:r>
          </a:p>
          <a:p>
            <a:r>
              <a:rPr lang="en-US" dirty="0"/>
              <a:t>RRS - Fast Frequency Response (RRSFF) </a:t>
            </a:r>
          </a:p>
          <a:p>
            <a:pPr lvl="1"/>
            <a:r>
              <a:rPr lang="en-US" sz="1800" dirty="0"/>
              <a:t>Responds within 15 cycles after frequency meets or drops below a preset threshold (59.85 HZ)</a:t>
            </a:r>
          </a:p>
          <a:p>
            <a:pPr lvl="1"/>
            <a:r>
              <a:rPr lang="en-US" sz="1800" dirty="0"/>
              <a:t>Sustained for at least 15 minutes</a:t>
            </a:r>
          </a:p>
          <a:p>
            <a:pPr lvl="1"/>
            <a:r>
              <a:rPr lang="en-US" sz="1800" dirty="0"/>
              <a:t>Recovers in 15 minutes</a:t>
            </a:r>
          </a:p>
          <a:p>
            <a:pPr lvl="1"/>
            <a:r>
              <a:rPr lang="en-US" sz="1800" dirty="0"/>
              <a:t>Can be offered by qualifying Energy Storage (ESR) GEN and CLR, GEN (non ESR), CLR (non ESR), and NCLR.</a:t>
            </a:r>
          </a:p>
          <a:p>
            <a:endParaRPr lang="en-US" sz="2000" dirty="0"/>
          </a:p>
          <a:p>
            <a:pPr marL="457200" lvl="1" indent="0">
              <a:buNone/>
            </a:pPr>
            <a:endParaRPr lang="en-US" sz="1800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36041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dirty="0"/>
              <a:t>RRS Limits with New Subtypes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19200"/>
            <a:ext cx="8534400" cy="487680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sz="2000" dirty="0"/>
              <a:t>Limit of RRSUF + RRSFF is &lt;= 60% depending on RRS Plan</a:t>
            </a:r>
          </a:p>
          <a:p>
            <a:pPr>
              <a:lnSpc>
                <a:spcPct val="150000"/>
              </a:lnSpc>
            </a:pPr>
            <a:r>
              <a:rPr lang="en-US" sz="2000" dirty="0"/>
              <a:t>Required 1420 MW minimum for RRSPF </a:t>
            </a:r>
          </a:p>
          <a:p>
            <a:pPr lvl="1"/>
            <a:r>
              <a:rPr lang="en-US" sz="1400" dirty="0"/>
              <a:t>1420 MW is based on current RRS methodology. Minimum required RRSPF is subject to change depending on future RRS methodology changes.</a:t>
            </a:r>
          </a:p>
          <a:p>
            <a:pPr>
              <a:lnSpc>
                <a:spcPct val="150000"/>
              </a:lnSpc>
            </a:pPr>
            <a:r>
              <a:rPr lang="en-US" sz="2000" dirty="0"/>
              <a:t>RRSFF limited to 450 MW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2000" dirty="0"/>
              <a:t>Resource – AS type/subtype breakdown: </a:t>
            </a:r>
          </a:p>
          <a:p>
            <a:pPr marL="0" indent="0">
              <a:lnSpc>
                <a:spcPct val="150000"/>
              </a:lnSpc>
              <a:buNone/>
            </a:pPr>
            <a:endParaRPr lang="en-US" sz="2000" dirty="0"/>
          </a:p>
          <a:p>
            <a:pPr marL="0" indent="0">
              <a:lnSpc>
                <a:spcPct val="150000"/>
              </a:lnSpc>
              <a:buNone/>
            </a:pPr>
            <a:endParaRPr lang="en-US" sz="2000" dirty="0"/>
          </a:p>
          <a:p>
            <a:pPr marL="0" indent="0">
              <a:lnSpc>
                <a:spcPct val="150000"/>
              </a:lnSpc>
              <a:buNone/>
            </a:pPr>
            <a:endParaRPr lang="en-US" sz="1600" dirty="0"/>
          </a:p>
          <a:p>
            <a:pPr marL="0" indent="0">
              <a:lnSpc>
                <a:spcPct val="150000"/>
              </a:lnSpc>
              <a:buNone/>
            </a:pPr>
            <a:endParaRPr lang="en-US" sz="1800" dirty="0"/>
          </a:p>
          <a:p>
            <a:pPr marL="0" indent="0">
              <a:lnSpc>
                <a:spcPct val="150000"/>
              </a:lnSpc>
              <a:buNone/>
            </a:pPr>
            <a:r>
              <a:rPr lang="en-US" sz="1200" dirty="0">
                <a:solidFill>
                  <a:srgbClr val="FF0000"/>
                </a:solidFill>
              </a:rPr>
              <a:t>*</a:t>
            </a:r>
            <a:r>
              <a:rPr lang="en-US" sz="1200" dirty="0"/>
              <a:t>NCLR will not be able to offer both FFR and UFR for same hour of same Operating Day as they will not be capable of carrying both simultaneously in Real-Time.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19200" y="3733800"/>
            <a:ext cx="6321530" cy="19080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371197" y="5093456"/>
            <a:ext cx="228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*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951180" y="5082236"/>
            <a:ext cx="228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*</a:t>
            </a:r>
          </a:p>
        </p:txBody>
      </p:sp>
    </p:spTree>
    <p:extLst>
      <p:ext uri="{BB962C8B-B14F-4D97-AF65-F5344CB8AC3E}">
        <p14:creationId xmlns:p14="http://schemas.microsoft.com/office/powerpoint/2010/main" val="1550204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COP Submission Changes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COP AS Resource Responsibility “RRS” will be replaced by the new RRS subtypes:</a:t>
            </a:r>
          </a:p>
          <a:p>
            <a:pPr lvl="1"/>
            <a:r>
              <a:rPr lang="en-US" dirty="0"/>
              <a:t>RRSPF</a:t>
            </a:r>
          </a:p>
          <a:p>
            <a:pPr lvl="1"/>
            <a:r>
              <a:rPr lang="en-US" dirty="0"/>
              <a:t>RRSFF</a:t>
            </a:r>
          </a:p>
          <a:p>
            <a:pPr lvl="1"/>
            <a:r>
              <a:rPr lang="en-US" dirty="0"/>
              <a:t>RRSUF</a:t>
            </a:r>
          </a:p>
          <a:p>
            <a:pPr marL="457200" lvl="1" indent="0">
              <a:buNone/>
            </a:pPr>
            <a:endParaRPr lang="en-US" dirty="0"/>
          </a:p>
          <a:p>
            <a:r>
              <a:rPr lang="en-US" dirty="0"/>
              <a:t>Resource must be qualified for AS subtype if corresponding AS responsibility is greater than 0 MW.</a:t>
            </a:r>
          </a:p>
          <a:p>
            <a:r>
              <a:rPr lang="en-US" dirty="0"/>
              <a:t>RRS responsibility must not be greater than the Resource’s RRS qualification MW/Limit(%) for that AS subtype if it exists.</a:t>
            </a:r>
          </a:p>
          <a:p>
            <a:pPr marL="457200" lvl="1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40578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Self-Arranged Submission Changes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000" dirty="0"/>
              <a:t>Previous RRS AS Self Arrangement types:</a:t>
            </a:r>
          </a:p>
          <a:p>
            <a:pPr marL="0" indent="0">
              <a:buNone/>
            </a:pPr>
            <a:r>
              <a:rPr lang="en-US" sz="1800" dirty="0">
                <a:solidFill>
                  <a:srgbClr val="C00000"/>
                </a:solidFill>
              </a:rPr>
              <a:t>RRSGN, RRSLD, </a:t>
            </a:r>
            <a:r>
              <a:rPr lang="en-US" sz="1800" dirty="0"/>
              <a:t>and </a:t>
            </a:r>
            <a:r>
              <a:rPr lang="en-US" sz="1800" dirty="0">
                <a:solidFill>
                  <a:srgbClr val="C00000"/>
                </a:solidFill>
              </a:rPr>
              <a:t>RRSNC</a:t>
            </a:r>
            <a:r>
              <a:rPr lang="en-US" sz="1800" dirty="0"/>
              <a:t> </a:t>
            </a:r>
            <a:endParaRPr lang="en-US" sz="2000" dirty="0"/>
          </a:p>
          <a:p>
            <a:pPr marL="0" indent="0">
              <a:buNone/>
            </a:pPr>
            <a:r>
              <a:rPr lang="en-US" sz="2000" dirty="0"/>
              <a:t>Will be replaced by new RRS subtypes:</a:t>
            </a:r>
          </a:p>
          <a:p>
            <a:pPr marL="0" indent="0">
              <a:buNone/>
            </a:pPr>
            <a:r>
              <a:rPr lang="en-US" sz="1800" dirty="0">
                <a:solidFill>
                  <a:schemeClr val="accent1">
                    <a:lumMod val="75000"/>
                  </a:schemeClr>
                </a:solidFill>
              </a:rPr>
              <a:t>RRSPF, RRSFF,</a:t>
            </a:r>
            <a:r>
              <a:rPr lang="en-US" sz="1800" dirty="0"/>
              <a:t> and </a:t>
            </a:r>
            <a:r>
              <a:rPr lang="en-US" sz="1800" dirty="0">
                <a:solidFill>
                  <a:schemeClr val="accent1">
                    <a:lumMod val="75000"/>
                  </a:schemeClr>
                </a:solidFill>
              </a:rPr>
              <a:t>RRSUF</a:t>
            </a:r>
            <a:r>
              <a:rPr lang="en-US" sz="1800" dirty="0"/>
              <a:t> </a:t>
            </a:r>
          </a:p>
          <a:p>
            <a:pPr marL="0" indent="0">
              <a:buNone/>
            </a:pPr>
            <a:endParaRPr lang="en-US" sz="1800" dirty="0"/>
          </a:p>
          <a:p>
            <a:r>
              <a:rPr lang="en-US" sz="1600" dirty="0"/>
              <a:t>RRSFF and RRSUF shall be limited to the QSE’s Load Ratio Share of the capacity allowed to be provided by Load Resources not providing PFR.</a:t>
            </a:r>
          </a:p>
          <a:p>
            <a:r>
              <a:rPr lang="en-US" sz="1600" dirty="0"/>
              <a:t>RRSFF shall be limited to the QSE’s Load Ratio Share of the system total capacity allowed to providing FFR </a:t>
            </a:r>
          </a:p>
          <a:p>
            <a:r>
              <a:rPr lang="en-US" sz="1600" dirty="0"/>
              <a:t>RRSFF and RRSUF shall be limited to the QSE’s Load Ratio Share of the capacity allowed to be provided by Load Resources not providing PFR.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1800" dirty="0"/>
              <a:t>Note: AS Obligation for RRS will continue being reported as “RRS” obligation, not by new subtypes.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62772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AS Offer Changes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/>
              <a:t>NCLR Flag option will be removed.</a:t>
            </a:r>
          </a:p>
          <a:p>
            <a:r>
              <a:rPr lang="en-US" sz="2000" dirty="0"/>
              <a:t>For Online Reserves (ONRES), RRS price will be removed and replaced a separate price column for each RRS Subtype. The price columns for ONRES will be as follows:</a:t>
            </a:r>
          </a:p>
          <a:p>
            <a:pPr lvl="1"/>
            <a:r>
              <a:rPr lang="en-US" sz="1800" dirty="0"/>
              <a:t>REGUP Price </a:t>
            </a:r>
            <a:r>
              <a:rPr lang="en-US" sz="1200" dirty="0"/>
              <a:t>(e.g. PRICE1_REGUP, PRICE2_REGUP…PRICE5_REGUP)</a:t>
            </a:r>
          </a:p>
          <a:p>
            <a:pPr lvl="1"/>
            <a:r>
              <a:rPr lang="en-US" sz="1800" dirty="0"/>
              <a:t>RRSPF Price </a:t>
            </a:r>
            <a:r>
              <a:rPr lang="en-US" sz="1200" dirty="0"/>
              <a:t>(e.g. PRICE1_RRSPF, PRICE2_RRSPF…PRICE5_RRSPF)</a:t>
            </a:r>
            <a:endParaRPr lang="en-US" sz="1800" dirty="0"/>
          </a:p>
          <a:p>
            <a:pPr lvl="1"/>
            <a:r>
              <a:rPr lang="en-US" sz="1800" dirty="0"/>
              <a:t>RRSFF Price </a:t>
            </a:r>
            <a:r>
              <a:rPr lang="en-US" sz="1200" dirty="0"/>
              <a:t>(e.g. PRICE1_RRSFF, PRICE2_RRSFF…PRICE5_RRSFF)</a:t>
            </a:r>
          </a:p>
          <a:p>
            <a:pPr lvl="1"/>
            <a:r>
              <a:rPr lang="en-US" sz="1800" dirty="0"/>
              <a:t>RRSUF Price </a:t>
            </a:r>
            <a:r>
              <a:rPr lang="en-US" sz="1200" dirty="0"/>
              <a:t>(e.g. PRICE1_RRSUF, PRICE2_RRSUF…PRICE5_RRSUF)</a:t>
            </a:r>
          </a:p>
          <a:p>
            <a:pPr lvl="1"/>
            <a:r>
              <a:rPr lang="en-US" sz="1800" dirty="0"/>
              <a:t>ONNS Price </a:t>
            </a:r>
            <a:r>
              <a:rPr lang="en-US" sz="1200" dirty="0"/>
              <a:t>(e.g. PRICE1_ONNS, PRICE2_ONNS…PRICE5_ONNS)</a:t>
            </a:r>
          </a:p>
          <a:p>
            <a:pPr marL="457200" lvl="1" indent="0">
              <a:buNone/>
            </a:pPr>
            <a:endParaRPr lang="en-US" sz="1600" dirty="0"/>
          </a:p>
          <a:p>
            <a:pPr marL="457200" lvl="1" indent="0">
              <a:buNone/>
            </a:pPr>
            <a:r>
              <a:rPr lang="en-US" sz="1600" dirty="0"/>
              <a:t>Note: Draft updates to EIS and XSD documents are available on ERCOT.com</a:t>
            </a:r>
          </a:p>
          <a:p>
            <a:pPr marL="457200" lvl="1" indent="0">
              <a:buNone/>
            </a:pPr>
            <a:r>
              <a:rPr lang="en-US" sz="1600" u="sng" dirty="0">
                <a:hlinkClick r:id="rId2"/>
              </a:rPr>
              <a:t>http://www.ercot.com/services/mdt/xsds</a:t>
            </a:r>
            <a:endParaRPr lang="en-US" sz="1600" u="sng" dirty="0"/>
          </a:p>
          <a:p>
            <a:pPr marL="457200" lvl="1" indent="0">
              <a:buNone/>
            </a:pPr>
            <a:r>
              <a:rPr lang="en-US" sz="1600" b="1" u="sng" dirty="0">
                <a:hlinkClick r:id="rId3"/>
              </a:rPr>
              <a:t>EIP External Interfaces Specification v1.20Q - NPRR863 DRAFT</a:t>
            </a:r>
            <a:endParaRPr lang="en-US" sz="1600" b="1" u="sng" dirty="0"/>
          </a:p>
          <a:p>
            <a:pPr marL="457200" lvl="1" indent="0">
              <a:buNone/>
            </a:pPr>
            <a:r>
              <a:rPr lang="en-US" sz="1600" b="1" u="sng" dirty="0">
                <a:hlinkClick r:id="rId4"/>
              </a:rPr>
              <a:t>External Web Services XSD V1.20Q – NPRR863 DRAFT</a:t>
            </a:r>
            <a:endParaRPr lang="en-US" sz="1600" b="1" u="sng" dirty="0"/>
          </a:p>
          <a:p>
            <a:pPr marL="457200" lvl="1" indent="0">
              <a:buNone/>
            </a:pPr>
            <a:endParaRPr lang="en-US" sz="1600" dirty="0"/>
          </a:p>
          <a:p>
            <a:pPr marL="457200" lvl="1" indent="0">
              <a:buNone/>
            </a:pPr>
            <a:r>
              <a:rPr lang="en-US" sz="1600" dirty="0"/>
              <a:t>Draft updates to Market Submissions Validation Rules Document has been updated and posted to the FFR Advancement Workshop Calendar Event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37165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AS Offers from ESR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/>
              <a:t>For any particular operating hour in the Day Ahead Market (DAM) and Supplementary Ancillary Service Market (SASM), an Energy Storage Resource (ESR) Generation Resource (ESR-Gen) and ESR Controllable Load Resource (ESR-CLR) will be able to offer Regulation, RRSPF, RRSFF and Non-Spin simultaneously*.</a:t>
            </a:r>
          </a:p>
          <a:p>
            <a:r>
              <a:rPr lang="en-US" sz="2000" dirty="0"/>
              <a:t>Similarly for any particular operating hour, DAM and SASM optimization may award an ESR-Gen or ESR-CLR Regulation, RRSPF, RRSFF and Non-Spin concurrently.*</a:t>
            </a:r>
            <a:endParaRPr lang="en-US" dirty="0"/>
          </a:p>
          <a:p>
            <a:pPr lvl="1"/>
            <a:r>
              <a:rPr lang="en-US" sz="1800" dirty="0"/>
              <a:t>ESR-Gen and ESR-CLR will be able to carry RRS-PFR and RRS-FFR concurrently in Real Time. </a:t>
            </a:r>
          </a:p>
          <a:p>
            <a:pPr lvl="1"/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r>
              <a:rPr lang="en-US" sz="1600" dirty="0"/>
              <a:t>*Assuming the ESR-Gen or ESR-CLR is qualified for the AS or AS subtype and is offering in DAM.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5" name="Picture 4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900" y="4419600"/>
            <a:ext cx="6934200" cy="68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48055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RRSUF and RRSFF Offers from Load Resources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z="2400" dirty="0"/>
              <a:t>For any particular operating hour in the DAM and SASM, a Non-Controllable Load Resource (NCLR) will be able to offer either RRSFF or RRSUF*.</a:t>
            </a:r>
          </a:p>
          <a:p>
            <a:pPr lvl="0"/>
            <a:r>
              <a:rPr lang="en-US" sz="2400" dirty="0"/>
              <a:t>For any particular operating hour, DAM optimization may award an NCLR per its offer, either RRSFF or RRSUF.</a:t>
            </a:r>
          </a:p>
          <a:p>
            <a:pPr lvl="1"/>
            <a:r>
              <a:rPr lang="en-US" sz="2000" dirty="0"/>
              <a:t>NCLR will be not able to carry RRSFF and RRSUF concurrently in Real Time.</a:t>
            </a:r>
          </a:p>
          <a:p>
            <a:pPr lvl="1"/>
            <a:endParaRPr lang="en-US" sz="2000" dirty="0"/>
          </a:p>
          <a:p>
            <a:pPr lvl="1"/>
            <a:endParaRPr lang="en-US" sz="2000" dirty="0"/>
          </a:p>
          <a:p>
            <a:pPr marL="457200" lvl="1" indent="0">
              <a:buNone/>
            </a:pPr>
            <a:endParaRPr lang="en-US" sz="1800" dirty="0"/>
          </a:p>
          <a:p>
            <a:pPr marL="457200" lvl="1" indent="0">
              <a:buNone/>
            </a:pPr>
            <a:r>
              <a:rPr lang="en-US" sz="1800" dirty="0"/>
              <a:t>*Assuming the NCLR is qualified for the AS subtype and is offering in DAM.</a:t>
            </a:r>
          </a:p>
          <a:p>
            <a:pPr lvl="1"/>
            <a:endParaRPr lang="en-US" sz="2000" dirty="0"/>
          </a:p>
          <a:p>
            <a:pPr marL="457200" lvl="1" indent="0">
              <a:buNone/>
            </a:pPr>
            <a:endParaRPr lang="en-US" sz="2000" dirty="0"/>
          </a:p>
          <a:p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11" name="Picture 10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500" y="3810000"/>
            <a:ext cx="8077200" cy="861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88984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AS Qualifications during FFR Advancement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304800" y="1213615"/>
            <a:ext cx="8534400" cy="4829206"/>
          </a:xfrm>
        </p:spPr>
        <p:txBody>
          <a:bodyPr/>
          <a:lstStyle/>
          <a:p>
            <a:pPr marL="457200" lvl="1" indent="0">
              <a:buNone/>
            </a:pPr>
            <a:r>
              <a:rPr lang="en-US" sz="2800" dirty="0"/>
              <a:t>Resources* that are looking to submit AS Offers into DAM/SASM for each of the RRS subtypes will require the following qualifications:</a:t>
            </a:r>
          </a:p>
          <a:p>
            <a:pPr marL="457200" lvl="1" indent="0">
              <a:buNone/>
            </a:pPr>
            <a:endParaRPr lang="en-US" sz="2800" dirty="0"/>
          </a:p>
          <a:p>
            <a:pPr lvl="1"/>
            <a:r>
              <a:rPr lang="en-US" sz="2000" dirty="0">
                <a:solidFill>
                  <a:schemeClr val="accent1">
                    <a:lumMod val="75000"/>
                  </a:schemeClr>
                </a:solidFill>
              </a:rPr>
              <a:t>RRSPF</a:t>
            </a:r>
            <a:r>
              <a:rPr lang="en-US" sz="2000" dirty="0"/>
              <a:t> : Resource is RRSPFR qualified; QSE is RRS qualified</a:t>
            </a:r>
            <a:endParaRPr lang="en-US" sz="2800" dirty="0"/>
          </a:p>
          <a:p>
            <a:pPr lvl="1"/>
            <a:r>
              <a:rPr lang="en-US" sz="2000" dirty="0">
                <a:solidFill>
                  <a:schemeClr val="accent1">
                    <a:lumMod val="75000"/>
                  </a:schemeClr>
                </a:solidFill>
              </a:rPr>
              <a:t>RRSFF</a:t>
            </a:r>
            <a:r>
              <a:rPr lang="en-US" sz="2000" dirty="0"/>
              <a:t> : Resource is RRSFFR qualified; QSE is RRS qualified</a:t>
            </a:r>
          </a:p>
          <a:p>
            <a:pPr lvl="1"/>
            <a:r>
              <a:rPr lang="en-US" sz="2000" dirty="0">
                <a:solidFill>
                  <a:schemeClr val="accent1">
                    <a:lumMod val="75000"/>
                  </a:schemeClr>
                </a:solidFill>
              </a:rPr>
              <a:t>RRSUF</a:t>
            </a:r>
            <a:r>
              <a:rPr lang="en-US" sz="2000" dirty="0"/>
              <a:t> : Resource is RRSUFR qualified; QSE is RRS qualified</a:t>
            </a:r>
          </a:p>
          <a:p>
            <a:pPr lvl="1"/>
            <a:endParaRPr lang="en-US" sz="2000" dirty="0"/>
          </a:p>
          <a:p>
            <a:pPr marL="457200" lvl="1" indent="0">
              <a:buNone/>
            </a:pPr>
            <a:endParaRPr lang="en-US" sz="2000" dirty="0"/>
          </a:p>
          <a:p>
            <a:pPr marL="457200" lvl="1" indent="0">
              <a:buNone/>
            </a:pPr>
            <a:endParaRPr lang="en-US" sz="2000" dirty="0"/>
          </a:p>
          <a:p>
            <a:pPr marL="457200" lvl="1" indent="0">
              <a:buNone/>
            </a:pPr>
            <a:endParaRPr lang="en-US" sz="2000" dirty="0"/>
          </a:p>
          <a:p>
            <a:pPr marL="457200" lvl="1" indent="0">
              <a:buNone/>
            </a:pPr>
            <a:r>
              <a:rPr lang="en-US" sz="2000" dirty="0"/>
              <a:t>*For ESRs, both Gen and CLR need individual qualifications.</a:t>
            </a:r>
          </a:p>
        </p:txBody>
      </p:sp>
    </p:spTree>
    <p:extLst>
      <p:ext uri="{BB962C8B-B14F-4D97-AF65-F5344CB8AC3E}">
        <p14:creationId xmlns:p14="http://schemas.microsoft.com/office/powerpoint/2010/main" val="4084767132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0E9AA12-8AF9-4AA6-90FE-24669859CDF3}">
  <ds:schemaRefs>
    <ds:schemaRef ds:uri="http://purl.org/dc/elements/1.1/"/>
    <ds:schemaRef ds:uri="http://schemas.microsoft.com/office/2006/documentManagement/types"/>
    <ds:schemaRef ds:uri="http://schemas.openxmlformats.org/package/2006/metadata/core-properties"/>
    <ds:schemaRef ds:uri="http://purl.org/dc/dcmitype/"/>
    <ds:schemaRef ds:uri="c34af464-7aa1-4edd-9be4-83dffc1cb926"/>
    <ds:schemaRef ds:uri="http://schemas.microsoft.com/office/2006/metadata/properties"/>
    <ds:schemaRef ds:uri="http://schemas.microsoft.com/office/infopath/2007/PartnerControls"/>
    <ds:schemaRef ds:uri="http://www.w3.org/XML/1998/namespace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DFABCE5-6410-4FC5-930F-1111C63E40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7991</TotalTime>
  <Words>1231</Words>
  <Application>Microsoft Office PowerPoint</Application>
  <PresentationFormat>On-screen Show (4:3)</PresentationFormat>
  <Paragraphs>160</Paragraphs>
  <Slides>13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Arial</vt:lpstr>
      <vt:lpstr>Calibri</vt:lpstr>
      <vt:lpstr>Wingdings</vt:lpstr>
      <vt:lpstr>1_Custom Design</vt:lpstr>
      <vt:lpstr>Office Theme</vt:lpstr>
      <vt:lpstr>PowerPoint Presentation</vt:lpstr>
      <vt:lpstr>New RRS Subtypes – FFR Advancement</vt:lpstr>
      <vt:lpstr>RRS Limits with New Subtypes</vt:lpstr>
      <vt:lpstr>COP Submission Changes</vt:lpstr>
      <vt:lpstr>Self-Arranged Submission Changes</vt:lpstr>
      <vt:lpstr>AS Offer Changes</vt:lpstr>
      <vt:lpstr>AS Offers from ESR</vt:lpstr>
      <vt:lpstr>RRSUF and RRSFF Offers from Load Resources</vt:lpstr>
      <vt:lpstr>AS Qualifications during FFR Advancement</vt:lpstr>
      <vt:lpstr>AS Awards Changes</vt:lpstr>
      <vt:lpstr>What constraints are there for the new RRS subtypes?</vt:lpstr>
      <vt:lpstr>AS Trades in FFR Advancement</vt:lpstr>
      <vt:lpstr>Wrap-Up and Q&amp;A </vt:lpstr>
    </vt:vector>
  </TitlesOfParts>
  <Company>The Electric Reliability Council of Texas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Mereness, Matt</cp:lastModifiedBy>
  <cp:revision>144</cp:revision>
  <cp:lastPrinted>2016-01-21T20:53:15Z</cp:lastPrinted>
  <dcterms:created xsi:type="dcterms:W3CDTF">2016-01-21T15:20:31Z</dcterms:created>
  <dcterms:modified xsi:type="dcterms:W3CDTF">2021-12-02T19:25:16Z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