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133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12/02/2021</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12/07/2021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66DDCE6F-F611-4060-A571-3E58FCD76875}"/>
              </a:ext>
            </a:extLst>
          </p:cNvPr>
          <p:cNvGraphicFramePr>
            <a:graphicFrameLocks noGrp="1"/>
          </p:cNvGraphicFramePr>
          <p:nvPr>
            <p:extLst>
              <p:ext uri="{D42A27DB-BD31-4B8C-83A1-F6EECF244321}">
                <p14:modId xmlns:p14="http://schemas.microsoft.com/office/powerpoint/2010/main" val="2675658067"/>
              </p:ext>
            </p:extLst>
          </p:nvPr>
        </p:nvGraphicFramePr>
        <p:xfrm>
          <a:off x="380994" y="990601"/>
          <a:ext cx="8382000" cy="5105394"/>
        </p:xfrm>
        <a:graphic>
          <a:graphicData uri="http://schemas.openxmlformats.org/drawingml/2006/table">
            <a:tbl>
              <a:tblPr/>
              <a:tblGrid>
                <a:gridCol w="698500">
                  <a:extLst>
                    <a:ext uri="{9D8B030D-6E8A-4147-A177-3AD203B41FA5}">
                      <a16:colId xmlns:a16="http://schemas.microsoft.com/office/drawing/2014/main" val="2476357791"/>
                    </a:ext>
                  </a:extLst>
                </a:gridCol>
                <a:gridCol w="698500">
                  <a:extLst>
                    <a:ext uri="{9D8B030D-6E8A-4147-A177-3AD203B41FA5}">
                      <a16:colId xmlns:a16="http://schemas.microsoft.com/office/drawing/2014/main" val="1903409631"/>
                    </a:ext>
                  </a:extLst>
                </a:gridCol>
                <a:gridCol w="698500">
                  <a:extLst>
                    <a:ext uri="{9D8B030D-6E8A-4147-A177-3AD203B41FA5}">
                      <a16:colId xmlns:a16="http://schemas.microsoft.com/office/drawing/2014/main" val="3465120028"/>
                    </a:ext>
                  </a:extLst>
                </a:gridCol>
                <a:gridCol w="698500">
                  <a:extLst>
                    <a:ext uri="{9D8B030D-6E8A-4147-A177-3AD203B41FA5}">
                      <a16:colId xmlns:a16="http://schemas.microsoft.com/office/drawing/2014/main" val="2540984676"/>
                    </a:ext>
                  </a:extLst>
                </a:gridCol>
                <a:gridCol w="698500">
                  <a:extLst>
                    <a:ext uri="{9D8B030D-6E8A-4147-A177-3AD203B41FA5}">
                      <a16:colId xmlns:a16="http://schemas.microsoft.com/office/drawing/2014/main" val="1603808975"/>
                    </a:ext>
                  </a:extLst>
                </a:gridCol>
                <a:gridCol w="698500">
                  <a:extLst>
                    <a:ext uri="{9D8B030D-6E8A-4147-A177-3AD203B41FA5}">
                      <a16:colId xmlns:a16="http://schemas.microsoft.com/office/drawing/2014/main" val="1470044402"/>
                    </a:ext>
                  </a:extLst>
                </a:gridCol>
                <a:gridCol w="698500">
                  <a:extLst>
                    <a:ext uri="{9D8B030D-6E8A-4147-A177-3AD203B41FA5}">
                      <a16:colId xmlns:a16="http://schemas.microsoft.com/office/drawing/2014/main" val="1283294777"/>
                    </a:ext>
                  </a:extLst>
                </a:gridCol>
                <a:gridCol w="698500">
                  <a:extLst>
                    <a:ext uri="{9D8B030D-6E8A-4147-A177-3AD203B41FA5}">
                      <a16:colId xmlns:a16="http://schemas.microsoft.com/office/drawing/2014/main" val="508503490"/>
                    </a:ext>
                  </a:extLst>
                </a:gridCol>
                <a:gridCol w="698500">
                  <a:extLst>
                    <a:ext uri="{9D8B030D-6E8A-4147-A177-3AD203B41FA5}">
                      <a16:colId xmlns:a16="http://schemas.microsoft.com/office/drawing/2014/main" val="802728687"/>
                    </a:ext>
                  </a:extLst>
                </a:gridCol>
                <a:gridCol w="698500">
                  <a:extLst>
                    <a:ext uri="{9D8B030D-6E8A-4147-A177-3AD203B41FA5}">
                      <a16:colId xmlns:a16="http://schemas.microsoft.com/office/drawing/2014/main" val="223221264"/>
                    </a:ext>
                  </a:extLst>
                </a:gridCol>
                <a:gridCol w="698500">
                  <a:extLst>
                    <a:ext uri="{9D8B030D-6E8A-4147-A177-3AD203B41FA5}">
                      <a16:colId xmlns:a16="http://schemas.microsoft.com/office/drawing/2014/main" val="1675014759"/>
                    </a:ext>
                  </a:extLst>
                </a:gridCol>
                <a:gridCol w="698500">
                  <a:extLst>
                    <a:ext uri="{9D8B030D-6E8A-4147-A177-3AD203B41FA5}">
                      <a16:colId xmlns:a16="http://schemas.microsoft.com/office/drawing/2014/main" val="4255196081"/>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883204"/>
                  </a:ext>
                </a:extLst>
              </a:tr>
              <a:tr h="49912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926704"/>
                  </a:ext>
                </a:extLst>
              </a:tr>
              <a:tr h="242435">
                <a:tc>
                  <a:txBody>
                    <a:bodyPr/>
                    <a:lstStyle/>
                    <a:p>
                      <a:pPr algn="ctr" fontAlgn="b"/>
                      <a:r>
                        <a:rPr lang="en-US" sz="800" b="0" i="0" u="none" strike="noStrike">
                          <a:solidFill>
                            <a:srgbClr val="000000"/>
                          </a:solidFill>
                          <a:effectLst/>
                          <a:latin typeface="Calibri" panose="020F0502020204030204" pitchFamily="34" charset="0"/>
                        </a:rPr>
                        <a:t>2020-04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82,551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1439287"/>
                  </a:ext>
                </a:extLst>
              </a:tr>
              <a:tr h="242435">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2947443"/>
                  </a:ext>
                </a:extLst>
              </a:tr>
              <a:tr h="242435">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7563315"/>
                  </a:ext>
                </a:extLst>
              </a:tr>
              <a:tr h="242435">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7598789"/>
                  </a:ext>
                </a:extLst>
              </a:tr>
              <a:tr h="242435">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078955"/>
                  </a:ext>
                </a:extLst>
              </a:tr>
              <a:tr h="242435">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442052"/>
                  </a:ext>
                </a:extLst>
              </a:tr>
              <a:tr h="242435">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009973"/>
                  </a:ext>
                </a:extLst>
              </a:tr>
              <a:tr h="242435">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949270"/>
                  </a:ext>
                </a:extLst>
              </a:tr>
              <a:tr h="242435">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407929"/>
                  </a:ext>
                </a:extLst>
              </a:tr>
              <a:tr h="242435">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9684484"/>
                  </a:ext>
                </a:extLst>
              </a:tr>
              <a:tr h="242435">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3939882"/>
                  </a:ext>
                </a:extLst>
              </a:tr>
              <a:tr h="242435">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3667765"/>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6257100"/>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805326"/>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238126"/>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5,499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675581"/>
                  </a:ext>
                </a:extLst>
              </a:tr>
              <a:tr h="242435">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215622"/>
                  </a:ext>
                </a:extLst>
              </a:tr>
              <a:tr h="242435">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40336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September 2021 - IAG/IAL Statistics</a:t>
            </a:r>
          </a:p>
          <a:p>
            <a:r>
              <a:rPr lang="en-US" altLang="en-US" dirty="0"/>
              <a:t>Top 10 – September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September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graphicFrame>
        <p:nvGraphicFramePr>
          <p:cNvPr id="3" name="Table 2">
            <a:extLst>
              <a:ext uri="{FF2B5EF4-FFF2-40B4-BE49-F238E27FC236}">
                <a16:creationId xmlns:a16="http://schemas.microsoft.com/office/drawing/2014/main" id="{AD51CCC6-1ACB-42A9-870A-C00A74313D83}"/>
              </a:ext>
            </a:extLst>
          </p:cNvPr>
          <p:cNvGraphicFramePr>
            <a:graphicFrameLocks noGrp="1"/>
          </p:cNvGraphicFramePr>
          <p:nvPr>
            <p:extLst>
              <p:ext uri="{D42A27DB-BD31-4B8C-83A1-F6EECF244321}">
                <p14:modId xmlns:p14="http://schemas.microsoft.com/office/powerpoint/2010/main" val="3778586642"/>
              </p:ext>
            </p:extLst>
          </p:nvPr>
        </p:nvGraphicFramePr>
        <p:xfrm>
          <a:off x="2120899" y="1100888"/>
          <a:ext cx="4902201" cy="3914775"/>
        </p:xfrm>
        <a:graphic>
          <a:graphicData uri="http://schemas.openxmlformats.org/drawingml/2006/table">
            <a:tbl>
              <a:tblPr/>
              <a:tblGrid>
                <a:gridCol w="1148953">
                  <a:extLst>
                    <a:ext uri="{9D8B030D-6E8A-4147-A177-3AD203B41FA5}">
                      <a16:colId xmlns:a16="http://schemas.microsoft.com/office/drawing/2014/main" val="2272451799"/>
                    </a:ext>
                  </a:extLst>
                </a:gridCol>
                <a:gridCol w="938312">
                  <a:extLst>
                    <a:ext uri="{9D8B030D-6E8A-4147-A177-3AD203B41FA5}">
                      <a16:colId xmlns:a16="http://schemas.microsoft.com/office/drawing/2014/main" val="1576758169"/>
                    </a:ext>
                  </a:extLst>
                </a:gridCol>
                <a:gridCol w="938312">
                  <a:extLst>
                    <a:ext uri="{9D8B030D-6E8A-4147-A177-3AD203B41FA5}">
                      <a16:colId xmlns:a16="http://schemas.microsoft.com/office/drawing/2014/main" val="2222492546"/>
                    </a:ext>
                  </a:extLst>
                </a:gridCol>
                <a:gridCol w="938312">
                  <a:extLst>
                    <a:ext uri="{9D8B030D-6E8A-4147-A177-3AD203B41FA5}">
                      <a16:colId xmlns:a16="http://schemas.microsoft.com/office/drawing/2014/main" val="3570049163"/>
                    </a:ext>
                  </a:extLst>
                </a:gridCol>
                <a:gridCol w="938312">
                  <a:extLst>
                    <a:ext uri="{9D8B030D-6E8A-4147-A177-3AD203B41FA5}">
                      <a16:colId xmlns:a16="http://schemas.microsoft.com/office/drawing/2014/main" val="267490660"/>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5148019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7084203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9665913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66545870"/>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1,683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641799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5553290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2369793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3361911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1,741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265047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5058117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98792248"/>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8578415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8896037"/>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052727378"/>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053765754"/>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82694041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156094843"/>
                  </a:ext>
                </a:extLst>
              </a:tr>
            </a:tbl>
          </a:graphicData>
        </a:graphic>
      </p:graphicFrame>
      <p:graphicFrame>
        <p:nvGraphicFramePr>
          <p:cNvPr id="4" name="Object 3">
            <a:extLst>
              <a:ext uri="{FF2B5EF4-FFF2-40B4-BE49-F238E27FC236}">
                <a16:creationId xmlns:a16="http://schemas.microsoft.com/office/drawing/2014/main" id="{F1277C06-8FBF-4114-96DF-AE0A3141EC37}"/>
              </a:ext>
            </a:extLst>
          </p:cNvPr>
          <p:cNvGraphicFramePr>
            <a:graphicFrameLocks noChangeAspect="1"/>
          </p:cNvGraphicFramePr>
          <p:nvPr>
            <p:extLst>
              <p:ext uri="{D42A27DB-BD31-4B8C-83A1-F6EECF244321}">
                <p14:modId xmlns:p14="http://schemas.microsoft.com/office/powerpoint/2010/main" val="657402287"/>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spid="_x0000_s1035"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bar chart&#10;&#10;Description automatically generated">
            <a:extLst>
              <a:ext uri="{FF2B5EF4-FFF2-40B4-BE49-F238E27FC236}">
                <a16:creationId xmlns:a16="http://schemas.microsoft.com/office/drawing/2014/main" id="{EB161938-17E9-4817-8BD2-5AC104F47F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0924"/>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September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
        <p:nvSpPr>
          <p:cNvPr id="12" name="TextBox 11"/>
          <p:cNvSpPr txBox="1"/>
          <p:nvPr/>
        </p:nvSpPr>
        <p:spPr>
          <a:xfrm>
            <a:off x="8077200" y="259938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12</a:t>
            </a:r>
          </a:p>
        </p:txBody>
      </p:sp>
      <p:sp>
        <p:nvSpPr>
          <p:cNvPr id="14" name="TextBox 13">
            <a:extLst>
              <a:ext uri="{FF2B5EF4-FFF2-40B4-BE49-F238E27FC236}">
                <a16:creationId xmlns:a16="http://schemas.microsoft.com/office/drawing/2014/main" id="{34318EEF-5694-4D22-A670-6E32FCB34A27}"/>
              </a:ext>
            </a:extLst>
          </p:cNvPr>
          <p:cNvSpPr txBox="1"/>
          <p:nvPr/>
        </p:nvSpPr>
        <p:spPr>
          <a:xfrm>
            <a:off x="4953000" y="934928"/>
            <a:ext cx="3810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pic>
        <p:nvPicPr>
          <p:cNvPr id="10" name="Picture 9">
            <a:extLst>
              <a:ext uri="{FF2B5EF4-FFF2-40B4-BE49-F238E27FC236}">
                <a16:creationId xmlns:a16="http://schemas.microsoft.com/office/drawing/2014/main" id="{EACA7E5B-6EFE-4A1E-AE70-8EF7705E6428}"/>
              </a:ext>
            </a:extLst>
          </p:cNvPr>
          <p:cNvPicPr>
            <a:picLocks noChangeAspect="1"/>
          </p:cNvPicPr>
          <p:nvPr/>
        </p:nvPicPr>
        <p:blipFill>
          <a:blip r:embed="rId4"/>
          <a:stretch>
            <a:fillRect/>
          </a:stretch>
        </p:blipFill>
        <p:spPr>
          <a:xfrm>
            <a:off x="7983962" y="2582923"/>
            <a:ext cx="377985" cy="231668"/>
          </a:xfrm>
          <a:prstGeom prst="rect">
            <a:avLst/>
          </a:prstGeom>
        </p:spPr>
      </p:pic>
      <p:pic>
        <p:nvPicPr>
          <p:cNvPr id="9" name="Picture 8" descr="Chart, bar chart, box and whisker chart&#10;&#10;Description automatically generated">
            <a:extLst>
              <a:ext uri="{FF2B5EF4-FFF2-40B4-BE49-F238E27FC236}">
                <a16:creationId xmlns:a16="http://schemas.microsoft.com/office/drawing/2014/main" id="{54B739E1-1D81-4E50-B516-1D8B0DCBC5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73C8BA9F-A11C-4FEE-BD34-FEF505F13B4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4313076"/>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hart, bar chart&#10;&#10;Description automatically generated">
            <a:extLst>
              <a:ext uri="{FF2B5EF4-FFF2-40B4-BE49-F238E27FC236}">
                <a16:creationId xmlns:a16="http://schemas.microsoft.com/office/drawing/2014/main" id="{22B6E015-EEB4-4034-AAC5-D0A28CFB03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5" name="Picture 4" descr="Chart, box and whisker chart&#10;&#10;Description automatically generated">
            <a:extLst>
              <a:ext uri="{FF2B5EF4-FFF2-40B4-BE49-F238E27FC236}">
                <a16:creationId xmlns:a16="http://schemas.microsoft.com/office/drawing/2014/main" id="{EA92E733-A872-4E0B-9572-1E26F5409A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32483"/>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September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
        <p:nvSpPr>
          <p:cNvPr id="15" name="TextBox 14">
            <a:extLst>
              <a:ext uri="{FF2B5EF4-FFF2-40B4-BE49-F238E27FC236}">
                <a16:creationId xmlns:a16="http://schemas.microsoft.com/office/drawing/2014/main" id="{C38CD5FB-2602-4A78-93FC-A192892B09D7}"/>
              </a:ext>
            </a:extLst>
          </p:cNvPr>
          <p:cNvSpPr txBox="1"/>
          <p:nvPr/>
        </p:nvSpPr>
        <p:spPr>
          <a:xfrm>
            <a:off x="7467600" y="2562632"/>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4</a:t>
            </a:r>
          </a:p>
        </p:txBody>
      </p:sp>
      <p:sp>
        <p:nvSpPr>
          <p:cNvPr id="11" name="TextBox 10">
            <a:extLst>
              <a:ext uri="{FF2B5EF4-FFF2-40B4-BE49-F238E27FC236}">
                <a16:creationId xmlns:a16="http://schemas.microsoft.com/office/drawing/2014/main" id="{0DC42E8B-637A-4574-B90E-D2AAE5D48823}"/>
              </a:ext>
            </a:extLst>
          </p:cNvPr>
          <p:cNvSpPr txBox="1"/>
          <p:nvPr/>
        </p:nvSpPr>
        <p:spPr>
          <a:xfrm>
            <a:off x="8077200" y="938733"/>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4" name="Picture 13" descr="Chart&#10;&#10;Description automatically generated">
            <a:extLst>
              <a:ext uri="{FF2B5EF4-FFF2-40B4-BE49-F238E27FC236}">
                <a16:creationId xmlns:a16="http://schemas.microsoft.com/office/drawing/2014/main" id="{AFB9D1A0-F5EC-42BA-A916-C129E5C921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15153"/>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September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pic>
        <p:nvPicPr>
          <p:cNvPr id="5" name="Picture 4" descr="Chart, bar chart&#10;&#10;Description automatically generated">
            <a:extLst>
              <a:ext uri="{FF2B5EF4-FFF2-40B4-BE49-F238E27FC236}">
                <a16:creationId xmlns:a16="http://schemas.microsoft.com/office/drawing/2014/main" id="{DB550AD6-A879-4BD1-9E2D-AA285477E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12/07/21</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15844</TotalTime>
  <Words>1170</Words>
  <Application>Microsoft Office PowerPoint</Application>
  <PresentationFormat>On-screen Show (4:3)</PresentationFormat>
  <Paragraphs>361</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September 2021 - IAG/IAL Statistics</vt:lpstr>
      <vt:lpstr>Top 10 - September 2021 - IAG/IAL % Greater Than 1% of Enrollments With number of months Greater Than 1%  </vt:lpstr>
      <vt:lpstr>Top 10 - 12 Month Average IAG/IAL % Greater Than 1% of Enrollments thru September 2021 With number of months Greater Than 1% </vt:lpstr>
      <vt:lpstr>Explanation of IAG/IAL Slides Data</vt:lpstr>
      <vt:lpstr>Explanation of IAG/IAL Slides Data (Cont)</vt:lpstr>
      <vt:lpstr>Top - 12 Month Average Rescission % Greater Than 1% of Switches thru September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411</cp:revision>
  <cp:lastPrinted>2016-01-21T20:53:15Z</cp:lastPrinted>
  <dcterms:created xsi:type="dcterms:W3CDTF">2016-01-21T15:20:31Z</dcterms:created>
  <dcterms:modified xsi:type="dcterms:W3CDTF">2021-12-02T19:51:20Z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