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3" r:id="rId5"/>
    <p:sldMasterId id="2147483648" r:id="rId6"/>
  </p:sldMasterIdLst>
  <p:notesMasterIdLst>
    <p:notesMasterId r:id="rId10"/>
  </p:notesMasterIdLst>
  <p:handoutMasterIdLst>
    <p:handoutMasterId r:id="rId11"/>
  </p:handoutMasterIdLst>
  <p:sldIdLst>
    <p:sldId id="294" r:id="rId7"/>
    <p:sldId id="295" r:id="rId8"/>
    <p:sldId id="29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E7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97" autoAdjust="0"/>
  </p:normalViewPr>
  <p:slideViewPr>
    <p:cSldViewPr showGuides="1">
      <p:cViewPr varScale="1">
        <p:scale>
          <a:sx n="141" d="100"/>
          <a:sy n="141" d="100"/>
        </p:scale>
        <p:origin x="74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1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99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1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5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0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2018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05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6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2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5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November 2018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202402"/>
              </p:ext>
            </p:extLst>
          </p:nvPr>
        </p:nvGraphicFramePr>
        <p:xfrm>
          <a:off x="381000" y="1143000"/>
          <a:ext cx="8486553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6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812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Directive #1 Determine market participation category</a:t>
                      </a: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NPRR857 and NOGRR177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 approved on 10/09/2018. Language grey-boxed until implementation is complete. </a:t>
                      </a: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Approved awaiting implementation. Target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  implementation start and go-live dates are not yet determined.</a:t>
                      </a: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Approved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7837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Directive #1 Determine appropriate market segment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Proposed bylaw segment definition amendment withdrawn at this time.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Expected to reinitiate at a later date.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#2 </a:t>
                      </a:r>
                      <a:r>
                        <a:rPr lang="en-US" sz="1050" dirty="0"/>
                        <a:t>Execution of any necessary coordination agreements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Scheduled target start following </a:t>
                      </a:r>
                      <a:r>
                        <a:rPr lang="en-US" sz="1050" b="0" baseline="0">
                          <a:solidFill>
                            <a:schemeClr val="tx1"/>
                          </a:solidFill>
                        </a:rPr>
                        <a:t>start of DC Tie construction.</a:t>
                      </a: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#3 </a:t>
                      </a:r>
                      <a:r>
                        <a:rPr lang="en-US" sz="1050" dirty="0"/>
                        <a:t>Determination regarding ramp rate restrictions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NPRR999 approved.  Language grey-boxed.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#4 </a:t>
                      </a:r>
                      <a:r>
                        <a:rPr lang="en-US" sz="1050" dirty="0"/>
                        <a:t>Development of methodology for outage coordination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Board approved on 10/08/2019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#5 </a:t>
                      </a:r>
                      <a:r>
                        <a:rPr lang="en-US" sz="1050" dirty="0"/>
                        <a:t>Determination of planning model assumptions and considerations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Board approved on 04/09/2019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Heptagon 6"/>
          <p:cNvSpPr/>
          <p:nvPr/>
        </p:nvSpPr>
        <p:spPr>
          <a:xfrm>
            <a:off x="8234434" y="2425451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Heptagon 7"/>
          <p:cNvSpPr/>
          <p:nvPr/>
        </p:nvSpPr>
        <p:spPr>
          <a:xfrm>
            <a:off x="8234434" y="2966042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2021</a:t>
            </a:r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id="{98246F06-D672-4FED-B87B-87A61DA878CF}"/>
              </a:ext>
            </a:extLst>
          </p:cNvPr>
          <p:cNvSpPr/>
          <p:nvPr/>
        </p:nvSpPr>
        <p:spPr>
          <a:xfrm>
            <a:off x="8251164" y="4140551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5" name="Heptagon 14">
            <a:extLst>
              <a:ext uri="{FF2B5EF4-FFF2-40B4-BE49-F238E27FC236}">
                <a16:creationId xmlns:a16="http://schemas.microsoft.com/office/drawing/2014/main" id="{E7D65587-4F62-4EE2-856A-03D6C1AB81F5}"/>
              </a:ext>
            </a:extLst>
          </p:cNvPr>
          <p:cNvSpPr/>
          <p:nvPr/>
        </p:nvSpPr>
        <p:spPr>
          <a:xfrm>
            <a:off x="8251164" y="4748474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id="{2FF58661-CA39-4F9C-AF22-3CAA59D9996F}"/>
              </a:ext>
            </a:extLst>
          </p:cNvPr>
          <p:cNvSpPr/>
          <p:nvPr/>
        </p:nvSpPr>
        <p:spPr>
          <a:xfrm>
            <a:off x="8234434" y="3553296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8" name="Heptagon 17">
            <a:extLst>
              <a:ext uri="{FF2B5EF4-FFF2-40B4-BE49-F238E27FC236}">
                <a16:creationId xmlns:a16="http://schemas.microsoft.com/office/drawing/2014/main" id="{47388DA4-C756-4D55-A196-63890C579CB7}"/>
              </a:ext>
            </a:extLst>
          </p:cNvPr>
          <p:cNvSpPr/>
          <p:nvPr/>
        </p:nvSpPr>
        <p:spPr>
          <a:xfrm>
            <a:off x="8234434" y="1707909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56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436254"/>
              </p:ext>
            </p:extLst>
          </p:nvPr>
        </p:nvGraphicFramePr>
        <p:xfrm>
          <a:off x="381000" y="948849"/>
          <a:ext cx="8486553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#6 </a:t>
                      </a:r>
                      <a:r>
                        <a:rPr lang="en-US" sz="1050" dirty="0"/>
                        <a:t>Determination regarding any needed transmission upgrades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Study complete.  Findings and recommendation tied to Directive #8 Voltage Support.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 Revision Request(s) are anticipated.  Whitepaper planned to run in parallel with Directive #8 Voltage Support whitepaper following Directive #8 Revision Request(s) approvals.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#7 </a:t>
                      </a:r>
                      <a:r>
                        <a:rPr lang="en-US" sz="1050" dirty="0"/>
                        <a:t>Determination as to how to manage congestion caused by DC tie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Board approved 02/11/2020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/>
                        <a:t>Directive #8 Determination regarding Primary Frequency Response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Board approved 08/07/2018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/>
                        <a:t>Directive #8 Determination regarding Voltage Support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Interconnection studies conducted as part of Directive #6 considered whether voltage support is needed.  Proposal to require 0.95 power factor endorsed by ROS and TAC. 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Revision Request discussion planned at ROS 12/2/2021 and PRS 12/9/2021.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#9 </a:t>
                      </a:r>
                      <a:r>
                        <a:rPr lang="en-US" sz="1050" dirty="0"/>
                        <a:t>Determination regarding modifications to Ancillary Services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NPRR1034 approved.  Language grey-boxed until implementation is complete.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Approved awaiting implementation. Target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  implementation start and go-live dates are not yet determined.</a:t>
                      </a: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Approved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Heptagon 4"/>
          <p:cNvSpPr/>
          <p:nvPr/>
        </p:nvSpPr>
        <p:spPr>
          <a:xfrm>
            <a:off x="8256181" y="1539150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Heptagon 10"/>
          <p:cNvSpPr/>
          <p:nvPr/>
        </p:nvSpPr>
        <p:spPr>
          <a:xfrm>
            <a:off x="8243057" y="3579859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2021</a:t>
            </a:r>
          </a:p>
        </p:txBody>
      </p:sp>
      <p:sp>
        <p:nvSpPr>
          <p:cNvPr id="15" name="Heptagon 14"/>
          <p:cNvSpPr/>
          <p:nvPr/>
        </p:nvSpPr>
        <p:spPr>
          <a:xfrm>
            <a:off x="8251544" y="2943758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id="{E8B41A46-682A-4BBE-B686-83A3CCDCB9B2}"/>
              </a:ext>
            </a:extLst>
          </p:cNvPr>
          <p:cNvSpPr/>
          <p:nvPr/>
        </p:nvSpPr>
        <p:spPr>
          <a:xfrm>
            <a:off x="8256181" y="2375350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" name="Heptagon 15">
            <a:extLst>
              <a:ext uri="{FF2B5EF4-FFF2-40B4-BE49-F238E27FC236}">
                <a16:creationId xmlns:a16="http://schemas.microsoft.com/office/drawing/2014/main" id="{D7CC51A2-35D6-4A90-8620-803BC6BDCF12}"/>
              </a:ext>
            </a:extLst>
          </p:cNvPr>
          <p:cNvSpPr/>
          <p:nvPr/>
        </p:nvSpPr>
        <p:spPr>
          <a:xfrm>
            <a:off x="8231155" y="4234066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2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453885"/>
              </p:ext>
            </p:extLst>
          </p:nvPr>
        </p:nvGraphicFramePr>
        <p:xfrm>
          <a:off x="381000" y="948849"/>
          <a:ext cx="8486553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#10 </a:t>
                      </a:r>
                      <a:r>
                        <a:rPr lang="en-US" sz="1050" dirty="0"/>
                        <a:t>Determination regarding price formation under emergency conditions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Board approved on 10/09/2018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#11 </a:t>
                      </a:r>
                      <a:r>
                        <a:rPr lang="en-US" sz="1050" dirty="0"/>
                        <a:t>Determination regarding allocation of costs identified in PUC Docket No. 45624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Target start for Stakeholder discussions not yet scheduled.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Planning to begin Stakeholder discussions after resolution of Directives #6 and #8.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#12 </a:t>
                      </a:r>
                      <a:r>
                        <a:rPr lang="en-US" sz="1050" dirty="0"/>
                        <a:t>Determination regarding possible allocation of export-related costs to QSEs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Target start for Stakeholder discussions not yet scheduled.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Planning to begin Stakeholder discussions after resolution of Directives #6 and #8.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#13 </a:t>
                      </a:r>
                      <a:r>
                        <a:rPr lang="en-US" sz="1050" dirty="0"/>
                        <a:t>ERCOT reporting of status of work on Directives to PUCT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ERCOT periodic reporting of status of work on Directives to PUCT is ongoing.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/>
                        <a:t>Directive #14 ERCOT updates to PUCT regarding completion dates for Directives 1 to 12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ERCOT periodic reporting of status of work on Directives to PUCT is ongoing.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Heptagon 4"/>
          <p:cNvSpPr/>
          <p:nvPr/>
        </p:nvSpPr>
        <p:spPr>
          <a:xfrm>
            <a:off x="8239532" y="2087003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Heptagon 5"/>
          <p:cNvSpPr/>
          <p:nvPr/>
        </p:nvSpPr>
        <p:spPr>
          <a:xfrm>
            <a:off x="8239532" y="2800189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Heptagon 10"/>
          <p:cNvSpPr/>
          <p:nvPr/>
        </p:nvSpPr>
        <p:spPr>
          <a:xfrm>
            <a:off x="8239532" y="3530279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2021</a:t>
            </a:r>
          </a:p>
        </p:txBody>
      </p:sp>
      <p:sp>
        <p:nvSpPr>
          <p:cNvPr id="13" name="Heptagon 12"/>
          <p:cNvSpPr/>
          <p:nvPr/>
        </p:nvSpPr>
        <p:spPr>
          <a:xfrm>
            <a:off x="8239532" y="4146069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" name="Heptagon 15"/>
          <p:cNvSpPr/>
          <p:nvPr/>
        </p:nvSpPr>
        <p:spPr>
          <a:xfrm>
            <a:off x="8239532" y="1482808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377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2" ma:contentTypeDescription="Create a new document." ma:contentTypeScope="" ma:versionID="dddc0241f952fc8054f9ac4a8ff91025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69527E-111C-4D11-A4CB-A1BD1B1786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5410</TotalTime>
  <Words>505</Words>
  <Application>Microsoft Office PowerPoint</Application>
  <PresentationFormat>On-screen Show (4:3)</PresentationFormat>
  <Paragraphs>80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1_Custom Design</vt:lpstr>
      <vt:lpstr>Custom Design</vt:lpstr>
      <vt:lpstr>Office Theme</vt:lpstr>
      <vt:lpstr>PUC Project No. 46304 Directive Status Summary</vt:lpstr>
      <vt:lpstr>PUC Project No. 46304 Directive Status Summary</vt:lpstr>
      <vt:lpstr>PUC Project No. 46304 Directive Status Summary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Ayson, Janice</cp:lastModifiedBy>
  <cp:revision>238</cp:revision>
  <cp:lastPrinted>2017-09-19T15:00:37Z</cp:lastPrinted>
  <dcterms:created xsi:type="dcterms:W3CDTF">2016-01-21T15:20:31Z</dcterms:created>
  <dcterms:modified xsi:type="dcterms:W3CDTF">2021-12-01T13:48:49Z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