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3"/>
  </p:notesMasterIdLst>
  <p:handoutMasterIdLst>
    <p:handoutMasterId r:id="rId24"/>
  </p:handoutMasterIdLst>
  <p:sldIdLst>
    <p:sldId id="260" r:id="rId6"/>
    <p:sldId id="284" r:id="rId7"/>
    <p:sldId id="261" r:id="rId8"/>
    <p:sldId id="294" r:id="rId9"/>
    <p:sldId id="299" r:id="rId10"/>
    <p:sldId id="296" r:id="rId11"/>
    <p:sldId id="262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7" r:id="rId21"/>
    <p:sldId id="298" r:id="rId22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94"/>
            <p14:sldId id="299"/>
            <p14:sldId id="296"/>
          </p14:sldIdLst>
        </p14:section>
        <p14:section name="Questions" id="{96F416E3-8143-44F1-BC34-31FDEEEDC0B2}">
          <p14:sldIdLst>
            <p14:sldId id="262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87462" autoAdjust="0"/>
  </p:normalViewPr>
  <p:slideViewPr>
    <p:cSldViewPr snapToGrid="0" snapToObjects="1">
      <p:cViewPr varScale="1">
        <p:scale>
          <a:sx n="81" d="100"/>
          <a:sy n="81" d="100"/>
        </p:scale>
        <p:origin x="582" y="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45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32,664,264MWh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18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8,604,573</a:t>
            </a:r>
            <a:r>
              <a:rPr lang="en-US" dirty="0"/>
              <a:t>  M</a:t>
            </a:r>
            <a:r>
              <a:rPr lang="en-US" sz="10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11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26.34</a:t>
            </a:r>
            <a:r>
              <a:rPr lang="en-US" sz="1200" b="0" i="0" u="none" strike="noStrike" dirty="0">
                <a:effectLst/>
                <a:latin typeface="Arial" panose="020B0604020202020204" pitchFamily="34" charset="0"/>
              </a:rPr>
              <a:t>%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64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1,414,241</a:t>
            </a:r>
            <a:r>
              <a:rPr lang="en-US" dirty="0"/>
              <a:t>  </a:t>
            </a:r>
            <a:r>
              <a:rPr lang="en-US" sz="10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/>
              <a:t>MWh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94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4.33%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8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22545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12/02/21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PDCWG Report to ROS </a:t>
              </a:r>
            </a:p>
            <a:p>
              <a:endParaRPr lang="en-US" b="1" dirty="0"/>
            </a:p>
            <a:p>
              <a:r>
                <a:rPr lang="en-US" sz="2000" i="1" dirty="0"/>
                <a:t>Chair: Chad Mulholland, NRG</a:t>
              </a:r>
              <a:endParaRPr lang="en-US" sz="2000" dirty="0"/>
            </a:p>
            <a:p>
              <a:r>
                <a:rPr lang="en-US" sz="2000" i="1" dirty="0"/>
                <a:t>Vice Chair: </a:t>
              </a:r>
              <a:r>
                <a:rPr lang="en-US" sz="2000" dirty="0"/>
                <a:t>Jimmy Jackson, CPS</a:t>
              </a:r>
            </a:p>
            <a:p>
              <a:endParaRPr lang="en-US" dirty="0"/>
            </a:p>
            <a:p>
              <a:r>
                <a:rPr lang="en-US" dirty="0"/>
                <a:t>ROS</a:t>
              </a:r>
            </a:p>
            <a:p>
              <a:r>
                <a:rPr lang="en-US" dirty="0"/>
                <a:t>December 02, 2021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RMS1 Performance of ERCOT Frequency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1F65CE-40F4-4284-8BDE-DE72AA56F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040" y="800100"/>
            <a:ext cx="723392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Profile Analysis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FD980A-25B4-4D25-8959-79CF7B938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85" y="755008"/>
            <a:ext cx="7163049" cy="520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Error Corrections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1E511A-A478-4798-AB58-7D9625069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800100"/>
            <a:ext cx="72390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EEF384-89CD-466A-A61D-40D28D030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059" y="689045"/>
            <a:ext cx="7303881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Wind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C04298-6812-4807-A670-E5B1F0512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059" y="704011"/>
            <a:ext cx="7303881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10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Wind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3797E4-BD5F-4D15-A0C5-23CADDFEE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091" y="712365"/>
            <a:ext cx="7305817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9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Solar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67C04E-7EEB-4D20-99E2-295E4DBDC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927" y="704675"/>
            <a:ext cx="7309010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24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Solar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C0660E-7E44-4B6E-A06B-7B2AF671E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250" y="716308"/>
            <a:ext cx="7291699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49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Report Overview</a:t>
            </a:r>
          </a:p>
          <a:p>
            <a:pPr lvl="1"/>
            <a:r>
              <a:rPr lang="en-US" sz="2000" dirty="0"/>
              <a:t>Meeting Minutes</a:t>
            </a:r>
          </a:p>
          <a:p>
            <a:pPr lvl="1"/>
            <a:r>
              <a:rPr lang="en-US" sz="2000" dirty="0"/>
              <a:t>BAL-001-TRE-2 FMEs and IMFR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0 FME in the month of October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r>
              <a:rPr lang="en-US" sz="2000" dirty="0"/>
              <a:t>Frequency Control Report</a:t>
            </a:r>
          </a:p>
          <a:p>
            <a:pPr marL="914400" lvl="2" indent="0"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Overview &amp; Notes</a:t>
            </a:r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/>
              <a:t>PDCWG Meeting 11/12/2021</a:t>
            </a:r>
          </a:p>
          <a:p>
            <a:pPr lvl="1"/>
            <a:r>
              <a:rPr lang="en-US" sz="2000" kern="0" dirty="0"/>
              <a:t>ERCOT Ancillary Service Methodology Follow-up Discussion</a:t>
            </a:r>
          </a:p>
          <a:p>
            <a:pPr lvl="1"/>
            <a:r>
              <a:rPr lang="en-US" sz="2000" kern="0" dirty="0"/>
              <a:t>Review of TAC emergency conditions list</a:t>
            </a:r>
          </a:p>
          <a:p>
            <a:pPr lvl="1"/>
            <a:r>
              <a:rPr lang="en-US" sz="2000" kern="0" dirty="0"/>
              <a:t>Review NPRR1096</a:t>
            </a:r>
          </a:p>
          <a:p>
            <a:pPr lvl="1"/>
            <a:r>
              <a:rPr lang="en-US" sz="2000" kern="0" dirty="0"/>
              <a:t>ERCOT reports</a:t>
            </a:r>
            <a:endParaRPr lang="en-US" sz="1800" kern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Minutes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 Performance</a:t>
            </a:r>
          </a:p>
        </p:txBody>
      </p:sp>
    </p:spTree>
    <p:extLst>
      <p:ext uri="{BB962C8B-B14F-4D97-AF65-F5344CB8AC3E}">
        <p14:creationId xmlns:p14="http://schemas.microsoft.com/office/powerpoint/2010/main" val="175493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There was 0 FME in October</a:t>
            </a:r>
          </a:p>
          <a:p>
            <a:pPr lvl="2"/>
            <a:endParaRPr lang="en-US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</a:t>
            </a:r>
          </a:p>
        </p:txBody>
      </p:sp>
    </p:spTree>
    <p:extLst>
      <p:ext uri="{BB962C8B-B14F-4D97-AF65-F5344CB8AC3E}">
        <p14:creationId xmlns:p14="http://schemas.microsoft.com/office/powerpoint/2010/main" val="4248203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A5CBC5-50BF-4FEF-AC16-BE704778D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626" y="674410"/>
            <a:ext cx="7239612" cy="52619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Interconnection Minimum Frequency Response (IMFR) Performance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3935" y="5936348"/>
            <a:ext cx="3715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j-lt"/>
                <a:ea typeface="+mj-ea"/>
                <a:cs typeface="+mj-cs"/>
              </a:rPr>
              <a:t>Frequency Response Obligation (FRO): 471 MW/0.1 Hz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51C9D7-E09C-490D-998E-80EB18E99B62}"/>
              </a:ext>
            </a:extLst>
          </p:cNvPr>
          <p:cNvSpPr/>
          <p:nvPr/>
        </p:nvSpPr>
        <p:spPr>
          <a:xfrm>
            <a:off x="5445940" y="4185318"/>
            <a:ext cx="2092960" cy="512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IMFR Performance currently</a:t>
            </a:r>
          </a:p>
          <a:p>
            <a:pPr algn="ctr"/>
            <a:r>
              <a:rPr lang="en-US" sz="1100" dirty="0"/>
              <a:t>1130.5 MW/0.1HZ</a:t>
            </a:r>
          </a:p>
        </p:txBody>
      </p:sp>
    </p:spTree>
    <p:extLst>
      <p:ext uri="{BB962C8B-B14F-4D97-AF65-F5344CB8AC3E}">
        <p14:creationId xmlns:p14="http://schemas.microsoft.com/office/powerpoint/2010/main" val="255834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/>
                <a:t>Questions?</a:t>
              </a:r>
              <a:endParaRPr lang="en-US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Frequency Control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28C386-9CAF-4195-9610-0CF3E8438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98" y="712365"/>
            <a:ext cx="7309404" cy="531266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CPS1 Performance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5374C-EF2C-4A00-9932-85AF39DAC628}"/>
              </a:ext>
            </a:extLst>
          </p:cNvPr>
          <p:cNvSpPr txBox="1"/>
          <p:nvPr/>
        </p:nvSpPr>
        <p:spPr>
          <a:xfrm>
            <a:off x="4117496" y="856920"/>
            <a:ext cx="3706464" cy="307777"/>
          </a:xfrm>
          <a:prstGeom prst="rect">
            <a:avLst/>
          </a:prstGeom>
          <a:solidFill>
            <a:srgbClr val="00ACC8"/>
          </a:solidFill>
          <a:ln w="25400" cap="flat" cmpd="sng" algn="ctr">
            <a:solidFill>
              <a:srgbClr val="00ACC8">
                <a:shade val="50000"/>
              </a:srgbClr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Current 12-Month Rolling Average: 169.37%</a:t>
            </a:r>
          </a:p>
        </p:txBody>
      </p:sp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13350</TotalTime>
  <Words>176</Words>
  <Application>Microsoft Office PowerPoint</Application>
  <PresentationFormat>On-screen Show (4:3)</PresentationFormat>
  <Paragraphs>53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PowerPoint Presentation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ERCOT Total Energy</vt:lpstr>
      <vt:lpstr>ERCOT Total Energy from Wind Generation</vt:lpstr>
      <vt:lpstr>ERCOT % Energy from Wind Generation</vt:lpstr>
      <vt:lpstr>ERCOT Total Energy from Solar Generation</vt:lpstr>
      <vt:lpstr>ERCOT % Energy from Solar Generation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Mulholland, Chad</cp:lastModifiedBy>
  <cp:revision>683</cp:revision>
  <cp:lastPrinted>2021-08-03T14:43:19Z</cp:lastPrinted>
  <dcterms:created xsi:type="dcterms:W3CDTF">2010-04-12T23:12:02Z</dcterms:created>
  <dcterms:modified xsi:type="dcterms:W3CDTF">2021-11-19T19:07:02Z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