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16" r:id="rId2"/>
  </p:sldMasterIdLst>
  <p:notesMasterIdLst>
    <p:notesMasterId r:id="rId6"/>
  </p:notesMasterIdLst>
  <p:handoutMasterIdLst>
    <p:handoutMasterId r:id="rId7"/>
  </p:handoutMasterIdLst>
  <p:sldIdLst>
    <p:sldId id="268" r:id="rId3"/>
    <p:sldId id="269" r:id="rId4"/>
    <p:sldId id="266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63" autoAdjust="0"/>
    <p:restoredTop sz="94660"/>
  </p:normalViewPr>
  <p:slideViewPr>
    <p:cSldViewPr>
      <p:cViewPr varScale="1">
        <p:scale>
          <a:sx n="112" d="100"/>
          <a:sy n="112" d="100"/>
        </p:scale>
        <p:origin x="1253" y="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45" d="100"/>
          <a:sy n="45" d="100"/>
        </p:scale>
        <p:origin x="2280" y="5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handoutMaster" Target="handoutMasters/handoutMaster1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6E9F4A-4066-491C-8F25-BCC5643327B9}" type="datetimeFigureOut">
              <a:rPr lang="en-US" smtClean="0"/>
              <a:t>12/1/2021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AC5BAE-5329-436C-BB9D-CF26C62919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84800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447C23-70FF-4D54-8A37-93BEF4D37D87}" type="datetimeFigureOut">
              <a:rPr lang="en-US" smtClean="0"/>
              <a:t>12/1/2021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38A51B-00BD-480F-A961-AEEFF753F5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533323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8A51B-00BD-480F-A961-AEEFF753F55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75883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38A51B-00BD-480F-A961-AEEFF753F55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8187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38A51B-00BD-480F-A961-AEEFF753F55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297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1/9/2018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December TAC &amp; Board of Directors Update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DA31E-5185-4CB0-88E0-309A957138BF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538458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1/9/2018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December TAC &amp; Board of Directors Update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DA31E-5185-4CB0-88E0-309A95713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44644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1/9/2018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December TAC &amp; Board of Directors Update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DA31E-5185-4CB0-88E0-309A95713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954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1/9/2018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December TAC &amp; Board of Directors Update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DA31E-5185-4CB0-88E0-309A95713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6370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1/9/2018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December TAC &amp; Board of Directors Update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DA31E-5185-4CB0-88E0-309A957138BF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614465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1/9/2018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December TAC &amp; Board of Directors Update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DA31E-5185-4CB0-88E0-309A95713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53197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1/9/2018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December TAC &amp; Board of Directors Update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DA31E-5185-4CB0-88E0-309A95713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58453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1/9/2018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December TAC &amp; Board of Directors Update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DA31E-5185-4CB0-88E0-309A95713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19636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1/9/2018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/>
              <a:t>December TAC &amp; Board of Directors Update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DA31E-5185-4CB0-88E0-309A95713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2958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/>
              <a:t>1/9/2018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December TAC &amp; Board of Directors Update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DEDA31E-5185-4CB0-88E0-309A95713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5462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1/9/2018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December TAC &amp; Board of Directors Update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DA31E-5185-4CB0-88E0-309A95713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40103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r>
              <a:rPr lang="en-US"/>
              <a:t>1/9/2018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December TAC &amp; Board of Directors Update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EDEDA31E-5185-4CB0-88E0-309A957138BF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612594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hf hdr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ercot.com/files/docs/2021/11/29/2021%20TAC%20Combined%20Ballot%2020211129.xls" TargetMode="External"/><Relationship Id="rId13" Type="http://schemas.openxmlformats.org/officeDocument/2006/relationships/hyperlink" Target="https://www.ercot.com/files/docs/2021/11/29/2021%20TAC%20NPRR1109%20Ballot%2020211129.xls" TargetMode="External"/><Relationship Id="rId3" Type="http://schemas.openxmlformats.org/officeDocument/2006/relationships/hyperlink" Target="https://www.ercot.com/calendar/event?id=1636642997463" TargetMode="External"/><Relationship Id="rId7" Type="http://schemas.openxmlformats.org/officeDocument/2006/relationships/hyperlink" Target="https://www.ercot.com/files/docs/2021/11/22/9.%20RMS%20Report.zip" TargetMode="External"/><Relationship Id="rId12" Type="http://schemas.openxmlformats.org/officeDocument/2006/relationships/hyperlink" Target="https://www.ercot.com/files/docs/2021/11/29/2021%20TAC%20NPRR1107%20Ballot%2020211129.xls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www.ercot.com/files/docs/2021/11/23/12_ERCOT_Reports.zip" TargetMode="External"/><Relationship Id="rId11" Type="http://schemas.openxmlformats.org/officeDocument/2006/relationships/hyperlink" Target="https://www.ercot.com/files/docs/2021/11/29/2021%20TAC%20NPRR1106-NOGRR237-OBDRR036%20Combined%20Ballot%2020211129.xls" TargetMode="External"/><Relationship Id="rId5" Type="http://schemas.openxmlformats.org/officeDocument/2006/relationships/hyperlink" Target="https://www.ercot.com/files/docs/2021/11/22/4.%20Emergency%20Conditions%20Issues%20List%20Review.zip" TargetMode="External"/><Relationship Id="rId10" Type="http://schemas.openxmlformats.org/officeDocument/2006/relationships/hyperlink" Target="https://www.ercot.com/files/docs/2021/11/29/2021%20TAC%20NPRR1105-NOGRR236%20Combined%20Ballot%2020211129.xls" TargetMode="External"/><Relationship Id="rId4" Type="http://schemas.openxmlformats.org/officeDocument/2006/relationships/hyperlink" Target="http://www.ercot.com/calendar/2021/9/29/214214-TAC" TargetMode="External"/><Relationship Id="rId9" Type="http://schemas.openxmlformats.org/officeDocument/2006/relationships/hyperlink" Target="https://www.ercot.com/files/docs/2021/11/29/2021%20TAC%20NPRR1103%20Ballot%2020211129.xls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TAC Update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December 7</a:t>
            </a:r>
            <a:r>
              <a:rPr lang="en-US" dirty="0" smtClean="0"/>
              <a:t>, </a:t>
            </a:r>
            <a:r>
              <a:rPr lang="en-US" dirty="0" smtClean="0"/>
              <a:t>2021</a:t>
            </a:r>
          </a:p>
          <a:p>
            <a:r>
              <a:rPr lang="en-US" dirty="0" smtClean="0"/>
              <a:t>Jim Lee – </a:t>
            </a:r>
            <a:r>
              <a:rPr lang="en-US" dirty="0" err="1" smtClean="0"/>
              <a:t>rms</a:t>
            </a:r>
            <a:r>
              <a:rPr lang="en-US" dirty="0" smtClean="0"/>
              <a:t> chair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88128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597061" y="115887"/>
            <a:ext cx="7518400" cy="646113"/>
          </a:xfrm>
        </p:spPr>
        <p:txBody>
          <a:bodyPr>
            <a:normAutofit/>
          </a:bodyPr>
          <a:lstStyle/>
          <a:p>
            <a:r>
              <a:rPr lang="en-US" sz="4000" b="1" dirty="0"/>
              <a:t>TAC Highlights – </a:t>
            </a:r>
            <a:r>
              <a:rPr lang="en-US" sz="4000" b="1" dirty="0" smtClean="0">
                <a:hlinkClick r:id="rId3"/>
              </a:rPr>
              <a:t>November </a:t>
            </a:r>
            <a:r>
              <a:rPr lang="en-US" sz="4000" b="1" dirty="0" smtClean="0">
                <a:hlinkClick r:id="rId3"/>
              </a:rPr>
              <a:t>29</a:t>
            </a:r>
            <a:r>
              <a:rPr lang="en-US" sz="4000" b="1" baseline="30000" dirty="0" smtClean="0">
                <a:hlinkClick r:id="rId3"/>
              </a:rPr>
              <a:t>th</a:t>
            </a:r>
            <a:r>
              <a:rPr lang="en-US" sz="4000" b="1" dirty="0" smtClean="0">
                <a:hlinkClick r:id="rId4"/>
              </a:rPr>
              <a:t> 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380999" y="838201"/>
            <a:ext cx="8610601" cy="5486400"/>
          </a:xfrm>
        </p:spPr>
        <p:txBody>
          <a:bodyPr>
            <a:normAutofit lnSpcReduction="10000"/>
          </a:bodyPr>
          <a:lstStyle/>
          <a:p>
            <a:pPr marL="0" lvl="1" indent="0">
              <a:buNone/>
            </a:pPr>
            <a:r>
              <a:rPr lang="en-US" sz="800" b="1" u="sng" dirty="0" smtClean="0"/>
              <a:t/>
            </a:r>
            <a:br>
              <a:rPr lang="en-US" sz="800" b="1" u="sng" dirty="0" smtClean="0"/>
            </a:br>
            <a:r>
              <a:rPr lang="en-US" sz="2000" b="1" u="sng" dirty="0" smtClean="0"/>
              <a:t>Discussion Highlights:</a:t>
            </a:r>
            <a:endParaRPr lang="en-US" sz="900" b="1" u="sng" dirty="0" smtClean="0"/>
          </a:p>
          <a:p>
            <a:pPr marL="457200" lvl="1" indent="-457200">
              <a:buFont typeface="+mj-lt"/>
              <a:buAutoNum type="arabicPeriod"/>
            </a:pPr>
            <a:r>
              <a:rPr lang="en-US" sz="1900" dirty="0" smtClean="0"/>
              <a:t>No RMS voting items considered by TAC</a:t>
            </a:r>
          </a:p>
          <a:p>
            <a:pPr marL="457200" lvl="1" indent="-457200">
              <a:buFont typeface="+mj-lt"/>
              <a:buAutoNum type="arabicPeriod"/>
            </a:pPr>
            <a:r>
              <a:rPr lang="en-US" sz="1900" dirty="0" smtClean="0"/>
              <a:t>TAC approved </a:t>
            </a:r>
            <a:r>
              <a:rPr lang="en-US" sz="1900" dirty="0" smtClean="0">
                <a:hlinkClick r:id="rId5"/>
              </a:rPr>
              <a:t>RMS Emergency Condition List </a:t>
            </a:r>
            <a:r>
              <a:rPr lang="en-US" sz="1900" dirty="0" smtClean="0"/>
              <a:t>items to be COMPLETED</a:t>
            </a:r>
          </a:p>
          <a:p>
            <a:pPr marL="1005840" lvl="4" indent="-457200">
              <a:buFont typeface="Wingdings" panose="05000000000000000000" pitchFamily="2" charset="2"/>
              <a:buChar char="§"/>
            </a:pPr>
            <a:r>
              <a:rPr lang="en-US" sz="1500" dirty="0" smtClean="0"/>
              <a:t>Next steps: RMS to consider sunset of RECTF</a:t>
            </a:r>
          </a:p>
          <a:p>
            <a:pPr marL="457200" lvl="1" indent="-457200">
              <a:buFont typeface="+mj-lt"/>
              <a:buAutoNum type="arabicPeriod"/>
            </a:pPr>
            <a:r>
              <a:rPr lang="en-US" sz="1900" dirty="0" smtClean="0">
                <a:hlinkClick r:id="rId6"/>
              </a:rPr>
              <a:t>ERCOT updates</a:t>
            </a:r>
            <a:r>
              <a:rPr lang="en-US" sz="1900" dirty="0" smtClean="0"/>
              <a:t> on Securitization efforts, ERCOT.com, 2022 Ancillary Service Methodology and more</a:t>
            </a:r>
          </a:p>
          <a:p>
            <a:pPr marL="457200" lvl="1" indent="-457200">
              <a:buFont typeface="+mj-lt"/>
              <a:buAutoNum type="arabicPeriod"/>
            </a:pPr>
            <a:r>
              <a:rPr lang="en-US" sz="1900" dirty="0" smtClean="0">
                <a:hlinkClick r:id="rId7"/>
              </a:rPr>
              <a:t>RMS update </a:t>
            </a:r>
            <a:r>
              <a:rPr lang="en-US" sz="1900" dirty="0" smtClean="0"/>
              <a:t>included review of IDR/AMS Workshop &amp; 2021 Winter Weather Preparedness Workshop; and Working Group/Task Force efforts</a:t>
            </a:r>
            <a:endParaRPr lang="en-US" sz="1900" dirty="0" smtClean="0"/>
          </a:p>
          <a:p>
            <a:pPr marL="0" lvl="1" indent="0">
              <a:buNone/>
            </a:pPr>
            <a:endParaRPr lang="en-US" sz="1900" b="1" u="sng" dirty="0" smtClean="0"/>
          </a:p>
          <a:p>
            <a:pPr marL="0" lvl="1" indent="0">
              <a:buNone/>
            </a:pPr>
            <a:r>
              <a:rPr lang="en-US" sz="1900" b="1" u="sng" dirty="0" smtClean="0"/>
              <a:t>Voting Items:</a:t>
            </a:r>
            <a:endParaRPr lang="en-US" sz="1900" b="1" u="sng" dirty="0"/>
          </a:p>
          <a:p>
            <a:pPr marL="0" lvl="1" indent="0">
              <a:buNone/>
            </a:pPr>
            <a:r>
              <a:rPr lang="en-US" sz="1500" dirty="0" smtClean="0"/>
              <a:t>Various Combined Ballots:</a:t>
            </a:r>
          </a:p>
          <a:p>
            <a:pPr marL="342900" lvl="1" indent="-342900">
              <a:buFont typeface="+mj-lt"/>
              <a:buAutoNum type="arabicPeriod"/>
            </a:pPr>
            <a:r>
              <a:rPr lang="en-US" sz="1500" dirty="0" smtClean="0">
                <a:hlinkClick r:id="rId8"/>
              </a:rPr>
              <a:t>Primary Combined Ballot </a:t>
            </a:r>
            <a:r>
              <a:rPr lang="en-US" sz="1500" dirty="0" smtClean="0"/>
              <a:t>– unanimous approval of: OBDRR034, OBDRR035, NOGRR233, PGRR092, RRGRR029, NPRR1094, NPRR1077, NPRR1104, NPRR1091, NPRR1101, steady state voltage performance criteria, Lower Rio Grande Valley system enhancement project RPG option 2, 2022 Ancillary Service Methodology.</a:t>
            </a:r>
          </a:p>
          <a:p>
            <a:pPr marL="342900" lvl="1" indent="-342900">
              <a:buFont typeface="+mj-lt"/>
              <a:buAutoNum type="arabicPeriod"/>
            </a:pPr>
            <a:r>
              <a:rPr lang="en-US" sz="1500" dirty="0" smtClean="0"/>
              <a:t>Standalone ballot </a:t>
            </a:r>
            <a:r>
              <a:rPr lang="en-US" sz="1500" dirty="0" smtClean="0">
                <a:hlinkClick r:id="rId9"/>
              </a:rPr>
              <a:t>NPRR1103</a:t>
            </a:r>
            <a:r>
              <a:rPr lang="en-US" sz="1500" dirty="0" smtClean="0"/>
              <a:t> – 100% approval; 1 abstention</a:t>
            </a:r>
          </a:p>
          <a:p>
            <a:pPr marL="342900" lvl="1" indent="-342900">
              <a:buFont typeface="+mj-lt"/>
              <a:buAutoNum type="arabicPeriod"/>
            </a:pPr>
            <a:r>
              <a:rPr lang="en-US" sz="1500" dirty="0" smtClean="0"/>
              <a:t>Standalone ballot </a:t>
            </a:r>
            <a:r>
              <a:rPr lang="en-US" sz="1500" dirty="0" smtClean="0">
                <a:hlinkClick r:id="rId10"/>
              </a:rPr>
              <a:t>NPRR1105 &amp; NOGRR236 </a:t>
            </a:r>
            <a:r>
              <a:rPr lang="en-US" sz="1500" dirty="0" smtClean="0"/>
              <a:t>– 92% for/8% against; 4 abstentions</a:t>
            </a:r>
          </a:p>
          <a:p>
            <a:pPr marL="342900" lvl="1" indent="-342900">
              <a:buFont typeface="+mj-lt"/>
              <a:buAutoNum type="arabicPeriod"/>
            </a:pPr>
            <a:r>
              <a:rPr lang="en-US" sz="1500" dirty="0" smtClean="0"/>
              <a:t>Standalone ballot </a:t>
            </a:r>
            <a:r>
              <a:rPr lang="en-US" sz="1500" dirty="0" smtClean="0">
                <a:hlinkClick r:id="rId11"/>
              </a:rPr>
              <a:t>NPRR1106, NOGRR237, OBDRR036 </a:t>
            </a:r>
            <a:r>
              <a:rPr lang="en-US" sz="1500" dirty="0" smtClean="0"/>
              <a:t>– 96% for/4% against; 1 abstention</a:t>
            </a:r>
          </a:p>
          <a:p>
            <a:pPr marL="342900" lvl="1" indent="-342900">
              <a:buFont typeface="+mj-lt"/>
              <a:buAutoNum type="arabicPeriod"/>
            </a:pPr>
            <a:r>
              <a:rPr lang="en-US" sz="1500" dirty="0" smtClean="0"/>
              <a:t>Standalone </a:t>
            </a:r>
            <a:r>
              <a:rPr lang="en-US" sz="1500" dirty="0" smtClean="0">
                <a:hlinkClick r:id="rId12"/>
              </a:rPr>
              <a:t>NPRR1107</a:t>
            </a:r>
            <a:r>
              <a:rPr lang="en-US" sz="1500" dirty="0" smtClean="0"/>
              <a:t> ballot – 100% approval; 2 abstentions</a:t>
            </a:r>
          </a:p>
          <a:p>
            <a:pPr marL="342900" lvl="1" indent="-342900">
              <a:buFont typeface="+mj-lt"/>
              <a:buAutoNum type="arabicPeriod"/>
            </a:pPr>
            <a:r>
              <a:rPr lang="en-US" sz="1500" dirty="0" smtClean="0"/>
              <a:t>Standalone </a:t>
            </a:r>
            <a:r>
              <a:rPr lang="en-US" sz="1500" dirty="0" smtClean="0">
                <a:hlinkClick r:id="rId13"/>
              </a:rPr>
              <a:t>NPRR1109</a:t>
            </a:r>
            <a:r>
              <a:rPr lang="en-US" sz="1500" dirty="0" smtClean="0"/>
              <a:t> ballot – 91% for/9% against; 6 abstentions</a:t>
            </a:r>
            <a:endParaRPr lang="en-US" sz="1500" dirty="0" smtClean="0"/>
          </a:p>
          <a:p>
            <a:pPr marL="457200" lvl="1" indent="-457200">
              <a:buFont typeface="+mj-lt"/>
              <a:buAutoNum type="arabicPeriod"/>
            </a:pPr>
            <a:endParaRPr lang="en-US" sz="1900" dirty="0" smtClean="0"/>
          </a:p>
          <a:p>
            <a:pPr marL="457200" lvl="1" indent="-457200">
              <a:buFont typeface="+mj-lt"/>
              <a:buAutoNum type="arabicPeriod"/>
            </a:pPr>
            <a:endParaRPr lang="en-US" i="1" dirty="0" smtClean="0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C15F28AF-C8F2-4201-A7AC-CCCAA0DD0B75}"/>
              </a:ext>
            </a:extLst>
          </p:cNvPr>
          <p:cNvCxnSpPr/>
          <p:nvPr/>
        </p:nvCxnSpPr>
        <p:spPr>
          <a:xfrm>
            <a:off x="685800" y="838200"/>
            <a:ext cx="7162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A799451-ED23-4192-A317-AFB1DD03DA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425344" y="6459786"/>
            <a:ext cx="984019" cy="365125"/>
          </a:xfrm>
        </p:spPr>
        <p:txBody>
          <a:bodyPr/>
          <a:lstStyle/>
          <a:p>
            <a:fld id="{EDEDA31E-5185-4CB0-88E0-309A957138BF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48353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4294967295"/>
          </p:nvPr>
        </p:nvPicPr>
        <p:blipFill>
          <a:blip r:embed="rId3"/>
          <a:stretch>
            <a:fillRect/>
          </a:stretch>
        </p:blipFill>
        <p:spPr>
          <a:xfrm>
            <a:off x="3552192" y="2567149"/>
            <a:ext cx="2145978" cy="2145978"/>
          </a:xfrm>
          <a:prstGeom prst="rect">
            <a:avLst/>
          </a:prstGeom>
        </p:spPr>
      </p:pic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C15F28AF-C8F2-4201-A7AC-CCCAA0DD0B75}"/>
              </a:ext>
            </a:extLst>
          </p:cNvPr>
          <p:cNvCxnSpPr/>
          <p:nvPr/>
        </p:nvCxnSpPr>
        <p:spPr>
          <a:xfrm>
            <a:off x="685800" y="838200"/>
            <a:ext cx="7162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A799451-ED23-4192-A317-AFB1DD03DA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425344" y="6459786"/>
            <a:ext cx="984019" cy="365125"/>
          </a:xfrm>
        </p:spPr>
        <p:txBody>
          <a:bodyPr/>
          <a:lstStyle/>
          <a:p>
            <a:fld id="{EDEDA31E-5185-4CB0-88E0-309A957138BF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3958200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sisl xmlns:xsi="http://www.w3.org/2001/XMLSchema-instance" xmlns:xsd="http://www.w3.org/2001/XMLSchema" xmlns="http://www.boldonjames.com/2008/01/sie/internal/label" sislVersion="0" policy="e9c0b8d7-bdb4-4fd3-b62a-f50327aaefce" origin="autoSelectedSuggestion">
  <element uid="c5f8eb12-5b27-439d-aaa6-3402af626fa3" value=""/>
  <element uid="c64218ab-b8d1-40b6-a478-cb8be1e10ecc" value=""/>
</sisl>
</file>

<file path=customXml/itemProps1.xml><?xml version="1.0" encoding="utf-8"?>
<ds:datastoreItem xmlns:ds="http://schemas.openxmlformats.org/officeDocument/2006/customXml" ds:itemID="{33399861-CD0A-4742-8C95-5B5B5A50183F}">
  <ds:schemaRefs>
    <ds:schemaRef ds:uri="http://www.w3.org/2001/XMLSchema"/>
    <ds:schemaRef ds:uri="http://www.boldonjames.com/2008/01/sie/internal/label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15941</TotalTime>
  <Words>203</Words>
  <Application>Microsoft Office PowerPoint</Application>
  <PresentationFormat>On-screen Show (4:3)</PresentationFormat>
  <Paragraphs>24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Calibri</vt:lpstr>
      <vt:lpstr>Calibri Light</vt:lpstr>
      <vt:lpstr>Wingdings</vt:lpstr>
      <vt:lpstr>Retrospect</vt:lpstr>
      <vt:lpstr>TAC Update</vt:lpstr>
      <vt:lpstr>TAC Highlights – November 29th </vt:lpstr>
      <vt:lpstr>PowerPoint Presentation</vt:lpstr>
    </vt:vector>
  </TitlesOfParts>
  <Company>NRG Energy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TAC update to RMS</dc:title>
  <dc:creator>Jim Lee</dc:creator>
  <cp:keywords/>
  <cp:lastModifiedBy>s262089</cp:lastModifiedBy>
  <cp:revision>218</cp:revision>
  <cp:lastPrinted>2018-11-28T18:48:20Z</cp:lastPrinted>
  <dcterms:created xsi:type="dcterms:W3CDTF">2018-01-08T22:15:17Z</dcterms:created>
  <dcterms:modified xsi:type="dcterms:W3CDTF">2021-12-01T20:25:19Z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ocIndexRef">
    <vt:lpwstr>66fbd887-84f1-44c6-b614-caad1dd41da1</vt:lpwstr>
  </property>
  <property fmtid="{D5CDD505-2E9C-101B-9397-08002B2CF9AE}" pid="3" name="bjSaver">
    <vt:lpwstr>hVeZjyyepu7wfUb3kwBo4T82bAn9HrXq</vt:lpwstr>
  </property>
  <property fmtid="{D5CDD505-2E9C-101B-9397-08002B2CF9AE}" pid="4" name="bjDocumentSecurityLabel">
    <vt:lpwstr>AEP Public</vt:lpwstr>
  </property>
  <property fmtid="{D5CDD505-2E9C-101B-9397-08002B2CF9AE}" pid="5" name="bjDocumentLabelXML">
    <vt:lpwstr>&lt;?xml version="1.0" encoding="us-ascii"?&gt;&lt;sisl xmlns:xsi="http://www.w3.org/2001/XMLSchema-instance" xmlns:xsd="http://www.w3.org/2001/XMLSchema" sislVersion="0" policy="e9c0b8d7-bdb4-4fd3-b62a-f50327aaefce" origin="autoSelectedSuggestion" xmlns="http://w</vt:lpwstr>
  </property>
  <property fmtid="{D5CDD505-2E9C-101B-9397-08002B2CF9AE}" pid="6" name="bjDocumentLabelXML-0">
    <vt:lpwstr>ww.boldonjames.com/2008/01/sie/internal/label"&gt;&lt;element uid="c5f8eb12-5b27-439d-aaa6-3402af626fa3" value="" /&gt;&lt;element uid="c64218ab-b8d1-40b6-a478-cb8be1e10ecc" value="" /&gt;&lt;/sisl&gt;</vt:lpwstr>
  </property>
  <property fmtid="{D5CDD505-2E9C-101B-9397-08002B2CF9AE}" pid="7" name="Visual Markings Removed">
    <vt:lpwstr>No</vt:lpwstr>
  </property>
</Properties>
</file>