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2"/>
  </p:sldMasterIdLst>
  <p:notesMasterIdLst>
    <p:notesMasterId r:id="rId6"/>
  </p:notesMasterIdLst>
  <p:handoutMasterIdLst>
    <p:handoutMasterId r:id="rId7"/>
  </p:handoutMasterIdLst>
  <p:sldIdLst>
    <p:sldId id="268" r:id="rId3"/>
    <p:sldId id="269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3" autoAdjust="0"/>
    <p:restoredTop sz="94660"/>
  </p:normalViewPr>
  <p:slideViewPr>
    <p:cSldViewPr>
      <p:cViewPr varScale="1">
        <p:scale>
          <a:sx n="112" d="100"/>
          <a:sy n="112" d="100"/>
        </p:scale>
        <p:origin x="1253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280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88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18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9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84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6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3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44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1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4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6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9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4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1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25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rcot.com/files/docs/2021/11/29/2021%20TAC%20Combined%20Ballot%2020211129.xls" TargetMode="External"/><Relationship Id="rId13" Type="http://schemas.openxmlformats.org/officeDocument/2006/relationships/hyperlink" Target="https://www.ercot.com/files/docs/2021/11/29/2021%20TAC%20NPRR1109%20Ballot%2020211129.xls" TargetMode="External"/><Relationship Id="rId3" Type="http://schemas.openxmlformats.org/officeDocument/2006/relationships/hyperlink" Target="https://www.ercot.com/calendar/event?id=1636642997463" TargetMode="External"/><Relationship Id="rId7" Type="http://schemas.openxmlformats.org/officeDocument/2006/relationships/hyperlink" Target="https://www.ercot.com/files/docs/2021/11/22/9.%20RMS%20Report.zip" TargetMode="External"/><Relationship Id="rId12" Type="http://schemas.openxmlformats.org/officeDocument/2006/relationships/hyperlink" Target="https://www.ercot.com/files/docs/2021/11/29/2021%20TAC%20NPRR1107%20Ballot%2020211129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ercot.com/files/docs/2021/11/23/12_ERCOT_Reports.zip" TargetMode="External"/><Relationship Id="rId11" Type="http://schemas.openxmlformats.org/officeDocument/2006/relationships/hyperlink" Target="https://www.ercot.com/files/docs/2021/11/29/2021%20TAC%20NPRR1106-NOGRR237-OBDRR036%20Combined%20Ballot%2020211129.xls" TargetMode="External"/><Relationship Id="rId5" Type="http://schemas.openxmlformats.org/officeDocument/2006/relationships/hyperlink" Target="https://www.ercot.com/files/docs/2021/11/22/4.%20Emergency%20Conditions%20Issues%20List%20Review.zip" TargetMode="External"/><Relationship Id="rId10" Type="http://schemas.openxmlformats.org/officeDocument/2006/relationships/hyperlink" Target="https://www.ercot.com/files/docs/2021/11/29/2021%20TAC%20NPRR1105-NOGRR236%20Combined%20Ballot%2020211129.xls" TargetMode="External"/><Relationship Id="rId4" Type="http://schemas.openxmlformats.org/officeDocument/2006/relationships/hyperlink" Target="http://www.ercot.com/calendar/2021/9/29/214214-TAC" TargetMode="External"/><Relationship Id="rId9" Type="http://schemas.openxmlformats.org/officeDocument/2006/relationships/hyperlink" Target="https://www.ercot.com/files/docs/2021/11/29/2021%20TAC%20NPRR1103%20Ballot%2020211129.xl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TAC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December 7</a:t>
            </a:r>
            <a:r>
              <a:rPr lang="en-US" dirty="0" smtClean="0"/>
              <a:t>, </a:t>
            </a:r>
            <a:r>
              <a:rPr lang="en-US" dirty="0" smtClean="0"/>
              <a:t>2021</a:t>
            </a:r>
          </a:p>
          <a:p>
            <a:r>
              <a:rPr lang="en-US" dirty="0" smtClean="0"/>
              <a:t>Jim Lee – </a:t>
            </a:r>
            <a:r>
              <a:rPr lang="en-US" dirty="0" err="1" smtClean="0"/>
              <a:t>rms</a:t>
            </a:r>
            <a:r>
              <a:rPr lang="en-US" dirty="0" smtClean="0"/>
              <a:t> 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81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115887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/>
              <a:t>TAC Highlights – </a:t>
            </a:r>
            <a:r>
              <a:rPr lang="en-US" sz="4000" b="1" dirty="0" smtClean="0">
                <a:hlinkClick r:id="rId3"/>
              </a:rPr>
              <a:t>November </a:t>
            </a:r>
            <a:r>
              <a:rPr lang="en-US" sz="4000" b="1" dirty="0" smtClean="0">
                <a:hlinkClick r:id="rId3"/>
              </a:rPr>
              <a:t>29</a:t>
            </a:r>
            <a:r>
              <a:rPr lang="en-US" sz="4000" b="1" baseline="30000" dirty="0" smtClean="0">
                <a:hlinkClick r:id="rId3"/>
              </a:rPr>
              <a:t>th</a:t>
            </a:r>
            <a:r>
              <a:rPr lang="en-US" sz="4000" b="1" dirty="0" smtClean="0">
                <a:hlinkClick r:id="rId4"/>
              </a:rPr>
              <a:t>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0999" y="838201"/>
            <a:ext cx="8610601" cy="5486400"/>
          </a:xfrm>
        </p:spPr>
        <p:txBody>
          <a:bodyPr>
            <a:normAutofit lnSpcReduction="10000"/>
          </a:bodyPr>
          <a:lstStyle/>
          <a:p>
            <a:pPr marL="0" lvl="1" indent="0">
              <a:buNone/>
            </a:pPr>
            <a:r>
              <a:rPr lang="en-US" sz="800" b="1" u="sng" dirty="0" smtClean="0"/>
              <a:t/>
            </a:r>
            <a:br>
              <a:rPr lang="en-US" sz="800" b="1" u="sng" dirty="0" smtClean="0"/>
            </a:br>
            <a:r>
              <a:rPr lang="en-US" sz="2000" b="1" u="sng" dirty="0" smtClean="0"/>
              <a:t>Discussion Highlights:</a:t>
            </a:r>
            <a:endParaRPr lang="en-US" sz="900" b="1" u="sng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US" sz="1900" dirty="0" smtClean="0"/>
              <a:t>No RMS voting items considered by TAC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sz="1900" dirty="0" smtClean="0"/>
              <a:t>TAC approved </a:t>
            </a:r>
            <a:r>
              <a:rPr lang="en-US" sz="1900" dirty="0" smtClean="0">
                <a:hlinkClick r:id="rId5"/>
              </a:rPr>
              <a:t>RMS Emergency Condition List </a:t>
            </a:r>
            <a:r>
              <a:rPr lang="en-US" sz="1900" dirty="0" smtClean="0"/>
              <a:t>items to be COMPLETED</a:t>
            </a:r>
          </a:p>
          <a:p>
            <a:pPr marL="1005840" lvl="4" indent="-457200">
              <a:buFont typeface="Wingdings" panose="05000000000000000000" pitchFamily="2" charset="2"/>
              <a:buChar char="§"/>
            </a:pPr>
            <a:r>
              <a:rPr lang="en-US" sz="1500" dirty="0" smtClean="0"/>
              <a:t>Next steps: RMS to consider sunset of RECTF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sz="1900" dirty="0" smtClean="0">
                <a:hlinkClick r:id="rId6"/>
              </a:rPr>
              <a:t>ERCOT updates</a:t>
            </a:r>
            <a:r>
              <a:rPr lang="en-US" sz="1900" dirty="0" smtClean="0"/>
              <a:t> on Securitization efforts, ERCOT.com, 2022 Ancillary Service Methodology and more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sz="1900" dirty="0" smtClean="0">
                <a:hlinkClick r:id="rId7"/>
              </a:rPr>
              <a:t>RMS update </a:t>
            </a:r>
            <a:r>
              <a:rPr lang="en-US" sz="1900" dirty="0" smtClean="0"/>
              <a:t>included review of IDR/AMS Workshop &amp; 2021 Winter Weather Preparedness Workshop; and Working Group/Task Force efforts</a:t>
            </a:r>
            <a:endParaRPr lang="en-US" sz="1900" dirty="0" smtClean="0"/>
          </a:p>
          <a:p>
            <a:pPr marL="0" lvl="1" indent="0">
              <a:buNone/>
            </a:pPr>
            <a:endParaRPr lang="en-US" sz="1900" b="1" u="sng" dirty="0" smtClean="0"/>
          </a:p>
          <a:p>
            <a:pPr marL="0" lvl="1" indent="0">
              <a:buNone/>
            </a:pPr>
            <a:r>
              <a:rPr lang="en-US" sz="1900" b="1" u="sng" dirty="0" smtClean="0"/>
              <a:t>Voting Items:</a:t>
            </a:r>
            <a:endParaRPr lang="en-US" sz="1900" b="1" u="sng" dirty="0"/>
          </a:p>
          <a:p>
            <a:pPr marL="0" lvl="1" indent="0">
              <a:buNone/>
            </a:pPr>
            <a:r>
              <a:rPr lang="en-US" sz="1500" dirty="0" smtClean="0"/>
              <a:t>Various Combined Ballots: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US" sz="1500" dirty="0" smtClean="0">
                <a:hlinkClick r:id="rId8"/>
              </a:rPr>
              <a:t>Primary Combined Ballot </a:t>
            </a:r>
            <a:r>
              <a:rPr lang="en-US" sz="1500" dirty="0" smtClean="0"/>
              <a:t>– unanimous approval of: OBDRR034, OBDRR035, NOGRR233, PGRR092, RRGRR029, NPRR1094, NPRR1077, NPRR1104, NPRR1091, NPRR1101, steady state voltage performance criteria, Lower Rio Grande Valley system enhancement project RPG option 2, 2022 Ancillary Service Methodology.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US" sz="1500" dirty="0" smtClean="0"/>
              <a:t>Standalone ballot </a:t>
            </a:r>
            <a:r>
              <a:rPr lang="en-US" sz="1500" dirty="0" smtClean="0">
                <a:hlinkClick r:id="rId9"/>
              </a:rPr>
              <a:t>NPRR1103</a:t>
            </a:r>
            <a:r>
              <a:rPr lang="en-US" sz="1500" dirty="0" smtClean="0"/>
              <a:t> – 100% approval; 1 abstention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US" sz="1500" dirty="0" smtClean="0"/>
              <a:t>Standalone ballot </a:t>
            </a:r>
            <a:r>
              <a:rPr lang="en-US" sz="1500" dirty="0" smtClean="0">
                <a:hlinkClick r:id="rId10"/>
              </a:rPr>
              <a:t>NPRR1105 &amp; NOGRR236 </a:t>
            </a:r>
            <a:r>
              <a:rPr lang="en-US" sz="1500" dirty="0" smtClean="0"/>
              <a:t>– 92% for/8% against; 4 abstentions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US" sz="1500" dirty="0" smtClean="0"/>
              <a:t>Standalone ballot </a:t>
            </a:r>
            <a:r>
              <a:rPr lang="en-US" sz="1500" dirty="0" smtClean="0">
                <a:hlinkClick r:id="rId11"/>
              </a:rPr>
              <a:t>NPRR1106, NOGRR237, OBDRR036 </a:t>
            </a:r>
            <a:r>
              <a:rPr lang="en-US" sz="1500" dirty="0" smtClean="0"/>
              <a:t>– 96% for/4% against; 1 abstention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US" sz="1500" dirty="0" smtClean="0"/>
              <a:t>Standalone </a:t>
            </a:r>
            <a:r>
              <a:rPr lang="en-US" sz="1500" dirty="0" smtClean="0">
                <a:hlinkClick r:id="rId12"/>
              </a:rPr>
              <a:t>NPRR1107</a:t>
            </a:r>
            <a:r>
              <a:rPr lang="en-US" sz="1500" dirty="0" smtClean="0"/>
              <a:t> ballot – 100% approval; 2 abstentions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US" sz="1500" dirty="0" smtClean="0"/>
              <a:t>Standalone </a:t>
            </a:r>
            <a:r>
              <a:rPr lang="en-US" sz="1500" dirty="0" smtClean="0">
                <a:hlinkClick r:id="rId13"/>
              </a:rPr>
              <a:t>NPRR1109</a:t>
            </a:r>
            <a:r>
              <a:rPr lang="en-US" sz="1500" dirty="0" smtClean="0"/>
              <a:t> ballot – 91% for/9% against; 6 abstentions</a:t>
            </a:r>
            <a:endParaRPr lang="en-US" sz="1500" dirty="0" smtClean="0"/>
          </a:p>
          <a:p>
            <a:pPr marL="457200" lvl="1" indent="-457200">
              <a:buFont typeface="+mj-lt"/>
              <a:buAutoNum type="arabicPeriod"/>
            </a:pPr>
            <a:endParaRPr lang="en-US" sz="1900" dirty="0" smtClean="0"/>
          </a:p>
          <a:p>
            <a:pPr marL="457200" lvl="1" indent="-457200">
              <a:buFont typeface="+mj-lt"/>
              <a:buAutoNum type="arabicPeriod"/>
            </a:pPr>
            <a:endParaRPr lang="en-US" i="1" dirty="0" smtClean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835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3552192" y="2567149"/>
            <a:ext cx="2145978" cy="2145978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9582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autoSelectedSuggestion">
  <element uid="c5f8eb12-5b27-439d-aaa6-3402af626fa3" value=""/>
  <element uid="c64218ab-b8d1-40b6-a478-cb8be1e10ecc" value=""/>
</sisl>
</file>

<file path=customXml/itemProps1.xml><?xml version="1.0" encoding="utf-8"?>
<ds:datastoreItem xmlns:ds="http://schemas.openxmlformats.org/officeDocument/2006/customXml" ds:itemID="{33399861-CD0A-4742-8C95-5B5B5A50183F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15941</TotalTime>
  <Words>203</Words>
  <Application>Microsoft Office PowerPoint</Application>
  <PresentationFormat>On-screen Show 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Wingdings</vt:lpstr>
      <vt:lpstr>Retrospect</vt:lpstr>
      <vt:lpstr>TAC Update</vt:lpstr>
      <vt:lpstr>TAC Highlights – November 29th </vt:lpstr>
      <vt:lpstr>PowerPoint Presentation</vt:lpstr>
    </vt:vector>
  </TitlesOfParts>
  <Company>NRG Energy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update to RMS</dc:title>
  <dc:creator>Jim Lee</dc:creator>
  <cp:keywords/>
  <cp:lastModifiedBy>s262089</cp:lastModifiedBy>
  <cp:revision>218</cp:revision>
  <cp:lastPrinted>2018-11-28T18:48:20Z</cp:lastPrinted>
  <dcterms:created xsi:type="dcterms:W3CDTF">2018-01-08T22:15:17Z</dcterms:created>
  <dcterms:modified xsi:type="dcterms:W3CDTF">2021-12-01T20:25:19Z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66fbd887-84f1-44c6-b614-caad1dd41da1</vt:lpwstr>
  </property>
  <property fmtid="{D5CDD505-2E9C-101B-9397-08002B2CF9AE}" pid="3" name="bjSaver">
    <vt:lpwstr>hVeZjyyepu7wfUb3kwBo4T82bAn9HrXq</vt:lpwstr>
  </property>
  <property fmtid="{D5CDD505-2E9C-101B-9397-08002B2CF9AE}" pid="4" name="bjDocumentSecurityLabel">
    <vt:lpwstr>AEP Public</vt:lpwstr>
  </property>
  <property fmtid="{D5CDD505-2E9C-101B-9397-08002B2CF9AE}" pid="5" name="bjDocumentLabelXML">
    <vt:lpwstr>&lt;?xml version="1.0" encoding="us-ascii"?&gt;&lt;sisl xmlns:xsi="http://www.w3.org/2001/XMLSchema-instance" xmlns:xsd="http://www.w3.org/2001/XMLSchema" sislVersion="0" policy="e9c0b8d7-bdb4-4fd3-b62a-f50327aaefce" origin="autoSelectedSuggestion" xmlns="http://w</vt:lpwstr>
  </property>
  <property fmtid="{D5CDD505-2E9C-101B-9397-08002B2CF9AE}" pid="6" name="bjDocumentLabelXML-0">
    <vt:lpwstr>ww.boldonjames.com/2008/01/sie/internal/label"&gt;&lt;element uid="c5f8eb12-5b27-439d-aaa6-3402af626fa3" value="" /&gt;&lt;element uid="c64218ab-b8d1-40b6-a478-cb8be1e10ecc" value="" /&gt;&lt;/sisl&gt;</vt:lpwstr>
  </property>
  <property fmtid="{D5CDD505-2E9C-101B-9397-08002B2CF9AE}" pid="7" name="Visual Markings Removed">
    <vt:lpwstr>No</vt:lpwstr>
  </property>
</Properties>
</file>