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1" d="100"/>
          <a:sy n="141" d="100"/>
        </p:scale>
        <p:origin x="74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11/30/2021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11/30/2021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508870215"/>
              </p:ext>
            </p:extLst>
          </p:nvPr>
        </p:nvGraphicFramePr>
        <p:xfrm>
          <a:off x="271346" y="990600"/>
          <a:ext cx="8534400" cy="5135880"/>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86754">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41366">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640080">
                <a:tc>
                  <a:txBody>
                    <a:bodyPr/>
                    <a:lstStyle/>
                    <a:p>
                      <a:r>
                        <a:rPr lang="en-US" sz="1050" dirty="0">
                          <a:solidFill>
                            <a:schemeClr val="tx1"/>
                          </a:solidFill>
                        </a:rPr>
                        <a:t>Directive #3 – Ramp rate limitations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NPRR999 approved.  Language grey-boxed until implementation is complete.  Target implementation start and go-live dates are not yet determined.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scheduled activity</a:t>
                      </a:r>
                    </a:p>
                    <a:p>
                      <a:endParaRPr lang="en-US" sz="1050" b="0" baseline="0" dirty="0">
                        <a:solidFill>
                          <a:schemeClr val="tx1"/>
                        </a:solidFill>
                      </a:endParaRPr>
                    </a:p>
                  </a:txBody>
                  <a:tcPr/>
                </a:tc>
                <a:extLst>
                  <a:ext uri="{0D108BD9-81ED-4DB2-BD59-A6C34878D82A}">
                    <a16:rowId xmlns:a16="http://schemas.microsoft.com/office/drawing/2014/main" val="2965161843"/>
                  </a:ext>
                </a:extLst>
              </a:tr>
              <a:tr h="1022203">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Revision Request(s) are anticipated.  Whitepaper planned to run in parallel with Directive #8 Voltage Support whitepaper following Directive #8 Revision Request(s) approvals.</a:t>
                      </a:r>
                    </a:p>
                  </a:txBody>
                  <a:tcPr anchor="ctr"/>
                </a:tc>
                <a:tc>
                  <a:txBody>
                    <a:bodyPr/>
                    <a:lstStyle/>
                    <a:p>
                      <a:endParaRPr lang="en-US" sz="1050" b="0" baseline="0" dirty="0">
                        <a:solidFill>
                          <a:schemeClr val="tx1"/>
                        </a:solidFill>
                      </a:endParaRPr>
                    </a:p>
                    <a:p>
                      <a:r>
                        <a:rPr lang="en-US" sz="1050" b="0" baseline="0" dirty="0">
                          <a:solidFill>
                            <a:schemeClr val="tx1"/>
                          </a:solidFill>
                        </a:rPr>
                        <a:t>No scheduled activity</a:t>
                      </a:r>
                    </a:p>
                  </a:txBody>
                  <a:tcPr/>
                </a:tc>
                <a:extLst>
                  <a:ext uri="{0D108BD9-81ED-4DB2-BD59-A6C34878D82A}">
                    <a16:rowId xmlns:a16="http://schemas.microsoft.com/office/drawing/2014/main" val="10002"/>
                  </a:ext>
                </a:extLst>
              </a:tr>
              <a:tr h="1022203">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Language approved at PRS on 10/14/2021.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Modified language reviewed at OWG on 11/18/2021.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ROS 12/2/2021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PRS 12/9/2021</a:t>
                      </a:r>
                    </a:p>
                  </a:txBody>
                  <a:tcPr/>
                </a:tc>
                <a:extLst>
                  <a:ext uri="{0D108BD9-81ED-4DB2-BD59-A6C34878D82A}">
                    <a16:rowId xmlns:a16="http://schemas.microsoft.com/office/drawing/2014/main" val="10005"/>
                  </a:ext>
                </a:extLst>
              </a:tr>
              <a:tr h="437475">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Reported complete to PUCT on 9/10/2021.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NPRR1034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No scheduled activity</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1274708" cy="276999"/>
          </a:xfrm>
          <a:prstGeom prst="rect">
            <a:avLst/>
          </a:prstGeom>
          <a:noFill/>
        </p:spPr>
        <p:txBody>
          <a:bodyPr wrap="none" rtlCol="0">
            <a:spAutoFit/>
          </a:bodyPr>
          <a:lstStyle/>
          <a:p>
            <a:r>
              <a:rPr lang="en-US" sz="1200" dirty="0">
                <a:solidFill>
                  <a:schemeClr val="tx1">
                    <a:lumMod val="50000"/>
                    <a:lumOff val="50000"/>
                  </a:schemeClr>
                </a:solidFill>
              </a:rPr>
              <a:t>December 2021</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1274708" cy="276999"/>
          </a:xfrm>
          <a:prstGeom prst="rect">
            <a:avLst/>
          </a:prstGeom>
          <a:noFill/>
        </p:spPr>
        <p:txBody>
          <a:bodyPr wrap="none" rtlCol="0">
            <a:spAutoFit/>
          </a:bodyPr>
          <a:lstStyle/>
          <a:p>
            <a:r>
              <a:rPr lang="en-US" sz="1200" dirty="0">
                <a:solidFill>
                  <a:schemeClr val="tx1">
                    <a:lumMod val="50000"/>
                    <a:lumOff val="50000"/>
                  </a:schemeClr>
                </a:solidFill>
              </a:rPr>
              <a:t>December 2021</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1274708" cy="276999"/>
          </a:xfrm>
          <a:prstGeom prst="rect">
            <a:avLst/>
          </a:prstGeom>
          <a:noFill/>
        </p:spPr>
        <p:txBody>
          <a:bodyPr wrap="none" rtlCol="0">
            <a:spAutoFit/>
          </a:bodyPr>
          <a:lstStyle/>
          <a:p>
            <a:r>
              <a:rPr lang="en-US" sz="1200" dirty="0">
                <a:solidFill>
                  <a:schemeClr val="tx1">
                    <a:lumMod val="50000"/>
                    <a:lumOff val="50000"/>
                  </a:schemeClr>
                </a:solidFill>
              </a:rPr>
              <a:t>December 2021</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1274708" cy="276999"/>
          </a:xfrm>
          <a:prstGeom prst="rect">
            <a:avLst/>
          </a:prstGeom>
          <a:noFill/>
        </p:spPr>
        <p:txBody>
          <a:bodyPr wrap="none" rtlCol="0">
            <a:spAutoFit/>
          </a:bodyPr>
          <a:lstStyle/>
          <a:p>
            <a:r>
              <a:rPr lang="en-US" sz="1200" dirty="0">
                <a:solidFill>
                  <a:schemeClr val="tx1">
                    <a:lumMod val="50000"/>
                    <a:lumOff val="50000"/>
                  </a:schemeClr>
                </a:solidFill>
              </a:rPr>
              <a:t>December 2021</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purl.org/dc/dcmitype/"/>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c34af464-7aa1-4edd-9be4-83dffc1cb92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6014</TotalTime>
  <Words>1189</Words>
  <Application>Microsoft Office PowerPoint</Application>
  <PresentationFormat>On-screen Show (4:3)</PresentationFormat>
  <Paragraphs>100</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183</cp:revision>
  <cp:lastPrinted>2018-12-20T17:29:53Z</cp:lastPrinted>
  <dcterms:created xsi:type="dcterms:W3CDTF">2016-01-21T15:20:31Z</dcterms:created>
  <dcterms:modified xsi:type="dcterms:W3CDTF">2021-11-30T18:26:51Z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