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5"/>
  </p:notesMasterIdLst>
  <p:sldIdLst>
    <p:sldId id="256" r:id="rId5"/>
    <p:sldId id="257" r:id="rId6"/>
    <p:sldId id="303" r:id="rId7"/>
    <p:sldId id="304" r:id="rId8"/>
    <p:sldId id="294" r:id="rId9"/>
    <p:sldId id="306" r:id="rId10"/>
    <p:sldId id="307" r:id="rId11"/>
    <p:sldId id="308" r:id="rId12"/>
    <p:sldId id="305"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75" autoAdjust="0"/>
  </p:normalViewPr>
  <p:slideViewPr>
    <p:cSldViewPr snapToGrid="0">
      <p:cViewPr varScale="1">
        <p:scale>
          <a:sx n="110" d="100"/>
          <a:sy n="110" d="100"/>
        </p:scale>
        <p:origin x="630" y="96"/>
      </p:cViewPr>
      <p:guideLst/>
    </p:cSldViewPr>
  </p:slideViewPr>
  <p:outlineViewPr>
    <p:cViewPr>
      <p:scale>
        <a:sx n="33" d="100"/>
        <a:sy n="33" d="100"/>
      </p:scale>
      <p:origin x="0" y="-18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D4CCC-D63D-4A27-9030-0768DFA57A1A}" type="datetimeFigureOut">
              <a:rPr lang="en-US" smtClean="0"/>
              <a:t>11/30/2021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A20C7-77E0-40E9-B5CA-2A3719941DC2}" type="slidenum">
              <a:rPr lang="en-US" smtClean="0"/>
              <a:t>‹#›</a:t>
            </a:fld>
            <a:endParaRPr lang="en-US"/>
          </a:p>
        </p:txBody>
      </p:sp>
    </p:spTree>
    <p:extLst>
      <p:ext uri="{BB962C8B-B14F-4D97-AF65-F5344CB8AC3E}">
        <p14:creationId xmlns:p14="http://schemas.microsoft.com/office/powerpoint/2010/main" val="366200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11/30/2021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11/30/2021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11/30/2021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DSWG Report</a:t>
            </a:r>
          </a:p>
        </p:txBody>
      </p:sp>
      <p:sp>
        <p:nvSpPr>
          <p:cNvPr id="3" name="Subtitle 2">
            <a:extLst>
              <a:ext uri="{FF2B5EF4-FFF2-40B4-BE49-F238E27FC236}">
                <a16:creationId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fontScale="92500"/>
          </a:bodyPr>
          <a:lstStyle/>
          <a:p>
            <a:pPr algn="r"/>
            <a:r>
              <a:rPr lang="en-US" dirty="0"/>
              <a:t>Christian </a:t>
            </a:r>
            <a:r>
              <a:rPr lang="en-US" dirty="0" err="1"/>
              <a:t>powell</a:t>
            </a:r>
            <a:endParaRPr lang="en-US" dirty="0"/>
          </a:p>
          <a:p>
            <a:pPr algn="r"/>
            <a:r>
              <a:rPr lang="en-US" dirty="0"/>
              <a:t>WMS Meeting – December 2021 </a:t>
            </a:r>
          </a:p>
        </p:txBody>
      </p:sp>
    </p:spTree>
    <p:extLst>
      <p:ext uri="{BB962C8B-B14F-4D97-AF65-F5344CB8AC3E}">
        <p14:creationId xmlns:p14="http://schemas.microsoft.com/office/powerpoint/2010/main" val="187277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B55DB-9E0B-4B82-A775-EF031F8A92EE}"/>
              </a:ext>
            </a:extLst>
          </p:cNvPr>
          <p:cNvSpPr>
            <a:spLocks noGrp="1"/>
          </p:cNvSpPr>
          <p:nvPr>
            <p:ph type="title"/>
          </p:nvPr>
        </p:nvSpPr>
        <p:spPr/>
        <p:txBody>
          <a:bodyPr/>
          <a:lstStyle/>
          <a:p>
            <a:r>
              <a:rPr lang="en-US" dirty="0"/>
              <a:t>Next Meeting – 2022</a:t>
            </a:r>
          </a:p>
        </p:txBody>
      </p:sp>
      <p:pic>
        <p:nvPicPr>
          <p:cNvPr id="4" name="Picture 2">
            <a:extLst>
              <a:ext uri="{FF2B5EF4-FFF2-40B4-BE49-F238E27FC236}">
                <a16:creationId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1163781" y="436277"/>
            <a:ext cx="10190019" cy="1273233"/>
          </a:xfrm>
        </p:spPr>
        <p:txBody>
          <a:bodyPr>
            <a:normAutofit/>
          </a:bodyPr>
          <a:lstStyle/>
          <a:p>
            <a:r>
              <a:rPr lang="en-US" dirty="0"/>
              <a:t>Overview</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1163782" y="1838325"/>
            <a:ext cx="10190018" cy="4333875"/>
          </a:xfrm>
        </p:spPr>
        <p:txBody>
          <a:bodyPr>
            <a:normAutofit/>
          </a:bodyPr>
          <a:lstStyle/>
          <a:p>
            <a:pPr>
              <a:buFont typeface="Wingdings" panose="05000000000000000000" pitchFamily="2" charset="2"/>
              <a:buChar char="Ø"/>
            </a:pPr>
            <a:r>
              <a:rPr lang="en-US" dirty="0">
                <a:latin typeface="+mj-lt"/>
              </a:rPr>
              <a:t> Previous meeting – November 19</a:t>
            </a:r>
          </a:p>
          <a:p>
            <a:pPr>
              <a:buFont typeface="Wingdings" panose="05000000000000000000" pitchFamily="2" charset="2"/>
              <a:buChar char="Ø"/>
            </a:pPr>
            <a:r>
              <a:rPr lang="en-US" dirty="0">
                <a:latin typeface="+mj-lt"/>
              </a:rPr>
              <a:t> </a:t>
            </a:r>
            <a:r>
              <a:rPr lang="en-US" dirty="0">
                <a:effectLst/>
                <a:latin typeface="+mj-lt"/>
                <a:ea typeface="Calibri" panose="020F0502020204030204" pitchFamily="34" charset="0"/>
              </a:rPr>
              <a:t>Ancillary Services Updates</a:t>
            </a:r>
          </a:p>
          <a:p>
            <a:pPr>
              <a:buFont typeface="Wingdings" panose="05000000000000000000" pitchFamily="2" charset="2"/>
              <a:buChar char="Ø"/>
            </a:pPr>
            <a:r>
              <a:rPr lang="en-US" dirty="0">
                <a:effectLst/>
                <a:latin typeface="+mj-lt"/>
                <a:ea typeface="Calibri" panose="020F0502020204030204" pitchFamily="34" charset="0"/>
              </a:rPr>
              <a:t> ERS Updates </a:t>
            </a:r>
          </a:p>
          <a:p>
            <a:pPr>
              <a:buFont typeface="Wingdings" panose="05000000000000000000" pitchFamily="2" charset="2"/>
              <a:buChar char="Ø"/>
            </a:pPr>
            <a:r>
              <a:rPr lang="en-US" dirty="0">
                <a:effectLst/>
                <a:latin typeface="+mj-lt"/>
                <a:ea typeface="Calibri" panose="020F0502020204030204" pitchFamily="34" charset="0"/>
              </a:rPr>
              <a:t> Emergency Conditions List Items</a:t>
            </a:r>
          </a:p>
          <a:p>
            <a:pPr>
              <a:buFont typeface="Wingdings" panose="05000000000000000000" pitchFamily="2" charset="2"/>
              <a:buChar char="Ø"/>
            </a:pPr>
            <a:r>
              <a:rPr lang="en-US" dirty="0">
                <a:latin typeface="+mj-lt"/>
              </a:rPr>
              <a:t> Demand Response Survey Counts</a:t>
            </a:r>
          </a:p>
          <a:p>
            <a:pPr>
              <a:buFont typeface="Wingdings" panose="05000000000000000000" pitchFamily="2" charset="2"/>
              <a:buChar char="Ø"/>
            </a:pPr>
            <a:r>
              <a:rPr lang="en-US" dirty="0">
                <a:effectLst/>
                <a:latin typeface="+mj-lt"/>
                <a:ea typeface="Calibri" panose="020F0502020204030204" pitchFamily="34" charset="0"/>
              </a:rPr>
              <a:t> Goals</a:t>
            </a:r>
          </a:p>
          <a:p>
            <a:pPr>
              <a:buFont typeface="Wingdings" panose="05000000000000000000" pitchFamily="2" charset="2"/>
              <a:buChar char="Ø"/>
            </a:pPr>
            <a:r>
              <a:rPr lang="en-US" dirty="0">
                <a:effectLst/>
                <a:latin typeface="+mj-lt"/>
                <a:ea typeface="Calibri" panose="020F0502020204030204" pitchFamily="34" charset="0"/>
              </a:rPr>
              <a:t> 2022 DSWG Leadership Discussion</a:t>
            </a:r>
          </a:p>
          <a:p>
            <a:pPr>
              <a:buFont typeface="Wingdings" panose="05000000000000000000" pitchFamily="2" charset="2"/>
              <a:buChar char="Ø"/>
            </a:pPr>
            <a:endParaRPr lang="en-US" dirty="0">
              <a:latin typeface="+mj-lt"/>
            </a:endParaRPr>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Ancillary Service Updates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latin typeface="+mj-lt"/>
              </a:rPr>
              <a:t> Oct. 27 FFR Workshop presentations are available for review. FFR (NCLR – high set underfrequency relays) delayed to March 2022. COPs will have different offer submissions and status codes. ERCOT asking market participants to plan on testing in 2022. </a:t>
            </a:r>
          </a:p>
          <a:p>
            <a:pPr>
              <a:buFont typeface="Wingdings" panose="05000000000000000000" pitchFamily="2" charset="2"/>
              <a:buChar char="Ø"/>
            </a:pPr>
            <a:r>
              <a:rPr lang="en-US" dirty="0">
                <a:latin typeface="+mj-lt"/>
              </a:rPr>
              <a:t>On Nov. 10, ERCOT deployed two LRs of approx. 70 MW for Transmission Emergency. LRs were recalled after approx. 30 minutes.</a:t>
            </a:r>
          </a:p>
          <a:p>
            <a:pPr>
              <a:buFont typeface="Wingdings" panose="05000000000000000000" pitchFamily="2" charset="2"/>
              <a:buChar char="Ø"/>
            </a:pPr>
            <a:r>
              <a:rPr lang="en-US" dirty="0">
                <a:latin typeface="+mj-lt"/>
              </a:rPr>
              <a:t> NPRR939, splitting RRS into multiple blocks, is on a six-month implementation timeline.</a:t>
            </a:r>
          </a:p>
          <a:p>
            <a:pPr>
              <a:buFont typeface="Wingdings" panose="05000000000000000000" pitchFamily="2" charset="2"/>
              <a:buChar char="Ø"/>
            </a:pPr>
            <a:r>
              <a:rPr lang="en-US" dirty="0">
                <a:latin typeface="+mj-lt"/>
              </a:rPr>
              <a:t> NPRR1073, NCLR participation in </a:t>
            </a:r>
            <a:r>
              <a:rPr lang="en-US" dirty="0" err="1">
                <a:latin typeface="+mj-lt"/>
              </a:rPr>
              <a:t>Nonspin</a:t>
            </a:r>
            <a:r>
              <a:rPr lang="en-US" dirty="0">
                <a:latin typeface="+mj-lt"/>
              </a:rPr>
              <a:t>, creating offline groups is also on a six-month implementation timeline. </a:t>
            </a:r>
          </a:p>
          <a:p>
            <a:pPr>
              <a:buFont typeface="Wingdings" panose="05000000000000000000" pitchFamily="2" charset="2"/>
              <a:buChar char="Ø"/>
            </a:pPr>
            <a:r>
              <a:rPr lang="en-US" dirty="0">
                <a:latin typeface="+mj-lt"/>
              </a:rPr>
              <a:t> AS Plan Changes for 2022: Interconnection Frequency Response Obligation (IFRO) changing in 2022. RRS-PFR limit will be 1240 MW. Up to 1907 MW of LRs in various hours. </a:t>
            </a:r>
          </a:p>
          <a:p>
            <a:pPr>
              <a:buFont typeface="Wingdings" panose="05000000000000000000" pitchFamily="2" charset="2"/>
              <a:buChar char="Ø"/>
            </a:pPr>
            <a:endParaRPr lang="en-US" dirty="0">
              <a:latin typeface="+mj-lt"/>
            </a:endParaRPr>
          </a:p>
        </p:txBody>
      </p:sp>
    </p:spTree>
    <p:extLst>
      <p:ext uri="{BB962C8B-B14F-4D97-AF65-F5344CB8AC3E}">
        <p14:creationId xmlns:p14="http://schemas.microsoft.com/office/powerpoint/2010/main" val="219012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ERS Updates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latin typeface="+mj-lt"/>
              </a:rPr>
              <a:t> NPRR1106, moved up the deployment of ERS for the next SCT (Dec.–Mar.) . New instruction triggers from PRC &lt;3,000 MW.</a:t>
            </a:r>
          </a:p>
          <a:p>
            <a:pPr>
              <a:buFont typeface="Wingdings" panose="05000000000000000000" pitchFamily="2" charset="2"/>
              <a:buChar char="Ø"/>
            </a:pPr>
            <a:r>
              <a:rPr lang="en-US" dirty="0">
                <a:latin typeface="+mj-lt"/>
              </a:rPr>
              <a:t> Currently: ERS 30 is deployed at EEA Level 1, and ERS 10 is deployed at EEA Level 2. Over 90% of ERS capacity is ERS 30. So, ERS will no longer get deployed at separate levels, but will instead be deployed at the same time. </a:t>
            </a:r>
          </a:p>
          <a:p>
            <a:pPr>
              <a:buFont typeface="Wingdings" panose="05000000000000000000" pitchFamily="2" charset="2"/>
              <a:buChar char="Ø"/>
            </a:pPr>
            <a:r>
              <a:rPr lang="en-US" dirty="0">
                <a:latin typeface="+mj-lt"/>
              </a:rPr>
              <a:t> Dec.-Mar. SCT Procurements: </a:t>
            </a:r>
          </a:p>
          <a:p>
            <a:pPr lvl="1">
              <a:buFont typeface="Wingdings" panose="05000000000000000000" pitchFamily="2" charset="2"/>
              <a:buChar char="Ø"/>
            </a:pPr>
            <a:r>
              <a:rPr lang="en-US" sz="2000" dirty="0">
                <a:latin typeface="+mj-lt"/>
              </a:rPr>
              <a:t>Moved $ from shoulder periods into Winter.</a:t>
            </a:r>
          </a:p>
          <a:p>
            <a:pPr lvl="1">
              <a:buFont typeface="Wingdings" panose="05000000000000000000" pitchFamily="2" charset="2"/>
              <a:buChar char="Ø"/>
            </a:pPr>
            <a:r>
              <a:rPr lang="en-US" sz="2000" dirty="0">
                <a:latin typeface="+mj-lt"/>
              </a:rPr>
              <a:t>Approx. $22M compared to approx. $12M in Feb.-May 2021 SCT. </a:t>
            </a:r>
          </a:p>
          <a:p>
            <a:pPr lvl="1">
              <a:buFont typeface="Wingdings" panose="05000000000000000000" pitchFamily="2" charset="2"/>
              <a:buChar char="Ø"/>
            </a:pPr>
            <a:r>
              <a:rPr lang="en-US" sz="2000" dirty="0">
                <a:latin typeface="+mj-lt"/>
              </a:rPr>
              <a:t>Approx. 100 MW increase per time period compared to Feb.-May 2021 SCT.</a:t>
            </a:r>
          </a:p>
        </p:txBody>
      </p:sp>
    </p:spTree>
    <p:extLst>
      <p:ext uri="{BB962C8B-B14F-4D97-AF65-F5344CB8AC3E}">
        <p14:creationId xmlns:p14="http://schemas.microsoft.com/office/powerpoint/2010/main" val="394387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97280" y="286604"/>
            <a:ext cx="10058400" cy="91404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Emergency Conditions List</a:t>
            </a:r>
          </a:p>
        </p:txBody>
      </p:sp>
      <p:sp>
        <p:nvSpPr>
          <p:cNvPr id="3" name="Content Placeholder 4"/>
          <p:cNvSpPr txBox="1">
            <a:spLocks/>
          </p:cNvSpPr>
          <p:nvPr/>
        </p:nvSpPr>
        <p:spPr>
          <a:xfrm>
            <a:off x="906449" y="1097279"/>
            <a:ext cx="10703660" cy="5208105"/>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1800" b="1" u="sng" dirty="0">
                <a:latin typeface="+mj-lt"/>
              </a:rPr>
              <a:t>Item 48 </a:t>
            </a:r>
            <a:r>
              <a:rPr lang="en-US" sz="1800" dirty="0">
                <a:latin typeface="+mj-lt"/>
              </a:rPr>
              <a:t>– NPRR1090 approved. Can be closed.</a:t>
            </a:r>
          </a:p>
          <a:p>
            <a:r>
              <a:rPr lang="en-US" sz="1800" b="1" u="sng" dirty="0">
                <a:latin typeface="+mj-lt"/>
              </a:rPr>
              <a:t>Item 50 </a:t>
            </a:r>
            <a:r>
              <a:rPr lang="en-US" sz="1800" dirty="0">
                <a:latin typeface="+mj-lt"/>
              </a:rPr>
              <a:t>– Reviewed DR performance during Uri for REPs and NOIEs. Can be closed.</a:t>
            </a:r>
          </a:p>
          <a:p>
            <a:r>
              <a:rPr lang="en-US" sz="1800" b="1" u="sng" dirty="0">
                <a:latin typeface="+mj-lt"/>
              </a:rPr>
              <a:t>Item 62 </a:t>
            </a:r>
            <a:r>
              <a:rPr lang="en-US" sz="1800" dirty="0">
                <a:latin typeface="+mj-lt"/>
              </a:rPr>
              <a:t>- NPRR1087 approved. Can be closed. </a:t>
            </a:r>
          </a:p>
          <a:p>
            <a:r>
              <a:rPr lang="en-US" sz="1800" b="1" u="sng" dirty="0">
                <a:latin typeface="+mj-lt"/>
              </a:rPr>
              <a:t>Item 64 </a:t>
            </a:r>
            <a:r>
              <a:rPr lang="en-US" sz="1800" dirty="0">
                <a:latin typeface="+mj-lt"/>
              </a:rPr>
              <a:t>– PUC and ERCOT action underway. </a:t>
            </a:r>
          </a:p>
          <a:p>
            <a:r>
              <a:rPr lang="en-US" sz="1800" b="1" u="sng" dirty="0">
                <a:latin typeface="+mj-lt"/>
              </a:rPr>
              <a:t>Item 74 </a:t>
            </a:r>
            <a:r>
              <a:rPr lang="en-US" sz="1800" dirty="0">
                <a:latin typeface="+mj-lt"/>
              </a:rPr>
              <a:t>– Awaiting Commission direction.</a:t>
            </a:r>
          </a:p>
          <a:p>
            <a:r>
              <a:rPr lang="en-US" sz="1800" b="1" u="sng" dirty="0">
                <a:latin typeface="+mj-lt"/>
              </a:rPr>
              <a:t>Item 96 </a:t>
            </a:r>
            <a:r>
              <a:rPr lang="en-US" sz="1800" dirty="0">
                <a:latin typeface="+mj-lt"/>
              </a:rPr>
              <a:t>- DR performance has been presented. AS imbalance charge issue to be worked on in 2022 with WMWG and SAWG. </a:t>
            </a:r>
          </a:p>
          <a:p>
            <a:r>
              <a:rPr lang="en-US" sz="1800" b="1" u="sng" dirty="0">
                <a:latin typeface="+mj-lt"/>
              </a:rPr>
              <a:t>Item 97 </a:t>
            </a:r>
            <a:r>
              <a:rPr lang="en-US" sz="1800" dirty="0">
                <a:latin typeface="+mj-lt"/>
              </a:rPr>
              <a:t>– Completed.</a:t>
            </a:r>
          </a:p>
          <a:p>
            <a:r>
              <a:rPr lang="en-US" sz="1800" b="1" u="sng" dirty="0">
                <a:latin typeface="+mj-lt"/>
              </a:rPr>
              <a:t>Item 98 </a:t>
            </a:r>
            <a:r>
              <a:rPr lang="en-US" sz="1800" dirty="0">
                <a:latin typeface="+mj-lt"/>
              </a:rPr>
              <a:t>– Generally, more DER would help. SODG RFI summary provided by ERCOT. DGR now a 2022 item.</a:t>
            </a:r>
          </a:p>
          <a:p>
            <a:r>
              <a:rPr lang="en-US" sz="1800" b="1" u="sng" dirty="0">
                <a:latin typeface="+mj-lt"/>
              </a:rPr>
              <a:t>Item 101 </a:t>
            </a:r>
            <a:r>
              <a:rPr lang="en-US" sz="1800" dirty="0">
                <a:latin typeface="+mj-lt"/>
              </a:rPr>
              <a:t>- Completed and presented to May WMS.</a:t>
            </a:r>
          </a:p>
          <a:p>
            <a:r>
              <a:rPr lang="en-US" sz="1800" b="1" u="sng" dirty="0">
                <a:latin typeface="+mj-lt"/>
              </a:rPr>
              <a:t>Item 102 </a:t>
            </a:r>
            <a:r>
              <a:rPr lang="en-US" sz="1800" dirty="0">
                <a:latin typeface="+mj-lt"/>
              </a:rPr>
              <a:t>- Completed and presented to May WMS.</a:t>
            </a:r>
          </a:p>
          <a:p>
            <a:r>
              <a:rPr lang="en-US" sz="1800" b="1" u="sng" dirty="0">
                <a:latin typeface="+mj-lt"/>
              </a:rPr>
              <a:t>Item 103 </a:t>
            </a:r>
            <a:r>
              <a:rPr lang="en-US" sz="1800" dirty="0">
                <a:latin typeface="+mj-lt"/>
              </a:rPr>
              <a:t>– Completed and presented to August WMS. </a:t>
            </a:r>
          </a:p>
          <a:p>
            <a:r>
              <a:rPr lang="en-US" sz="1800" b="1" u="sng" dirty="0">
                <a:latin typeface="+mj-lt"/>
              </a:rPr>
              <a:t>Item 104 </a:t>
            </a:r>
            <a:r>
              <a:rPr lang="en-US" sz="1800" dirty="0">
                <a:latin typeface="+mj-lt"/>
              </a:rPr>
              <a:t>– Completed.</a:t>
            </a:r>
          </a:p>
        </p:txBody>
      </p:sp>
    </p:spTree>
    <p:extLst>
      <p:ext uri="{BB962C8B-B14F-4D97-AF65-F5344CB8AC3E}">
        <p14:creationId xmlns:p14="http://schemas.microsoft.com/office/powerpoint/2010/main" val="108199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EEEA-90E6-4936-9A69-272B2E08CF4F}"/>
              </a:ext>
            </a:extLst>
          </p:cNvPr>
          <p:cNvSpPr>
            <a:spLocks noGrp="1"/>
          </p:cNvSpPr>
          <p:nvPr>
            <p:ph type="title"/>
          </p:nvPr>
        </p:nvSpPr>
        <p:spPr/>
        <p:txBody>
          <a:bodyPr/>
          <a:lstStyle/>
          <a:p>
            <a:r>
              <a:rPr lang="en-US" dirty="0"/>
              <a:t>Demand Response Survey</a:t>
            </a:r>
          </a:p>
        </p:txBody>
      </p:sp>
      <p:sp>
        <p:nvSpPr>
          <p:cNvPr id="3" name="Content Placeholder 2">
            <a:extLst>
              <a:ext uri="{FF2B5EF4-FFF2-40B4-BE49-F238E27FC236}">
                <a16:creationId xmlns:a16="http://schemas.microsoft.com/office/drawing/2014/main" id="{092908CF-2036-4C96-ADFF-62C4ED810EB0}"/>
              </a:ext>
            </a:extLst>
          </p:cNvPr>
          <p:cNvSpPr>
            <a:spLocks noGrp="1"/>
          </p:cNvSpPr>
          <p:nvPr>
            <p:ph idx="1"/>
          </p:nvPr>
        </p:nvSpPr>
        <p:spPr/>
        <p:txBody>
          <a:bodyPr/>
          <a:lstStyle/>
          <a:p>
            <a:r>
              <a:rPr lang="en-US" dirty="0"/>
              <a:t>Presentation by ERCOT (Carl </a:t>
            </a:r>
            <a:r>
              <a:rPr lang="en-US" dirty="0" err="1"/>
              <a:t>Raish</a:t>
            </a:r>
            <a:r>
              <a:rPr lang="en-US" dirty="0"/>
              <a:t>)</a:t>
            </a:r>
          </a:p>
          <a:p>
            <a:endParaRPr lang="en-US" dirty="0"/>
          </a:p>
        </p:txBody>
      </p:sp>
      <p:pic>
        <p:nvPicPr>
          <p:cNvPr id="4" name="Picture 3">
            <a:extLst>
              <a:ext uri="{FF2B5EF4-FFF2-40B4-BE49-F238E27FC236}">
                <a16:creationId xmlns:a16="http://schemas.microsoft.com/office/drawing/2014/main" id="{221A5806-77BA-4FCE-9E17-6E6D9FB5FFEF}"/>
              </a:ext>
            </a:extLst>
          </p:cNvPr>
          <p:cNvPicPr>
            <a:picLocks noChangeAspect="1"/>
          </p:cNvPicPr>
          <p:nvPr/>
        </p:nvPicPr>
        <p:blipFill>
          <a:blip r:embed="rId2"/>
          <a:stretch>
            <a:fillRect/>
          </a:stretch>
        </p:blipFill>
        <p:spPr>
          <a:xfrm>
            <a:off x="1208115" y="2302934"/>
            <a:ext cx="6868095" cy="3931920"/>
          </a:xfrm>
          <a:prstGeom prst="rect">
            <a:avLst/>
          </a:prstGeom>
        </p:spPr>
      </p:pic>
    </p:spTree>
    <p:extLst>
      <p:ext uri="{BB962C8B-B14F-4D97-AF65-F5344CB8AC3E}">
        <p14:creationId xmlns:p14="http://schemas.microsoft.com/office/powerpoint/2010/main" val="4207275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F384839-A471-43A6-8CD8-6C3A38CEFCA0}"/>
              </a:ext>
            </a:extLst>
          </p:cNvPr>
          <p:cNvPicPr>
            <a:picLocks noGrp="1" noChangeAspect="1"/>
          </p:cNvPicPr>
          <p:nvPr>
            <p:ph idx="1"/>
          </p:nvPr>
        </p:nvPicPr>
        <p:blipFill>
          <a:blip r:embed="rId2"/>
          <a:stretch>
            <a:fillRect/>
          </a:stretch>
        </p:blipFill>
        <p:spPr>
          <a:xfrm>
            <a:off x="1202169" y="2072120"/>
            <a:ext cx="7854108" cy="3931920"/>
          </a:xfrm>
          <a:prstGeom prst="rect">
            <a:avLst/>
          </a:prstGeom>
        </p:spPr>
      </p:pic>
      <p:sp>
        <p:nvSpPr>
          <p:cNvPr id="5" name="Title 1">
            <a:extLst>
              <a:ext uri="{FF2B5EF4-FFF2-40B4-BE49-F238E27FC236}">
                <a16:creationId xmlns:a16="http://schemas.microsoft.com/office/drawing/2014/main" id="{8156DCC8-B913-4461-8779-871178553299}"/>
              </a:ext>
            </a:extLst>
          </p:cNvPr>
          <p:cNvSpPr>
            <a:spLocks noGrp="1"/>
          </p:cNvSpPr>
          <p:nvPr>
            <p:ph type="title"/>
          </p:nvPr>
        </p:nvSpPr>
        <p:spPr>
          <a:xfrm>
            <a:off x="1096963" y="287338"/>
            <a:ext cx="10058400" cy="1449387"/>
          </a:xfrm>
        </p:spPr>
        <p:txBody>
          <a:bodyPr/>
          <a:lstStyle/>
          <a:p>
            <a:r>
              <a:rPr lang="en-US" dirty="0"/>
              <a:t>Demand Response Survey</a:t>
            </a:r>
          </a:p>
        </p:txBody>
      </p:sp>
    </p:spTree>
    <p:extLst>
      <p:ext uri="{BB962C8B-B14F-4D97-AF65-F5344CB8AC3E}">
        <p14:creationId xmlns:p14="http://schemas.microsoft.com/office/powerpoint/2010/main" val="3159045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idx="4294967295"/>
          </p:nvPr>
        </p:nvSpPr>
        <p:spPr>
          <a:xfrm>
            <a:off x="186167" y="0"/>
            <a:ext cx="11377981" cy="847725"/>
          </a:xfrm>
        </p:spPr>
        <p:txBody>
          <a:bodyPr>
            <a:normAutofit/>
          </a:bodyPr>
          <a:lstStyle/>
          <a:p>
            <a:r>
              <a:rPr lang="en-US" dirty="0"/>
              <a:t>DSWG Goals</a:t>
            </a:r>
          </a:p>
        </p:txBody>
      </p:sp>
      <p:graphicFrame>
        <p:nvGraphicFramePr>
          <p:cNvPr id="6" name="Table 5"/>
          <p:cNvGraphicFramePr>
            <a:graphicFrameLocks noGrp="1"/>
          </p:cNvGraphicFramePr>
          <p:nvPr>
            <p:extLst>
              <p:ext uri="{D42A27DB-BD31-4B8C-83A1-F6EECF244321}">
                <p14:modId xmlns:p14="http://schemas.microsoft.com/office/powerpoint/2010/main" val="3349928677"/>
              </p:ext>
            </p:extLst>
          </p:nvPr>
        </p:nvGraphicFramePr>
        <p:xfrm>
          <a:off x="262821" y="792971"/>
          <a:ext cx="11301327" cy="5528135"/>
        </p:xfrm>
        <a:graphic>
          <a:graphicData uri="http://schemas.openxmlformats.org/drawingml/2006/table">
            <a:tbl>
              <a:tblPr>
                <a:tableStyleId>{5C22544A-7EE6-4342-B048-85BDC9FD1C3A}</a:tableStyleId>
              </a:tblPr>
              <a:tblGrid>
                <a:gridCol w="757027">
                  <a:extLst>
                    <a:ext uri="{9D8B030D-6E8A-4147-A177-3AD203B41FA5}">
                      <a16:colId xmlns:a16="http://schemas.microsoft.com/office/drawing/2014/main" val="20000"/>
                    </a:ext>
                  </a:extLst>
                </a:gridCol>
                <a:gridCol w="5337148">
                  <a:extLst>
                    <a:ext uri="{9D8B030D-6E8A-4147-A177-3AD203B41FA5}">
                      <a16:colId xmlns:a16="http://schemas.microsoft.com/office/drawing/2014/main" val="20001"/>
                    </a:ext>
                  </a:extLst>
                </a:gridCol>
                <a:gridCol w="5207152">
                  <a:extLst>
                    <a:ext uri="{9D8B030D-6E8A-4147-A177-3AD203B41FA5}">
                      <a16:colId xmlns:a16="http://schemas.microsoft.com/office/drawing/2014/main" val="20002"/>
                    </a:ext>
                  </a:extLst>
                </a:gridCol>
              </a:tblGrid>
              <a:tr h="178123">
                <a:tc>
                  <a:txBody>
                    <a:bodyPr/>
                    <a:lstStyle/>
                    <a:p>
                      <a:pPr algn="l" fontAlgn="t"/>
                      <a:r>
                        <a:rPr lang="en-US" sz="1400" b="1" u="none" strike="noStrike" dirty="0">
                          <a:effectLst/>
                        </a:rPr>
                        <a:t>#</a:t>
                      </a:r>
                      <a:endParaRPr lang="en-US" sz="1400" b="1" i="0" u="none" strike="noStrike" dirty="0">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a:effectLst/>
                        </a:rPr>
                        <a:t>Goal Description</a:t>
                      </a:r>
                      <a:endParaRPr lang="en-US" sz="1400" b="1" i="0" u="none" strike="noStrike">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dirty="0">
                          <a:effectLst/>
                        </a:rPr>
                        <a:t>Status</a:t>
                      </a:r>
                      <a:endParaRPr lang="en-US" sz="1400" b="1" i="0" u="none" strike="noStrike" dirty="0">
                        <a:solidFill>
                          <a:srgbClr val="FFFFFF"/>
                        </a:solidFill>
                        <a:effectLst/>
                        <a:latin typeface="Calibri" panose="020F0502020204030204" pitchFamily="34" charset="0"/>
                      </a:endParaRPr>
                    </a:p>
                  </a:txBody>
                  <a:tcPr marL="2786" marR="2786" marT="2786" marB="0"/>
                </a:tc>
                <a:extLst>
                  <a:ext uri="{0D108BD9-81ED-4DB2-BD59-A6C34878D82A}">
                    <a16:rowId xmlns:a16="http://schemas.microsoft.com/office/drawing/2014/main" val="10000"/>
                  </a:ext>
                </a:extLst>
              </a:tr>
              <a:tr h="1049652">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 existing reports on DR/DER and identify areas where additional analysis is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recommendations from stakeholders and implemented changes to the DR Report. ERCOT will be making additional changes to the ERS Report based on program changes. DSWG will revisit in 2022.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1"/>
                  </a:ext>
                </a:extLst>
              </a:tr>
              <a:tr h="850480">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WMS Assignments on ERS Deployments, Load</a:t>
                      </a:r>
                      <a:r>
                        <a:rPr lang="en-US" sz="1400" u="none" strike="noStrike" baseline="0" dirty="0">
                          <a:effectLst/>
                        </a:rPr>
                        <a:t> Resources, Demand Response, and 2021 Emergency Conditions List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Addressed Emergency Conditions List</a:t>
                      </a:r>
                      <a:r>
                        <a:rPr lang="en-US" sz="1400" u="none" strike="noStrike" baseline="0" dirty="0">
                          <a:effectLst/>
                        </a:rPr>
                        <a:t> items referred from WMS and will move any remaining items to 2022 review items.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2"/>
                  </a:ext>
                </a:extLst>
              </a:tr>
              <a:tr h="995454">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Evaluate new operational opportunities and needs for DR / DERs in ERCOT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Discuss DR/DER participation relative to reserve shortages in ERCOT.  Discuss potential for additional Load Participation via multiple services including AS and ERS. ERCOT will continue to lead offline discussion and update DSWG.</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3"/>
                  </a:ext>
                </a:extLst>
              </a:tr>
              <a:tr h="637494">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Formalize REP/ NOIE reporting requirements, process &amp; compliance on demand response, and recommend changes in frequency as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2020 DR Report and changes to survey process for 2021. Reviewed headcounts for 2021 survey results. </a:t>
                      </a:r>
                      <a:endParaRPr lang="en-US" sz="1400" b="0" i="0" u="none" strike="noStrike" dirty="0">
                        <a:solidFill>
                          <a:srgbClr val="FF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4"/>
                  </a:ext>
                </a:extLst>
              </a:tr>
              <a:tr h="1050378">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Continue to assess the way DR, DGRs, UDG, ESRs, retail rate structures, and energy efficiency is reflected in the CDR, SARA, etc. </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SAWG will continue to address reporting. DSWG will review the possibilities for capturing/including additional price responsive demand information that can be input into SARA.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5"/>
                  </a:ext>
                </a:extLst>
              </a:tr>
              <a:tr h="728531">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DR deployment impacts on SCED</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in 2020 regarding up-to-date deployments. Will review any new deployments and will revisit in 2022.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9437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869C2-E1D6-47D2-A823-462A4E5EA6CD}"/>
              </a:ext>
            </a:extLst>
          </p:cNvPr>
          <p:cNvSpPr>
            <a:spLocks noGrp="1"/>
          </p:cNvSpPr>
          <p:nvPr>
            <p:ph type="title"/>
          </p:nvPr>
        </p:nvSpPr>
        <p:spPr/>
        <p:txBody>
          <a:bodyPr/>
          <a:lstStyle/>
          <a:p>
            <a:r>
              <a:rPr lang="en-US" dirty="0"/>
              <a:t>2022 DSWG Leadership</a:t>
            </a:r>
          </a:p>
        </p:txBody>
      </p:sp>
      <p:sp>
        <p:nvSpPr>
          <p:cNvPr id="3" name="Content Placeholder 2">
            <a:extLst>
              <a:ext uri="{FF2B5EF4-FFF2-40B4-BE49-F238E27FC236}">
                <a16:creationId xmlns:a16="http://schemas.microsoft.com/office/drawing/2014/main" id="{B45B8F5D-ED74-48BF-BE72-335A60E14578}"/>
              </a:ext>
            </a:extLst>
          </p:cNvPr>
          <p:cNvSpPr>
            <a:spLocks noGrp="1"/>
          </p:cNvSpPr>
          <p:nvPr>
            <p:ph idx="1"/>
          </p:nvPr>
        </p:nvSpPr>
        <p:spPr/>
        <p:txBody>
          <a:bodyPr>
            <a:normAutofit/>
          </a:bodyPr>
          <a:lstStyle/>
          <a:p>
            <a:pPr>
              <a:buFont typeface="Wingdings" panose="05000000000000000000" pitchFamily="2" charset="2"/>
              <a:buChar char="Ø"/>
            </a:pPr>
            <a:r>
              <a:rPr lang="en-US" dirty="0">
                <a:latin typeface="+mj-lt"/>
              </a:rPr>
              <a:t> New Leadership Proposed for 2022</a:t>
            </a:r>
          </a:p>
          <a:p>
            <a:pPr lvl="1">
              <a:buFont typeface="Wingdings" panose="05000000000000000000" pitchFamily="2" charset="2"/>
              <a:buChar char="Ø"/>
            </a:pPr>
            <a:r>
              <a:rPr lang="en-US" sz="2000" dirty="0">
                <a:latin typeface="+mj-lt"/>
              </a:rPr>
              <a:t> Chair Greg </a:t>
            </a:r>
            <a:r>
              <a:rPr lang="en-US" sz="2000" dirty="0" err="1">
                <a:latin typeface="+mj-lt"/>
              </a:rPr>
              <a:t>Thurnher</a:t>
            </a:r>
            <a:r>
              <a:rPr lang="en-US" sz="2000" dirty="0">
                <a:latin typeface="+mj-lt"/>
              </a:rPr>
              <a:t> (MP2)</a:t>
            </a:r>
          </a:p>
          <a:p>
            <a:pPr lvl="1">
              <a:buFont typeface="Wingdings" panose="05000000000000000000" pitchFamily="2" charset="2"/>
              <a:buChar char="Ø"/>
            </a:pPr>
            <a:r>
              <a:rPr lang="en-US" sz="2000" dirty="0">
                <a:latin typeface="+mj-lt"/>
              </a:rPr>
              <a:t> Vice Chair Jennifer Chamberlin (CPower)</a:t>
            </a:r>
          </a:p>
        </p:txBody>
      </p:sp>
    </p:spTree>
    <p:extLst>
      <p:ext uri="{BB962C8B-B14F-4D97-AF65-F5344CB8AC3E}">
        <p14:creationId xmlns:p14="http://schemas.microsoft.com/office/powerpoint/2010/main" val="323003425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8C2B8A-E3D4-4968-B35C-5CC75D34F430}">
  <ds:schemaRefs>
    <ds:schemaRef ds:uri="http://schemas.microsoft.com/sharepoint/v3/contenttype/forms"/>
  </ds:schemaRefs>
</ds:datastoreItem>
</file>

<file path=customXml/itemProps3.xml><?xml version="1.0" encoding="utf-8"?>
<ds:datastoreItem xmlns:ds="http://schemas.openxmlformats.org/officeDocument/2006/customXml" ds:itemID="{859730CC-A266-4BA8-9C1E-8492A0A2661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b3afc9-a72a-4286-a1f6-3c61aad5d6c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6565</TotalTime>
  <Words>770</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Cambria</vt:lpstr>
      <vt:lpstr>Wingdings</vt:lpstr>
      <vt:lpstr>Retrospect</vt:lpstr>
      <vt:lpstr>DSWG Report</vt:lpstr>
      <vt:lpstr>Overview</vt:lpstr>
      <vt:lpstr>Ancillary Service Updates</vt:lpstr>
      <vt:lpstr>ERS Updates</vt:lpstr>
      <vt:lpstr>PowerPoint Presentation</vt:lpstr>
      <vt:lpstr>Demand Response Survey</vt:lpstr>
      <vt:lpstr>Demand Response Survey</vt:lpstr>
      <vt:lpstr>DSWG Goals</vt:lpstr>
      <vt:lpstr>2022 DSWG Leadership</vt:lpstr>
      <vt:lpstr>Next Meeting –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Holly O'Neill</dc:creator>
  <cp:lastModifiedBy>Christian Powell</cp:lastModifiedBy>
  <cp:revision>140</cp:revision>
  <dcterms:created xsi:type="dcterms:W3CDTF">2021-01-14T19:13:08Z</dcterms:created>
  <dcterms:modified xsi:type="dcterms:W3CDTF">2021-11-30T15:43:41Z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