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3" r:id="rId4"/>
    <p:sldId id="281" r:id="rId5"/>
    <p:sldId id="282" r:id="rId6"/>
    <p:sldId id="286" r:id="rId7"/>
    <p:sldId id="284" r:id="rId8"/>
    <p:sldId id="28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6586" autoAdjust="0"/>
  </p:normalViewPr>
  <p:slideViewPr>
    <p:cSldViewPr snapToGrid="0">
      <p:cViewPr varScale="1">
        <p:scale>
          <a:sx n="108" d="100"/>
          <a:sy n="108" d="100"/>
        </p:scale>
        <p:origin x="58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11/18/2021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12/02/2021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704"/>
            <a:ext cx="10515600" cy="1325563"/>
          </a:xfrm>
        </p:spPr>
        <p:txBody>
          <a:bodyPr/>
          <a:lstStyle/>
          <a:p>
            <a:r>
              <a:rPr lang="en-US" dirty="0" smtClean="0"/>
              <a:t>NOGRR215 – Limited Use of 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2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Tabled pending new comments from ERCOT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6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NOGRR226 </a:t>
            </a:r>
            <a:r>
              <a:rPr lang="en-US" dirty="0" smtClean="0"/>
              <a:t>- Revision </a:t>
            </a:r>
            <a:r>
              <a:rPr lang="en-US" dirty="0"/>
              <a:t>to 5% Transmission Operator (TO) Load Shedding Relay Set 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96806"/>
          </a:xfrm>
        </p:spPr>
        <p:txBody>
          <a:bodyPr>
            <a:normAutofit/>
          </a:bodyPr>
          <a:lstStyle/>
          <a:p>
            <a:r>
              <a:rPr lang="en-US" dirty="0" smtClean="0"/>
              <a:t>ERCOT continues to assess framework for studies needed before changes to Stage 1 UFLS can be </a:t>
            </a:r>
            <a:r>
              <a:rPr lang="en-US" dirty="0" smtClean="0"/>
              <a:t>considered</a:t>
            </a:r>
            <a:endParaRPr lang="en-US" dirty="0" smtClean="0"/>
          </a:p>
          <a:p>
            <a:r>
              <a:rPr lang="en-US" dirty="0" smtClean="0"/>
              <a:t>Tabled</a:t>
            </a:r>
          </a:p>
        </p:txBody>
      </p:sp>
    </p:spTree>
    <p:extLst>
      <p:ext uri="{BB962C8B-B14F-4D97-AF65-F5344CB8AC3E}">
        <p14:creationId xmlns:p14="http://schemas.microsoft.com/office/powerpoint/2010/main" val="306483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/>
          </a:bodyPr>
          <a:lstStyle/>
          <a:p>
            <a:r>
              <a:rPr lang="en-US" dirty="0"/>
              <a:t>Emergency Condition list #5 </a:t>
            </a:r>
            <a:r>
              <a:rPr lang="en-US" dirty="0" smtClean="0"/>
              <a:t>NPRR1084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Improvements to Reporting of Resource Outages and Derates. </a:t>
            </a:r>
          </a:p>
          <a:p>
            <a:pPr lvl="1"/>
            <a:r>
              <a:rPr lang="en-US" dirty="0" smtClean="0"/>
              <a:t>Concerns raised on </a:t>
            </a:r>
            <a:r>
              <a:rPr lang="en-US" dirty="0"/>
              <a:t>having enough personnel to provide the updates in the timeline required in the </a:t>
            </a:r>
            <a:r>
              <a:rPr lang="en-US" dirty="0" smtClean="0"/>
              <a:t>comments filed</a:t>
            </a:r>
          </a:p>
          <a:p>
            <a:pPr lvl="1"/>
            <a:r>
              <a:rPr lang="en-US" dirty="0" smtClean="0"/>
              <a:t>ERCOT comments were reviewed that included comments from </a:t>
            </a:r>
            <a:r>
              <a:rPr lang="en-US" dirty="0" err="1" smtClean="0"/>
              <a:t>Centerpoint</a:t>
            </a:r>
            <a:endParaRPr lang="en-US" dirty="0" smtClean="0"/>
          </a:p>
          <a:p>
            <a:pPr lvl="2"/>
            <a:r>
              <a:rPr lang="en-US" dirty="0" smtClean="0"/>
              <a:t>ERCOT was supportive of comment submitted by CenterPoint's and is planning submitting additional comments before the next OWG</a:t>
            </a:r>
          </a:p>
          <a:p>
            <a:pPr lvl="1"/>
            <a:r>
              <a:rPr lang="en-US" dirty="0"/>
              <a:t>NPRR1084 was Tabled</a:t>
            </a:r>
          </a:p>
          <a:p>
            <a:pPr lvl="1"/>
            <a:r>
              <a:rPr lang="en-US" dirty="0" smtClean="0"/>
              <a:t>Based on the submission of the this NPRR, OWG is considering the review of item #5 of the ECL complete.</a:t>
            </a:r>
          </a:p>
        </p:txBody>
      </p:sp>
    </p:spTree>
    <p:extLst>
      <p:ext uri="{BB962C8B-B14F-4D97-AF65-F5344CB8AC3E}">
        <p14:creationId xmlns:p14="http://schemas.microsoft.com/office/powerpoint/2010/main" val="3183904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991"/>
            <a:ext cx="10515600" cy="734626"/>
          </a:xfrm>
        </p:spPr>
        <p:txBody>
          <a:bodyPr/>
          <a:lstStyle/>
          <a:p>
            <a:r>
              <a:rPr lang="en-US" dirty="0"/>
              <a:t>Emergency Condition list #6 NPRR1085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3892"/>
            <a:ext cx="10515600" cy="5003071"/>
          </a:xfrm>
        </p:spPr>
        <p:txBody>
          <a:bodyPr/>
          <a:lstStyle/>
          <a:p>
            <a:r>
              <a:rPr lang="en-US" dirty="0"/>
              <a:t>Ensuring Continuous Validity of Physical Responsive Capability (PRC) and Dispatch through Timely Changes to Resource Telemetry and Current Operating Plans (COPs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Concerns raised on </a:t>
            </a:r>
            <a:r>
              <a:rPr lang="en-US" dirty="0"/>
              <a:t>personnel being able to provide accurate information to ERCOT as required in the </a:t>
            </a:r>
            <a:r>
              <a:rPr lang="en-US" dirty="0" smtClean="0"/>
              <a:t>comments </a:t>
            </a:r>
          </a:p>
          <a:p>
            <a:pPr lvl="1"/>
            <a:r>
              <a:rPr lang="en-US" dirty="0" smtClean="0"/>
              <a:t>Concerns </a:t>
            </a:r>
            <a:r>
              <a:rPr lang="en-US" dirty="0"/>
              <a:t>were discussed about keeping COP updated and compliance risk if information was </a:t>
            </a:r>
            <a:r>
              <a:rPr lang="en-US" dirty="0" smtClean="0"/>
              <a:t>wrong</a:t>
            </a:r>
          </a:p>
          <a:p>
            <a:pPr lvl="1"/>
            <a:r>
              <a:rPr lang="en-US" dirty="0" smtClean="0"/>
              <a:t>Recommendations </a:t>
            </a:r>
            <a:r>
              <a:rPr lang="en-US" dirty="0"/>
              <a:t>were reiterated on adding an “ON-HOLD” option when a units is experiencing issues </a:t>
            </a:r>
            <a:r>
              <a:rPr lang="en-US" dirty="0" smtClean="0"/>
              <a:t>for </a:t>
            </a:r>
            <a:r>
              <a:rPr lang="en-US" dirty="0"/>
              <a:t>a long term solution </a:t>
            </a:r>
            <a:r>
              <a:rPr lang="en-US" dirty="0" smtClean="0"/>
              <a:t>and possibly locking </a:t>
            </a:r>
            <a:r>
              <a:rPr lang="en-US" dirty="0"/>
              <a:t>the HSL or using “ONTEST” as a interim </a:t>
            </a:r>
            <a:r>
              <a:rPr lang="en-US" dirty="0" smtClean="0"/>
              <a:t>solution </a:t>
            </a:r>
            <a:endParaRPr lang="en-US" dirty="0" smtClean="0"/>
          </a:p>
          <a:p>
            <a:pPr lvl="1"/>
            <a:r>
              <a:rPr lang="en-US" dirty="0" smtClean="0"/>
              <a:t>There were no updates and NPRR1085 remains tabled</a:t>
            </a:r>
          </a:p>
          <a:p>
            <a:pPr lvl="1"/>
            <a:r>
              <a:rPr lang="en-US" dirty="0"/>
              <a:t>Based on the submission of the this NPRR, OWG is considering the review of item </a:t>
            </a:r>
            <a:r>
              <a:rPr lang="en-US" dirty="0" smtClean="0"/>
              <a:t>#6 </a:t>
            </a:r>
            <a:r>
              <a:rPr lang="en-US" dirty="0"/>
              <a:t>of the ECL complete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8850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Condition </a:t>
            </a:r>
            <a:r>
              <a:rPr lang="en-US" dirty="0" smtClean="0"/>
              <a:t>list #128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Instant Messaging during EEA </a:t>
            </a:r>
            <a:r>
              <a:rPr lang="en-US" dirty="0" smtClean="0"/>
              <a:t>Events</a:t>
            </a:r>
          </a:p>
          <a:p>
            <a:pPr lvl="1"/>
            <a:r>
              <a:rPr lang="en-US" dirty="0" smtClean="0"/>
              <a:t>An update to the draft SCR was presented and discussed</a:t>
            </a:r>
          </a:p>
          <a:p>
            <a:pPr lvl="1"/>
            <a:r>
              <a:rPr lang="en-US" dirty="0" smtClean="0"/>
              <a:t>ERCOT requested a time to review the SCR and get additional details on the applications capabilities. ERCOT may also want to look at others vendors outside of the app use by SPP.</a:t>
            </a:r>
          </a:p>
          <a:p>
            <a:pPr lvl="1"/>
            <a:r>
              <a:rPr lang="en-US" dirty="0" smtClean="0"/>
              <a:t>ERCOT will </a:t>
            </a:r>
            <a:r>
              <a:rPr lang="en-US" dirty="0" smtClean="0"/>
              <a:t>sent out an update of the SCR following the OWG meeting. These updates will be reviewed at the next OWG.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42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7417"/>
            <a:ext cx="10515600" cy="746983"/>
          </a:xfrm>
        </p:spPr>
        <p:txBody>
          <a:bodyPr/>
          <a:lstStyle/>
          <a:p>
            <a:r>
              <a:rPr lang="en-US" dirty="0"/>
              <a:t>Emergency Condition list # </a:t>
            </a:r>
            <a:r>
              <a:rPr lang="en-US" dirty="0" smtClean="0"/>
              <a:t>49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01262"/>
            <a:ext cx="10515600" cy="4875701"/>
          </a:xfrm>
        </p:spPr>
        <p:txBody>
          <a:bodyPr/>
          <a:lstStyle/>
          <a:p>
            <a:r>
              <a:rPr lang="en-US" dirty="0" smtClean="0"/>
              <a:t>Energy </a:t>
            </a:r>
            <a:r>
              <a:rPr lang="en-US" dirty="0"/>
              <a:t>Emergency Alert: Review EEA rules and assess if any changes are warranted. </a:t>
            </a:r>
            <a:endParaRPr lang="en-US" dirty="0" smtClean="0"/>
          </a:p>
          <a:p>
            <a:r>
              <a:rPr lang="en-US" dirty="0" smtClean="0"/>
              <a:t>With the submission of the NPRR1094, NPRR1105 and NPRR1106, OWG is considering the review of item #49 of the ECL complete.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6978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Condition List #73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</a:t>
            </a:r>
            <a:r>
              <a:rPr lang="en-US" dirty="0"/>
              <a:t>there be different PRC EEA trigger point &amp; ORDC minimum reserves levels for winter and summer given potential for different events? </a:t>
            </a:r>
            <a:endParaRPr lang="en-US" dirty="0" smtClean="0"/>
          </a:p>
          <a:p>
            <a:r>
              <a:rPr lang="en-US" dirty="0" smtClean="0"/>
              <a:t>There has been no proposed changes to the PRC EEA trigger point at this time and the current EEA trigger will remain in place for the near future. </a:t>
            </a:r>
          </a:p>
          <a:p>
            <a:r>
              <a:rPr lang="en-US" dirty="0" smtClean="0"/>
              <a:t>ERCOT indicated this item will be discussed as part of a future NOGRR where possible changes might be considered for discussion. </a:t>
            </a:r>
            <a:endParaRPr lang="en-US" dirty="0"/>
          </a:p>
          <a:p>
            <a:r>
              <a:rPr lang="en-US" dirty="0" smtClean="0"/>
              <a:t>Item #73 will remain open at OWG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056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4455</TotalTime>
  <Words>486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Operations Working Group </vt:lpstr>
      <vt:lpstr>NOGRR215 – Limited Use of RAS</vt:lpstr>
      <vt:lpstr>NOGRR226 - Revision to 5% Transmission Operator (TO) Load Shedding Relay Set Point</vt:lpstr>
      <vt:lpstr>Emergency Condition list #5 NPRR1084</vt:lpstr>
      <vt:lpstr>Emergency Condition list #6 NPRR1085 </vt:lpstr>
      <vt:lpstr>Emergency Condition list #128</vt:lpstr>
      <vt:lpstr>Emergency Condition list # 49</vt:lpstr>
      <vt:lpstr>Emergency Condition List #73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269</cp:revision>
  <dcterms:created xsi:type="dcterms:W3CDTF">2017-05-03T20:12:06Z</dcterms:created>
  <dcterms:modified xsi:type="dcterms:W3CDTF">2021-11-18T22:22:04Z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