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358" r:id="rId4"/>
    <p:sldId id="356" r:id="rId5"/>
    <p:sldId id="304" r:id="rId6"/>
    <p:sldId id="337" r:id="rId7"/>
    <p:sldId id="35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es, Bill" initials="BB" lastIdx="1" clrIdx="0">
    <p:extLst>
      <p:ext uri="{19B8F6BF-5375-455C-9EA6-DF929625EA0E}">
        <p15:presenceInfo xmlns:p15="http://schemas.microsoft.com/office/powerpoint/2012/main" userId="S::Bill.Barnes@nrg.com::abf1f437-3153-4041-a80b-501522cdd3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7021" autoAdjust="0"/>
  </p:normalViewPr>
  <p:slideViewPr>
    <p:cSldViewPr>
      <p:cViewPr varScale="1">
        <p:scale>
          <a:sx n="110" d="100"/>
          <a:sy n="110" d="100"/>
        </p:scale>
        <p:origin x="16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11/29/2021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201982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22962B-8953-476D-9E2A-850698B2E256}" type="datetime1">
              <a:rPr lang="en-US" smtClean="0"/>
              <a:t>11/29/2021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D266F-74CA-4AE2-8527-C8E6ACD37FD0}" type="datetime1">
              <a:rPr lang="en-US" smtClean="0"/>
              <a:t>11/29/2021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F1E059-F9D8-49BF-895D-2A6AAB33C8C2}" type="datetime1">
              <a:rPr lang="en-US" smtClean="0"/>
              <a:t>11/29/2021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94D6B8-0739-41D1-8BCF-1D86B5945B7B}" type="datetime1">
              <a:rPr lang="en-US" smtClean="0"/>
              <a:t>11/29/2021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11/29/2021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5475F-F24F-4404-A159-B2E0868CB43E}" type="datetime1">
              <a:rPr lang="en-US" smtClean="0"/>
              <a:t>11/29/2021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EB5F40-1724-45AC-9E8F-3995753F3C41}" type="datetime1">
              <a:rPr lang="en-US" smtClean="0"/>
              <a:t>11/29/2021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122F0C-1B97-4759-8D52-88ECF6F80EA6}" type="datetime1">
              <a:rPr lang="en-US" smtClean="0"/>
              <a:t>11/29/2021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11/29/2021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11/29/2021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11/29/2021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11/29/2021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a:latin typeface="+mn-lt"/>
              </a:rPr>
              <a:t>Market Credit Working Group update to the Wholesale Market Subcommittee</a:t>
            </a: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a:t>1 Dec 2021</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a:t> </a:t>
            </a:r>
            <a:r>
              <a:rPr lang="en-US" b="1" dirty="0"/>
              <a:t>Brenden Sager, Austin Energy, Chair</a:t>
            </a:r>
          </a:p>
          <a:p>
            <a:pPr algn="ctr"/>
            <a:r>
              <a:rPr lang="en-US" b="1" dirty="0"/>
              <a:t>Seth Cochran, DC Energy, Vice Chair</a:t>
            </a:r>
          </a:p>
        </p:txBody>
      </p:sp>
    </p:spTree>
    <p:extLst>
      <p:ext uri="{BB962C8B-B14F-4D97-AF65-F5344CB8AC3E}">
        <p14:creationId xmlns:p14="http://schemas.microsoft.com/office/powerpoint/2010/main" val="332942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295400"/>
            <a:ext cx="8610600" cy="4800600"/>
          </a:xfrm>
        </p:spPr>
        <p:txBody>
          <a:bodyPr>
            <a:normAutofit lnSpcReduction="10000"/>
          </a:bodyPr>
          <a:lstStyle/>
          <a:p>
            <a:pPr>
              <a:defRPr/>
            </a:pPr>
            <a:r>
              <a:rPr lang="en-US" sz="2800" b="1" dirty="0"/>
              <a:t>General Update</a:t>
            </a:r>
          </a:p>
          <a:p>
            <a:pPr marL="457200" lvl="1" indent="0">
              <a:spcBef>
                <a:spcPts val="0"/>
              </a:spcBef>
              <a:buNone/>
              <a:defRPr/>
            </a:pPr>
            <a:endParaRPr lang="en-US" dirty="0"/>
          </a:p>
          <a:p>
            <a:pPr lvl="1">
              <a:spcBef>
                <a:spcPts val="0"/>
              </a:spcBef>
              <a:defRPr/>
            </a:pPr>
            <a:r>
              <a:rPr lang="en-US" dirty="0"/>
              <a:t>11 Nov 2021 Joint MCWG/CWG WEBEX Meeting</a:t>
            </a:r>
            <a:endParaRPr lang="en-US" dirty="0">
              <a:cs typeface="Arial" panose="020B0604020202020204" pitchFamily="34" charset="0"/>
            </a:endParaRPr>
          </a:p>
          <a:p>
            <a:pPr lvl="1">
              <a:spcBef>
                <a:spcPts val="0"/>
              </a:spcBef>
              <a:defRPr/>
            </a:pPr>
            <a:r>
              <a:rPr lang="en-US" dirty="0">
                <a:cs typeface="Arial" panose="020B0604020202020204" pitchFamily="34" charset="0"/>
              </a:rPr>
              <a:t>Six NPRRs reviewed for their credit impacts</a:t>
            </a:r>
          </a:p>
          <a:p>
            <a:pPr lvl="1">
              <a:spcBef>
                <a:spcPts val="0"/>
              </a:spcBef>
              <a:defRPr/>
            </a:pPr>
            <a:r>
              <a:rPr lang="en-US" dirty="0">
                <a:cs typeface="Arial" panose="020B0604020202020204" pitchFamily="34" charset="0"/>
              </a:rPr>
              <a:t>Four considered having no credit impacts</a:t>
            </a:r>
          </a:p>
          <a:p>
            <a:pPr lvl="1">
              <a:spcBef>
                <a:spcPts val="0"/>
              </a:spcBef>
              <a:buFont typeface="Arial" panose="020B0604020202020204" pitchFamily="34" charset="0"/>
              <a:buChar char="•"/>
              <a:defRPr/>
            </a:pPr>
            <a:r>
              <a:rPr lang="en-US" sz="2000" b="1" dirty="0">
                <a:solidFill>
                  <a:srgbClr val="000000"/>
                </a:solidFill>
                <a:latin typeface="+mj-lt"/>
                <a:ea typeface="Calibri" panose="020F0502020204030204" pitchFamily="34" charset="0"/>
              </a:rPr>
              <a:t>1091NPRR Changes to Address Market Impacts of Additional Non-Spin Procurement.  </a:t>
            </a:r>
          </a:p>
          <a:p>
            <a:pPr lvl="1">
              <a:spcBef>
                <a:spcPts val="0"/>
              </a:spcBef>
              <a:buFont typeface="Arial" panose="020B0604020202020204" pitchFamily="34" charset="0"/>
              <a:buChar char="•"/>
              <a:defRPr/>
            </a:pPr>
            <a:r>
              <a:rPr lang="en-US" sz="2000" b="1" dirty="0">
                <a:solidFill>
                  <a:srgbClr val="000000"/>
                </a:solidFill>
                <a:latin typeface="+mj-lt"/>
                <a:ea typeface="Calibri" panose="020F0502020204030204" pitchFamily="34" charset="0"/>
              </a:rPr>
              <a:t>1101NPRR Create Non-Spin Deployment Groups made up of Generation Resources Providing Off-Line Non-Spinning Reserve and Load Resources that are Not Controllable Load Resources Providing Non-Spinning Reserve.</a:t>
            </a:r>
            <a:r>
              <a:rPr lang="en-US" sz="2000" dirty="0">
                <a:solidFill>
                  <a:srgbClr val="000000"/>
                </a:solidFill>
                <a:latin typeface="+mj-lt"/>
                <a:ea typeface="Calibri" panose="020F0502020204030204" pitchFamily="34" charset="0"/>
              </a:rPr>
              <a:t>  </a:t>
            </a:r>
          </a:p>
          <a:p>
            <a:pPr lvl="1">
              <a:spcBef>
                <a:spcPts val="0"/>
              </a:spcBef>
              <a:buFont typeface="Arial" panose="020B0604020202020204" pitchFamily="34" charset="0"/>
              <a:buChar char="•"/>
              <a:defRPr/>
            </a:pPr>
            <a:r>
              <a:rPr lang="en-US" sz="2000" b="1" dirty="0">
                <a:solidFill>
                  <a:srgbClr val="000000"/>
                </a:solidFill>
                <a:latin typeface="+mj-lt"/>
                <a:ea typeface="Calibri" panose="020F0502020204030204" pitchFamily="34" charset="0"/>
              </a:rPr>
              <a:t>1105NPRR Option to Deploy Distribution Voltage Reduction Measures Prior to Energy Emergency Alert (EEA).  </a:t>
            </a:r>
          </a:p>
          <a:p>
            <a:pPr lvl="1">
              <a:spcBef>
                <a:spcPts val="0"/>
              </a:spcBef>
              <a:buFont typeface="Arial" panose="020B0604020202020204" pitchFamily="34" charset="0"/>
              <a:buChar char="•"/>
              <a:defRPr/>
            </a:pPr>
            <a:r>
              <a:rPr lang="en-US" altLang="en-US" sz="2000" b="1" dirty="0">
                <a:latin typeface="+mj-lt"/>
              </a:rPr>
              <a:t>1106NPRR </a:t>
            </a:r>
            <a:r>
              <a:rPr lang="en-US" sz="2000" b="1" dirty="0">
                <a:solidFill>
                  <a:srgbClr val="000000"/>
                </a:solidFill>
                <a:latin typeface="+mj-lt"/>
                <a:ea typeface="Calibri" panose="020F0502020204030204" pitchFamily="34" charset="0"/>
              </a:rPr>
              <a:t>Deployment of Emergency Response Service (ERS) Prior to Declaration of Energy Emergency Alert (EEA).  </a:t>
            </a:r>
            <a:endParaRPr lang="en-US" sz="2000" dirty="0">
              <a:cs typeface="Arial" panose="020B0604020202020204" pitchFamily="34" charset="0"/>
            </a:endParaRPr>
          </a:p>
          <a:p>
            <a:pPr lvl="1">
              <a:spcBef>
                <a:spcPts val="0"/>
              </a:spcBef>
              <a:defRPr/>
            </a:pPr>
            <a:endParaRPr lang="en-US" sz="1800" b="1" dirty="0">
              <a:effectLst/>
              <a:latin typeface="Calibri" panose="020F0502020204030204" pitchFamily="34" charset="0"/>
              <a:ea typeface="Calibri" panose="020F0502020204030204" pitchFamily="34" charset="0"/>
            </a:endParaRPr>
          </a:p>
          <a:p>
            <a:pPr lvl="1">
              <a:spcBef>
                <a:spcPts val="0"/>
              </a:spcBef>
              <a:defRPr/>
            </a:pPr>
            <a:endParaRPr lang="en-US" sz="3800" b="1" dirty="0">
              <a:solidFill>
                <a:srgbClr val="92D050"/>
              </a:solidFill>
              <a:cs typeface="Arial" panose="020B0604020202020204" pitchFamily="34" charset="0"/>
            </a:endParaRPr>
          </a:p>
          <a:p>
            <a:pPr>
              <a:spcBef>
                <a:spcPts val="0"/>
              </a:spcBef>
              <a:defRPr/>
            </a:pPr>
            <a:endParaRPr lang="en-US" dirty="0"/>
          </a:p>
          <a:p>
            <a:pPr>
              <a:spcBef>
                <a:spcPts val="0"/>
              </a:spcBef>
              <a:defRPr/>
            </a:pPr>
            <a:endParaRPr lang="en-US" sz="2200" b="1" dirty="0">
              <a:solidFill>
                <a:srgbClr val="92D050"/>
              </a:solidFill>
              <a:cs typeface="Arial" panose="020B0604020202020204" pitchFamily="34" charset="0"/>
            </a:endParaRPr>
          </a:p>
          <a:p>
            <a:pPr marL="0" indent="0">
              <a:spcBef>
                <a:spcPts val="0"/>
              </a:spcBef>
              <a:buNone/>
              <a:defRPr/>
            </a:pPr>
            <a:endParaRPr lang="en-US" sz="3800" b="1" u="sng" dirty="0"/>
          </a:p>
          <a:p>
            <a:pPr lvl="1">
              <a:spcBef>
                <a:spcPts val="0"/>
              </a:spcBef>
              <a:defRPr/>
            </a:pPr>
            <a:endParaRPr lang="en-US" sz="1800" dirty="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E6E64-3228-4ED0-B0DD-D3979E383672}"/>
              </a:ext>
            </a:extLst>
          </p:cNvPr>
          <p:cNvSpPr>
            <a:spLocks noGrp="1"/>
          </p:cNvSpPr>
          <p:nvPr>
            <p:ph type="title"/>
          </p:nvPr>
        </p:nvSpPr>
        <p:spPr/>
        <p:txBody>
          <a:bodyPr/>
          <a:lstStyle/>
          <a:p>
            <a:r>
              <a:rPr lang="en-US" dirty="0"/>
              <a:t>MCWG </a:t>
            </a:r>
            <a:r>
              <a:rPr lang="en-US" dirty="0">
                <a:latin typeface="+mn-lt"/>
              </a:rPr>
              <a:t>update</a:t>
            </a:r>
            <a:r>
              <a:rPr lang="en-US" dirty="0"/>
              <a:t> to WMS</a:t>
            </a:r>
          </a:p>
        </p:txBody>
      </p:sp>
      <p:sp>
        <p:nvSpPr>
          <p:cNvPr id="3" name="Content Placeholder 2">
            <a:extLst>
              <a:ext uri="{FF2B5EF4-FFF2-40B4-BE49-F238E27FC236}">
                <a16:creationId xmlns:a16="http://schemas.microsoft.com/office/drawing/2014/main" id="{82DFAD47-BEF4-4122-B4D3-A4414862E9A3}"/>
              </a:ext>
            </a:extLst>
          </p:cNvPr>
          <p:cNvSpPr>
            <a:spLocks noGrp="1"/>
          </p:cNvSpPr>
          <p:nvPr>
            <p:ph idx="1"/>
          </p:nvPr>
        </p:nvSpPr>
        <p:spPr/>
        <p:txBody>
          <a:bodyPr>
            <a:normAutofit/>
          </a:bodyPr>
          <a:lstStyle/>
          <a:p>
            <a:r>
              <a:rPr lang="en-US" dirty="0"/>
              <a:t>Two NPRR’s supported by the group</a:t>
            </a:r>
          </a:p>
          <a:p>
            <a:r>
              <a:rPr lang="en-US" altLang="en-US" sz="2000" b="1" dirty="0">
                <a:latin typeface="+mj-lt"/>
              </a:rPr>
              <a:t>1103NPRR </a:t>
            </a:r>
            <a:r>
              <a:rPr lang="en-US" sz="2000" b="1" dirty="0">
                <a:solidFill>
                  <a:srgbClr val="000000"/>
                </a:solidFill>
                <a:latin typeface="+mj-lt"/>
                <a:ea typeface="Calibri" panose="020F0502020204030204" pitchFamily="34" charset="0"/>
              </a:rPr>
              <a:t>Securitization – PURA Subchapter M Default Charges.  </a:t>
            </a:r>
          </a:p>
          <a:p>
            <a:r>
              <a:rPr lang="en-US" sz="1800" dirty="0">
                <a:effectLst/>
                <a:latin typeface="Calibri" panose="020F0502020204030204" pitchFamily="34" charset="0"/>
                <a:ea typeface="Calibri" panose="020F0502020204030204" pitchFamily="34" charset="0"/>
              </a:rPr>
              <a:t>The Credit WG believes this NPRR will provide positive credit impacts which established processes for assessment and collection of Default Charges and Default Escrow Deposits to Qualified Scheduling Entities (QSEs) and Congestion Revenue Right (CRR) Account Holders as reflected in the Debt Obligation Order (DOO) issued in PUCT Docket No. 52321, Subchapter M, of PURA.</a:t>
            </a:r>
          </a:p>
          <a:p>
            <a:r>
              <a:rPr lang="en-US" sz="1800" b="1" dirty="0">
                <a:solidFill>
                  <a:srgbClr val="000000"/>
                </a:solidFill>
                <a:latin typeface="+mj-lt"/>
                <a:ea typeface="Calibri" panose="020F0502020204030204" pitchFamily="34" charset="0"/>
              </a:rPr>
              <a:t>1104NPRR As-Built Definition of Real Time Liability Extrapolated (RTLE).  </a:t>
            </a:r>
          </a:p>
          <a:p>
            <a:pPr lvl="1"/>
            <a:r>
              <a:rPr lang="en-US" sz="1400" dirty="0">
                <a:solidFill>
                  <a:srgbClr val="000000"/>
                </a:solidFill>
                <a:latin typeface="+mj-lt"/>
                <a:ea typeface="Calibri" panose="020F0502020204030204" pitchFamily="34" charset="0"/>
              </a:rPr>
              <a:t>This Nodal Protocol Revision Request (NPRR) corrects the definition of Real Time Liability Extrapolated (RTLE) to include market activity for Entities that have no Load or generation but have Real-Time exposure. It has come to ERCOT’s attention that the current definition of RTLE is erroneously tied to Qualified Scheduling Entities (QSEs) that represent Load or generation, and conflicts with the implementation of RTLE in ERCOT’s credit system</a:t>
            </a:r>
            <a:endParaRPr lang="en-US" sz="1400" b="1" dirty="0">
              <a:solidFill>
                <a:srgbClr val="000000"/>
              </a:solidFill>
              <a:latin typeface="+mj-lt"/>
              <a:ea typeface="Calibri" panose="020F0502020204030204" pitchFamily="34" charset="0"/>
            </a:endParaRPr>
          </a:p>
          <a:p>
            <a:r>
              <a:rPr lang="en-US" sz="1800" dirty="0">
                <a:effectLst/>
                <a:latin typeface="Calibri" panose="020F0502020204030204" pitchFamily="34" charset="0"/>
                <a:ea typeface="Calibri" panose="020F0502020204030204" pitchFamily="34" charset="0"/>
              </a:rPr>
              <a:t>The Credit WG believes this NPRR will provide positive credit impacts and </a:t>
            </a:r>
            <a:r>
              <a:rPr lang="en-US" sz="1800" dirty="0">
                <a:effectLst/>
                <a:latin typeface="Calibri" panose="020F0502020204030204" pitchFamily="34" charset="0"/>
                <a:ea typeface="Calibri" panose="020F0502020204030204" pitchFamily="34" charset="0"/>
                <a:cs typeface="Calibri" panose="020F0502020204030204" pitchFamily="34" charset="0"/>
              </a:rPr>
              <a:t>appropriately reflects forward risk, aligns protocol language with credit systems.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6554C71C-3623-4DFB-B766-6EDB0429309E}"/>
              </a:ext>
            </a:extLst>
          </p:cNvPr>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1138698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DA07A-0F4E-4056-8D61-5E8FDB288826}"/>
              </a:ext>
            </a:extLst>
          </p:cNvPr>
          <p:cNvSpPr>
            <a:spLocks noGrp="1"/>
          </p:cNvSpPr>
          <p:nvPr>
            <p:ph type="title"/>
          </p:nvPr>
        </p:nvSpPr>
        <p:spPr/>
        <p:txBody>
          <a:bodyPr/>
          <a:lstStyle/>
          <a:p>
            <a:r>
              <a:rPr lang="en-US" dirty="0"/>
              <a:t>MCWG update to WMS</a:t>
            </a:r>
          </a:p>
        </p:txBody>
      </p:sp>
      <p:sp>
        <p:nvSpPr>
          <p:cNvPr id="3" name="Content Placeholder 2">
            <a:extLst>
              <a:ext uri="{FF2B5EF4-FFF2-40B4-BE49-F238E27FC236}">
                <a16:creationId xmlns:a16="http://schemas.microsoft.com/office/drawing/2014/main" id="{BFCFAF9A-B815-4EDA-8943-91CD069AD056}"/>
              </a:ext>
            </a:extLst>
          </p:cNvPr>
          <p:cNvSpPr>
            <a:spLocks noGrp="1"/>
          </p:cNvSpPr>
          <p:nvPr>
            <p:ph idx="1"/>
          </p:nvPr>
        </p:nvSpPr>
        <p:spPr/>
        <p:txBody>
          <a:bodyPr>
            <a:normAutofit lnSpcReduction="10000"/>
          </a:bodyPr>
          <a:lstStyle/>
          <a:p>
            <a:r>
              <a:rPr lang="en-US" dirty="0"/>
              <a:t>Continue to discuss NPRR 1067</a:t>
            </a:r>
          </a:p>
          <a:p>
            <a:pPr lvl="1"/>
            <a:r>
              <a:rPr lang="en-US" dirty="0"/>
              <a:t>Market Entry Qualifications, Continued Participation Requirements, and Credit Risk Assessment</a:t>
            </a:r>
          </a:p>
          <a:p>
            <a:r>
              <a:rPr lang="en-US" dirty="0"/>
              <a:t>Continuing discussion around PUL, uplift</a:t>
            </a:r>
          </a:p>
          <a:p>
            <a:r>
              <a:rPr lang="en-US" dirty="0"/>
              <a:t>Continuing discussion around FAF, forward adjustment factors</a:t>
            </a:r>
          </a:p>
          <a:p>
            <a:r>
              <a:rPr lang="en-US" dirty="0"/>
              <a:t>Above items will be reviewed in 2022</a:t>
            </a:r>
          </a:p>
          <a:p>
            <a:r>
              <a:rPr lang="en-US" dirty="0"/>
              <a:t>December 2021 meeting cancelled</a:t>
            </a:r>
          </a:p>
        </p:txBody>
      </p:sp>
      <p:sp>
        <p:nvSpPr>
          <p:cNvPr id="4" name="Slide Number Placeholder 3">
            <a:extLst>
              <a:ext uri="{FF2B5EF4-FFF2-40B4-BE49-F238E27FC236}">
                <a16:creationId xmlns:a16="http://schemas.microsoft.com/office/drawing/2014/main" id="{907E4425-C557-4953-8562-558CFDF5E58A}"/>
              </a:ext>
            </a:extLst>
          </p:cNvPr>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928096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838200"/>
            <a:ext cx="8763000" cy="5410200"/>
          </a:xfrm>
        </p:spPr>
        <p:txBody>
          <a:bodyPr>
            <a:normAutofit/>
          </a:bodyPr>
          <a:lstStyle/>
          <a:p>
            <a:pPr>
              <a:spcAft>
                <a:spcPts val="600"/>
              </a:spcAft>
            </a:pPr>
            <a:r>
              <a:rPr lang="en-US" sz="2400" dirty="0">
                <a:cs typeface="Times New Roman" panose="02020603050405020304" pitchFamily="18" charset="0"/>
              </a:rPr>
              <a:t>Market-wide average TPE increased from $ 802.6 million in September to $ 826.17 million in October</a:t>
            </a:r>
          </a:p>
          <a:p>
            <a:pPr lvl="1">
              <a:spcAft>
                <a:spcPts val="600"/>
              </a:spcAft>
            </a:pPr>
            <a:r>
              <a:rPr lang="en-US" sz="2400" dirty="0">
                <a:cs typeface="Times New Roman" panose="02020603050405020304" pitchFamily="18" charset="0"/>
              </a:rPr>
              <a:t>TPE increased mainly due to higher Real-Time and Day-Ahead Settlement Point prices in October than in September</a:t>
            </a:r>
          </a:p>
          <a:p>
            <a:pPr>
              <a:spcAft>
                <a:spcPts val="600"/>
              </a:spcAft>
            </a:pPr>
            <a:r>
              <a:rPr lang="en-US" sz="2400" dirty="0">
                <a:cs typeface="Times New Roman" panose="02020603050405020304" pitchFamily="18" charset="0"/>
              </a:rPr>
              <a:t>Discretionary Collateral is defined as Secured Collateral in excess of TPE,CRR Locked ACL and DAM Exposure</a:t>
            </a:r>
          </a:p>
          <a:p>
            <a:pPr lvl="1">
              <a:spcAft>
                <a:spcPts val="600"/>
              </a:spcAft>
            </a:pPr>
            <a:r>
              <a:rPr lang="en-US" sz="2400" dirty="0">
                <a:cs typeface="Times New Roman" panose="02020603050405020304" pitchFamily="18" charset="0"/>
              </a:rPr>
              <a:t>Average Discretionary Collateral decreased from  $1,721.0 million to $1,562.1 million </a:t>
            </a:r>
          </a:p>
          <a:p>
            <a:pPr lvl="1">
              <a:spcAft>
                <a:spcPts val="600"/>
              </a:spcAft>
            </a:pPr>
            <a:r>
              <a:rPr lang="en-US" sz="2400" dirty="0">
                <a:cs typeface="Times New Roman" panose="02020603050405020304" pitchFamily="18" charset="0"/>
              </a:rPr>
              <a:t>The decrease in Discretionary Collateral is largely due to decrease in Secured Collateral, and  increase in TPE</a:t>
            </a:r>
          </a:p>
          <a:p>
            <a:pPr>
              <a:spcAft>
                <a:spcPts val="600"/>
              </a:spcAft>
            </a:pPr>
            <a:r>
              <a:rPr lang="en-US" sz="2400" dirty="0">
                <a:cs typeface="Times New Roman" panose="02020603050405020304" pitchFamily="18" charset="0"/>
              </a:rPr>
              <a:t>No unusual collateral call activity</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1207186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normAutofit/>
          </a:bodyPr>
          <a:lstStyle/>
          <a:p>
            <a:r>
              <a:rPr lang="en-US" b="1" dirty="0">
                <a:cs typeface="Times New Roman" panose="02020603050405020304" pitchFamily="18" charset="0"/>
              </a:rPr>
              <a:t>Collateral by Type vs TPE</a:t>
            </a: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6</a:t>
            </a:fld>
            <a:endParaRPr lang="en-US"/>
          </a:p>
        </p:txBody>
      </p:sp>
      <p:pic>
        <p:nvPicPr>
          <p:cNvPr id="7" name="Picture 6">
            <a:extLst>
              <a:ext uri="{FF2B5EF4-FFF2-40B4-BE49-F238E27FC236}">
                <a16:creationId xmlns:a16="http://schemas.microsoft.com/office/drawing/2014/main" id="{DB4DDD0B-BF19-41C1-9DFC-6F1EBE13A595}"/>
              </a:ext>
            </a:extLst>
          </p:cNvPr>
          <p:cNvPicPr>
            <a:picLocks noChangeAspect="1"/>
          </p:cNvPicPr>
          <p:nvPr/>
        </p:nvPicPr>
        <p:blipFill>
          <a:blip r:embed="rId3"/>
          <a:stretch>
            <a:fillRect/>
          </a:stretch>
        </p:blipFill>
        <p:spPr>
          <a:xfrm>
            <a:off x="381000" y="1409193"/>
            <a:ext cx="8476474" cy="4039613"/>
          </a:xfrm>
          <a:prstGeom prst="rect">
            <a:avLst/>
          </a:prstGeom>
        </p:spPr>
      </p:pic>
    </p:spTree>
    <p:extLst>
      <p:ext uri="{BB962C8B-B14F-4D97-AF65-F5344CB8AC3E}">
        <p14:creationId xmlns:p14="http://schemas.microsoft.com/office/powerpoint/2010/main" val="2885256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CFF2-77CB-4726-834A-5D062CF59F9E}"/>
              </a:ext>
            </a:extLst>
          </p:cNvPr>
          <p:cNvSpPr>
            <a:spLocks noGrp="1"/>
          </p:cNvSpPr>
          <p:nvPr>
            <p:ph type="title"/>
          </p:nvPr>
        </p:nvSpPr>
        <p:spPr/>
        <p:txBody>
          <a:bodyPr/>
          <a:lstStyle/>
          <a:p>
            <a:r>
              <a:rPr lang="en-US" dirty="0"/>
              <a:t>Discretionary Collateral</a:t>
            </a:r>
          </a:p>
        </p:txBody>
      </p:sp>
      <p:sp>
        <p:nvSpPr>
          <p:cNvPr id="4" name="Slide Number Placeholder 3">
            <a:extLst>
              <a:ext uri="{FF2B5EF4-FFF2-40B4-BE49-F238E27FC236}">
                <a16:creationId xmlns:a16="http://schemas.microsoft.com/office/drawing/2014/main" id="{7789A24F-8C6D-461F-AC9C-0B638152B73A}"/>
              </a:ext>
            </a:extLst>
          </p:cNvPr>
          <p:cNvSpPr>
            <a:spLocks noGrp="1"/>
          </p:cNvSpPr>
          <p:nvPr>
            <p:ph type="sldNum" sz="quarter" idx="12"/>
          </p:nvPr>
        </p:nvSpPr>
        <p:spPr/>
        <p:txBody>
          <a:bodyPr/>
          <a:lstStyle/>
          <a:p>
            <a:fld id="{B6F15528-21DE-4FAA-801E-634DDDAF4B2B}" type="slidenum">
              <a:rPr lang="en-US" smtClean="0"/>
              <a:pPr/>
              <a:t>7</a:t>
            </a:fld>
            <a:endParaRPr lang="en-US" dirty="0"/>
          </a:p>
        </p:txBody>
      </p:sp>
      <p:sp>
        <p:nvSpPr>
          <p:cNvPr id="5" name="Content Placeholder 4">
            <a:extLst>
              <a:ext uri="{FF2B5EF4-FFF2-40B4-BE49-F238E27FC236}">
                <a16:creationId xmlns:a16="http://schemas.microsoft.com/office/drawing/2014/main" id="{5A2EE29F-8B5B-47C1-B2AD-B44C1769925B}"/>
              </a:ext>
            </a:extLst>
          </p:cNvPr>
          <p:cNvSpPr>
            <a:spLocks noGrp="1"/>
          </p:cNvSpPr>
          <p:nvPr>
            <p:ph idx="1"/>
          </p:nvPr>
        </p:nvSpPr>
        <p:spPr/>
        <p:txBody>
          <a:bodyPr/>
          <a:lstStyle/>
          <a:p>
            <a:endParaRPr lang="en-US"/>
          </a:p>
        </p:txBody>
      </p:sp>
      <p:pic>
        <p:nvPicPr>
          <p:cNvPr id="8" name="Picture 7">
            <a:extLst>
              <a:ext uri="{FF2B5EF4-FFF2-40B4-BE49-F238E27FC236}">
                <a16:creationId xmlns:a16="http://schemas.microsoft.com/office/drawing/2014/main" id="{3117C34A-CAA5-416C-BA4B-C99A4D62AE5A}"/>
              </a:ext>
            </a:extLst>
          </p:cNvPr>
          <p:cNvPicPr>
            <a:picLocks noChangeAspect="1"/>
          </p:cNvPicPr>
          <p:nvPr/>
        </p:nvPicPr>
        <p:blipFill>
          <a:blip r:embed="rId2"/>
          <a:stretch>
            <a:fillRect/>
          </a:stretch>
        </p:blipFill>
        <p:spPr>
          <a:xfrm>
            <a:off x="533400" y="1600200"/>
            <a:ext cx="8153400" cy="4525963"/>
          </a:xfrm>
          <a:prstGeom prst="rect">
            <a:avLst/>
          </a:prstGeom>
        </p:spPr>
      </p:pic>
    </p:spTree>
    <p:extLst>
      <p:ext uri="{BB962C8B-B14F-4D97-AF65-F5344CB8AC3E}">
        <p14:creationId xmlns:p14="http://schemas.microsoft.com/office/powerpoint/2010/main" val="260627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17185</TotalTime>
  <Words>475</Words>
  <Application>Microsoft Office PowerPoint</Application>
  <PresentationFormat>On-screen Show (4:3)</PresentationFormat>
  <Paragraphs>49</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Market Credit Working Group update to the Wholesale Market Subcommittee</vt:lpstr>
      <vt:lpstr>MCWG update to WMS</vt:lpstr>
      <vt:lpstr>MCWG update to WMS</vt:lpstr>
      <vt:lpstr>MCWG update to WMS</vt:lpstr>
      <vt:lpstr>MCWG update to WMS</vt:lpstr>
      <vt:lpstr>Collateral by Type vs TPE</vt:lpstr>
      <vt:lpstr>Discretionary Collateral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Brenden</cp:lastModifiedBy>
  <cp:revision>412</cp:revision>
  <dcterms:created xsi:type="dcterms:W3CDTF">2006-08-16T00:00:00Z</dcterms:created>
  <dcterms:modified xsi:type="dcterms:W3CDTF">2021-11-29T17:34:32Z</dcterms:modified>
</cp:coreProperties>
</file>