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89" r:id="rId4"/>
    <p:sldMasterId id="2147493467" r:id="rId5"/>
  </p:sldMasterIdLst>
  <p:notesMasterIdLst>
    <p:notesMasterId r:id="rId23"/>
  </p:notesMasterIdLst>
  <p:handoutMasterIdLst>
    <p:handoutMasterId r:id="rId24"/>
  </p:handoutMasterIdLst>
  <p:sldIdLst>
    <p:sldId id="260" r:id="rId6"/>
    <p:sldId id="284" r:id="rId7"/>
    <p:sldId id="261" r:id="rId8"/>
    <p:sldId id="294" r:id="rId9"/>
    <p:sldId id="299" r:id="rId10"/>
    <p:sldId id="296" r:id="rId11"/>
    <p:sldId id="262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7" r:id="rId21"/>
    <p:sldId id="298" r:id="rId22"/>
  </p:sldIdLst>
  <p:sldSz cx="9144000" cy="6858000" type="screen4x3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33926FF-832A-42D0-9291-3EA76F20DFDB}">
          <p14:sldIdLst>
            <p14:sldId id="260"/>
            <p14:sldId id="284"/>
          </p14:sldIdLst>
        </p14:section>
        <p14:section name="Meeting Minutes" id="{D18BE402-A6BF-4A3B-BBC7-FD970CD5DCEF}">
          <p14:sldIdLst>
            <p14:sldId id="261"/>
          </p14:sldIdLst>
        </p14:section>
        <p14:section name="FMEs &amp; IMFR" id="{7B07A7F3-E643-48FA-B8F7-0A8F95EAB17B}">
          <p14:sldIdLst>
            <p14:sldId id="294"/>
            <p14:sldId id="299"/>
            <p14:sldId id="296"/>
          </p14:sldIdLst>
        </p14:section>
        <p14:section name="Questions" id="{96F416E3-8143-44F1-BC34-31FDEEEDC0B2}">
          <p14:sldIdLst>
            <p14:sldId id="262"/>
          </p14:sldIdLst>
        </p14:section>
        <p14:section name="Frequency Control" id="{B8F210D6-5D03-4ACD-A13A-59DB9A6E0761}">
          <p14:sldIdLst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  <p14:sldId id="297"/>
            <p14:sldId id="29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rratano, Alex" initials="GA" lastIdx="1" clrIdx="0">
    <p:extLst>
      <p:ext uri="{19B8F6BF-5375-455C-9EA6-DF929625EA0E}">
        <p15:presenceInfo xmlns:p15="http://schemas.microsoft.com/office/powerpoint/2012/main" userId="S-1-5-21-639947351-343809578-3807592339-400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84" autoAdjust="0"/>
    <p:restoredTop sz="87462" autoAdjust="0"/>
  </p:normalViewPr>
  <p:slideViewPr>
    <p:cSldViewPr snapToGrid="0" snapToObjects="1">
      <p:cViewPr varScale="1">
        <p:scale>
          <a:sx n="81" d="100"/>
          <a:sy n="81" d="100"/>
        </p:scale>
        <p:origin x="582" y="102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 showGuides="1">
      <p:cViewPr varScale="1">
        <p:scale>
          <a:sx n="99" d="100"/>
          <a:sy n="99" d="100"/>
        </p:scale>
        <p:origin x="3528" y="78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7531" y="0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1738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531" y="8841738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7531" y="0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946" y="4422459"/>
            <a:ext cx="5617208" cy="4188778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1738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7531" y="8841738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58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245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49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309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32,664,264MWh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6180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8,604,573</a:t>
            </a:r>
            <a:r>
              <a:rPr lang="en-US" dirty="0"/>
              <a:t>  M</a:t>
            </a:r>
            <a:r>
              <a:rPr lang="en-US" sz="10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2119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u="none" strike="noStrike" dirty="0">
                <a:solidFill>
                  <a:schemeClr val="accent2"/>
                </a:solidFill>
                <a:effectLst/>
                <a:latin typeface="Arial" panose="020B0604020202020204" pitchFamily="34" charset="0"/>
              </a:rPr>
              <a:t>26.34</a:t>
            </a:r>
            <a:r>
              <a:rPr lang="en-US" sz="1200" b="0" i="0" u="none" strike="noStrike" dirty="0">
                <a:effectLst/>
                <a:latin typeface="Arial" panose="020B0604020202020204" pitchFamily="34" charset="0"/>
              </a:rPr>
              <a:t>%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6647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1,414,241</a:t>
            </a:r>
            <a:r>
              <a:rPr lang="en-US" dirty="0"/>
              <a:t>  </a:t>
            </a:r>
            <a:r>
              <a:rPr lang="en-US" sz="10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dirty="0"/>
              <a:t>MWh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7949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4.33%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38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4282101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971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963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224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787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540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844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1022545" y="6010274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b="1" dirty="0"/>
              <a:t>ROS</a:t>
            </a:r>
          </a:p>
          <a:p>
            <a:pPr algn="l"/>
            <a:r>
              <a:rPr lang="en-US" sz="1050" dirty="0"/>
              <a:t>12/02/21</a:t>
            </a:r>
          </a:p>
        </p:txBody>
      </p:sp>
    </p:spTree>
    <p:extLst>
      <p:ext uri="{BB962C8B-B14F-4D97-AF65-F5344CB8AC3E}">
        <p14:creationId xmlns:p14="http://schemas.microsoft.com/office/powerpoint/2010/main" val="415801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0" r:id="rId1"/>
    <p:sldLayoutId id="2147493491" r:id="rId2"/>
    <p:sldLayoutId id="2147493492" r:id="rId3"/>
    <p:sldLayoutId id="2147493493" r:id="rId4"/>
    <p:sldLayoutId id="2147493494" r:id="rId5"/>
    <p:sldLayoutId id="2147493495" r:id="rId6"/>
    <p:sldLayoutId id="2147493496" r:id="rId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787400" y="2804577"/>
            <a:ext cx="7543800" cy="2586136"/>
            <a:chOff x="787400" y="1852613"/>
            <a:chExt cx="7543800" cy="2586136"/>
          </a:xfrm>
        </p:grpSpPr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/>
                <a:t>PDCWG Report to ROS </a:t>
              </a:r>
            </a:p>
            <a:p>
              <a:endParaRPr lang="en-US" b="1" dirty="0"/>
            </a:p>
            <a:p>
              <a:r>
                <a:rPr lang="en-US" sz="2000" i="1" dirty="0"/>
                <a:t>Chair: Chad Mulholland, NRG</a:t>
              </a:r>
              <a:endParaRPr lang="en-US" sz="2000" dirty="0"/>
            </a:p>
            <a:p>
              <a:r>
                <a:rPr lang="en-US" sz="2000" i="1" dirty="0"/>
                <a:t>Vice Chair: </a:t>
              </a:r>
              <a:r>
                <a:rPr lang="en-US" sz="2000" dirty="0"/>
                <a:t>Jimmy Jackson, CPS</a:t>
              </a:r>
            </a:p>
            <a:p>
              <a:endParaRPr lang="en-US" dirty="0"/>
            </a:p>
            <a:p>
              <a:r>
                <a:rPr lang="en-US" dirty="0"/>
                <a:t>ROS</a:t>
              </a:r>
            </a:p>
            <a:p>
              <a:r>
                <a:rPr lang="en-US" dirty="0"/>
                <a:t>December 02, 2021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RMS1 Performance of ERCOT Frequency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C1F65CE-40F4-4284-8BDE-DE72AA56F2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040" y="800100"/>
            <a:ext cx="7233920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8936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Profile Analysis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FD980A-25B4-4D25-8959-79CF7B9387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6185" y="755008"/>
            <a:ext cx="7163049" cy="5203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982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Error Corrections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91E511A-A478-4798-AB58-7D96250695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500" y="800100"/>
            <a:ext cx="7239000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0408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Total Energy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8EEF384-89CD-466A-A61D-40D28D0303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0059" y="689045"/>
            <a:ext cx="7303881" cy="530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6332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Total Energy from Wind Generation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3C04298-6812-4807-A670-E5B1F0512C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0059" y="704011"/>
            <a:ext cx="7303881" cy="530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7109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% Energy from Wind Generation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D3797E4-BD5F-4D15-A0C5-23CADDFEE2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091" y="712365"/>
            <a:ext cx="7305817" cy="530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4094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Total Energy from Solar Generation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A67C04E-7EEB-4D20-99E2-295E4DBDC4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4927" y="704675"/>
            <a:ext cx="7309010" cy="530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51242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% Energy from Solar Generation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6C0660E-7E44-4B6E-A06B-7B2AF671E7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4250" y="716308"/>
            <a:ext cx="7291699" cy="530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549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Report Overview</a:t>
            </a:r>
          </a:p>
          <a:p>
            <a:pPr lvl="1"/>
            <a:r>
              <a:rPr lang="en-US" sz="2000" dirty="0"/>
              <a:t>Meeting Minutes</a:t>
            </a:r>
          </a:p>
          <a:p>
            <a:pPr lvl="1"/>
            <a:r>
              <a:rPr lang="en-US" sz="2000" dirty="0"/>
              <a:t>BAL-001-TRE-2 FMEs and IMFR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600" dirty="0">
                <a:solidFill>
                  <a:prstClr val="black"/>
                </a:solidFill>
                <a:latin typeface="Arial"/>
              </a:rPr>
              <a:t>0 FME in the month of October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lvl="1"/>
            <a:r>
              <a:rPr lang="en-US" sz="2000" dirty="0"/>
              <a:t>Frequency Control Report</a:t>
            </a:r>
          </a:p>
          <a:p>
            <a:pPr marL="914400" lvl="2" indent="0">
              <a:buNone/>
            </a:pPr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 Overview &amp; Notes</a:t>
            </a:r>
          </a:p>
        </p:txBody>
      </p:sp>
    </p:spTree>
    <p:extLst>
      <p:ext uri="{BB962C8B-B14F-4D97-AF65-F5344CB8AC3E}">
        <p14:creationId xmlns:p14="http://schemas.microsoft.com/office/powerpoint/2010/main" val="3241662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208231"/>
          </a:xfrm>
        </p:spPr>
        <p:txBody>
          <a:bodyPr>
            <a:normAutofit/>
          </a:bodyPr>
          <a:lstStyle/>
          <a:p>
            <a:r>
              <a:rPr lang="en-US" sz="2400" b="1" kern="0" dirty="0"/>
              <a:t>PDCWG Meeting 11/12/2021</a:t>
            </a:r>
          </a:p>
          <a:p>
            <a:pPr lvl="1"/>
            <a:r>
              <a:rPr lang="en-US" sz="2000" kern="0" dirty="0"/>
              <a:t>ERCOT Ancillary Service Methodology Follow-up Discussion</a:t>
            </a:r>
          </a:p>
          <a:p>
            <a:pPr lvl="1"/>
            <a:r>
              <a:rPr lang="en-US" sz="2000" kern="0" dirty="0"/>
              <a:t>Review of TAC emergency conditions list</a:t>
            </a:r>
          </a:p>
          <a:p>
            <a:pPr lvl="1"/>
            <a:r>
              <a:rPr lang="en-US" sz="2000" kern="0" dirty="0"/>
              <a:t>Review NPRR1096</a:t>
            </a:r>
          </a:p>
          <a:p>
            <a:pPr lvl="1"/>
            <a:r>
              <a:rPr lang="en-US" sz="2000" kern="0" dirty="0"/>
              <a:t>ERCOT reports</a:t>
            </a:r>
            <a:endParaRPr lang="en-US" sz="1800" kern="0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Minutes</a:t>
            </a:r>
          </a:p>
        </p:txBody>
      </p:sp>
    </p:spTree>
    <p:extLst>
      <p:ext uri="{BB962C8B-B14F-4D97-AF65-F5344CB8AC3E}">
        <p14:creationId xmlns:p14="http://schemas.microsoft.com/office/powerpoint/2010/main" val="3191636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Measurable Events Performance</a:t>
            </a:r>
          </a:p>
        </p:txBody>
      </p:sp>
    </p:spTree>
    <p:extLst>
      <p:ext uri="{BB962C8B-B14F-4D97-AF65-F5344CB8AC3E}">
        <p14:creationId xmlns:p14="http://schemas.microsoft.com/office/powerpoint/2010/main" val="1754938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There was 0 FME in October</a:t>
            </a:r>
          </a:p>
          <a:p>
            <a:pPr lvl="2"/>
            <a:endParaRPr lang="en-US" sz="19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Measurable Events</a:t>
            </a:r>
          </a:p>
        </p:txBody>
      </p:sp>
    </p:spTree>
    <p:extLst>
      <p:ext uri="{BB962C8B-B14F-4D97-AF65-F5344CB8AC3E}">
        <p14:creationId xmlns:p14="http://schemas.microsoft.com/office/powerpoint/2010/main" val="4248203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0A5CBC5-50BF-4FEF-AC16-BE704778D7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626" y="674410"/>
            <a:ext cx="7239612" cy="5261938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Interconnection Minimum Frequency Response (IMFR) Performance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23935" y="5936348"/>
            <a:ext cx="371526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j-lt"/>
                <a:ea typeface="+mj-ea"/>
                <a:cs typeface="+mj-cs"/>
              </a:rPr>
              <a:t>Frequency Response Obligation (FRO): 471 MW/0.1 Hz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B51C9D7-E09C-490D-998E-80EB18E99B62}"/>
              </a:ext>
            </a:extLst>
          </p:cNvPr>
          <p:cNvSpPr/>
          <p:nvPr/>
        </p:nvSpPr>
        <p:spPr>
          <a:xfrm>
            <a:off x="5445940" y="4185318"/>
            <a:ext cx="2092960" cy="51210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IMFR Performance currently</a:t>
            </a:r>
          </a:p>
          <a:p>
            <a:pPr algn="ctr"/>
            <a:r>
              <a:rPr lang="en-US" sz="1100" dirty="0"/>
              <a:t>1130.5 MW/0.1HZ</a:t>
            </a:r>
          </a:p>
        </p:txBody>
      </p:sp>
    </p:spTree>
    <p:extLst>
      <p:ext uri="{BB962C8B-B14F-4D97-AF65-F5344CB8AC3E}">
        <p14:creationId xmlns:p14="http://schemas.microsoft.com/office/powerpoint/2010/main" val="2558342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295400" y="2736053"/>
            <a:ext cx="6553200" cy="1385895"/>
            <a:chOff x="1295400" y="2799182"/>
            <a:chExt cx="6553200" cy="1385895"/>
          </a:xfrm>
        </p:grpSpPr>
        <p:sp>
          <p:nvSpPr>
            <p:cNvPr id="2" name="TextBox 1"/>
            <p:cNvSpPr txBox="1"/>
            <p:nvPr/>
          </p:nvSpPr>
          <p:spPr>
            <a:xfrm>
              <a:off x="1295400" y="3199742"/>
              <a:ext cx="6553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/>
                <a:t>Questions?</a:t>
              </a:r>
              <a:endParaRPr lang="en-US" b="1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428750" y="2799182"/>
              <a:ext cx="6286500" cy="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1438275" y="4185077"/>
              <a:ext cx="6286500" cy="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8742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Frequency Control Report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October 2021</a:t>
            </a:r>
          </a:p>
        </p:txBody>
      </p:sp>
    </p:spTree>
    <p:extLst>
      <p:ext uri="{BB962C8B-B14F-4D97-AF65-F5344CB8AC3E}">
        <p14:creationId xmlns:p14="http://schemas.microsoft.com/office/powerpoint/2010/main" val="2075098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E28C386-9CAF-4195-9610-0CF3E84380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7298" y="712365"/>
            <a:ext cx="7309404" cy="5312664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CPS1 Performance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975374C-EF2C-4A00-9932-85AF39DAC628}"/>
              </a:ext>
            </a:extLst>
          </p:cNvPr>
          <p:cNvSpPr txBox="1"/>
          <p:nvPr/>
        </p:nvSpPr>
        <p:spPr>
          <a:xfrm>
            <a:off x="4117496" y="856920"/>
            <a:ext cx="3706464" cy="307777"/>
          </a:xfrm>
          <a:prstGeom prst="rect">
            <a:avLst/>
          </a:prstGeom>
          <a:solidFill>
            <a:srgbClr val="00ACC8"/>
          </a:solidFill>
          <a:ln w="25400" cap="flat" cmpd="sng" algn="ctr">
            <a:solidFill>
              <a:srgbClr val="00ACC8">
                <a:shade val="50000"/>
              </a:srgbClr>
            </a:solidFill>
            <a:prstDash val="solid"/>
          </a:ln>
          <a:effectLst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Current 12-Month Rolling Average: 169.37%</a:t>
            </a:r>
          </a:p>
        </p:txBody>
      </p:sp>
    </p:spTree>
    <p:extLst>
      <p:ext uri="{BB962C8B-B14F-4D97-AF65-F5344CB8AC3E}">
        <p14:creationId xmlns:p14="http://schemas.microsoft.com/office/powerpoint/2010/main" val="62095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13350</TotalTime>
  <Words>176</Words>
  <Application>Microsoft Office PowerPoint</Application>
  <PresentationFormat>On-screen Show (4:3)</PresentationFormat>
  <Paragraphs>53</Paragraphs>
  <Slides>17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Office Theme</vt:lpstr>
      <vt:lpstr>Custom Design</vt:lpstr>
      <vt:lpstr>PowerPoint Presentation</vt:lpstr>
      <vt:lpstr>Report Overview &amp; Notes</vt:lpstr>
      <vt:lpstr>Meeting Minutes</vt:lpstr>
      <vt:lpstr>Frequency Measurable Events Performance</vt:lpstr>
      <vt:lpstr>Frequency Measurable Events</vt:lpstr>
      <vt:lpstr>Interconnection Minimum Frequency Response (IMFR) Performance</vt:lpstr>
      <vt:lpstr>PowerPoint Presentation</vt:lpstr>
      <vt:lpstr>Frequency Control Report</vt:lpstr>
      <vt:lpstr>CPS1 Performance</vt:lpstr>
      <vt:lpstr>RMS1 Performance of ERCOT Frequency</vt:lpstr>
      <vt:lpstr>Frequency Profile Analysis</vt:lpstr>
      <vt:lpstr>Time Error Corrections</vt:lpstr>
      <vt:lpstr>ERCOT Total Energy</vt:lpstr>
      <vt:lpstr>ERCOT Total Energy from Wind Generation</vt:lpstr>
      <vt:lpstr>ERCOT % Energy from Wind Generation</vt:lpstr>
      <vt:lpstr>ERCOT Total Energy from Solar Generation</vt:lpstr>
      <vt:lpstr>ERCOT % Energy from Solar Generation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Mulholland, Chad</cp:lastModifiedBy>
  <cp:revision>683</cp:revision>
  <cp:lastPrinted>2021-08-03T14:43:19Z</cp:lastPrinted>
  <dcterms:created xsi:type="dcterms:W3CDTF">2010-04-12T23:12:02Z</dcterms:created>
  <dcterms:modified xsi:type="dcterms:W3CDTF">2021-11-19T19:07:02Z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