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10"/>
  </p:notesMasterIdLst>
  <p:sldIdLst>
    <p:sldId id="256" r:id="rId2"/>
    <p:sldId id="284" r:id="rId3"/>
    <p:sldId id="292" r:id="rId4"/>
    <p:sldId id="285" r:id="rId5"/>
    <p:sldId id="283" r:id="rId6"/>
    <p:sldId id="294" r:id="rId7"/>
    <p:sldId id="293" r:id="rId8"/>
    <p:sldId id="27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94660"/>
  </p:normalViewPr>
  <p:slideViewPr>
    <p:cSldViewPr snapToGrid="0">
      <p:cViewPr varScale="1">
        <p:scale>
          <a:sx n="108" d="100"/>
          <a:sy n="108" d="100"/>
        </p:scale>
        <p:origin x="130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11/19/2021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17130" cy="3035808"/>
          </a:xfrm>
        </p:spPr>
        <p:txBody>
          <a:bodyPr anchor="ctr">
            <a:noAutofit/>
          </a:bodyPr>
          <a:lstStyle>
            <a:lvl1pPr algn="l">
              <a:lnSpc>
                <a:spcPct val="85000"/>
              </a:lnSpc>
              <a:defRPr sz="60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11/19/2021</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12A88F9-5F70-472B-AA8B-6FC0E2CE4514}" type="slidenum">
              <a:rPr lang="en-US" smtClean="0"/>
              <a:t>‹#›</a:t>
            </a:fld>
            <a:endParaRPr lang="en-US"/>
          </a:p>
        </p:txBody>
      </p:sp>
    </p:spTree>
    <p:extLst>
      <p:ext uri="{BB962C8B-B14F-4D97-AF65-F5344CB8AC3E}">
        <p14:creationId xmlns:p14="http://schemas.microsoft.com/office/powerpoint/2010/main" val="16736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1140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7992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0036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4D3AE16-2159-4F26-A7D3-0D10B3039774}" type="datetimeFigureOut">
              <a:rPr lang="en-US" smtClean="0"/>
              <a:t>11/19/2021</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12A88F9-5F70-472B-AA8B-6FC0E2CE4514}" type="slidenum">
              <a:rPr lang="en-US" smtClean="0"/>
              <a:t>‹#›</a:t>
            </a:fld>
            <a:endParaRPr lang="en-US"/>
          </a:p>
        </p:txBody>
      </p:sp>
    </p:spTree>
    <p:extLst>
      <p:ext uri="{BB962C8B-B14F-4D97-AF65-F5344CB8AC3E}">
        <p14:creationId xmlns:p14="http://schemas.microsoft.com/office/powerpoint/2010/main" val="7179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1065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07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4D3AE16-2159-4F26-A7D3-0D10B3039774}" type="datetimeFigureOut">
              <a:rPr lang="en-US" smtClean="0"/>
              <a:t>11/19/2021</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0212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6816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4D3AE16-2159-4F26-A7D3-0D10B3039774}" type="datetimeFigureOut">
              <a:rPr lang="en-US" smtClean="0"/>
              <a:t>11/19/2021</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1628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4D3AE16-2159-4F26-A7D3-0D10B3039774}" type="datetimeFigureOut">
              <a:rPr lang="en-US" smtClean="0"/>
              <a:t>11/19/2021</a:t>
            </a:fld>
            <a:endParaRPr lang="en-US"/>
          </a:p>
        </p:txBody>
      </p:sp>
      <p:sp>
        <p:nvSpPr>
          <p:cNvPr id="10" name="Slide Number Placeholder 9"/>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77442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4D3AE16-2159-4F26-A7D3-0D10B3039774}" type="datetimeFigureOut">
              <a:rPr lang="en-US" smtClean="0"/>
              <a:t>11/19/2021</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2423784700"/>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Market Working Group Report to WMS</a:t>
            </a:r>
          </a:p>
        </p:txBody>
      </p:sp>
      <p:sp>
        <p:nvSpPr>
          <p:cNvPr id="3" name="Subtitle 2"/>
          <p:cNvSpPr>
            <a:spLocks noGrp="1"/>
          </p:cNvSpPr>
          <p:nvPr>
            <p:ph type="subTitle" idx="1"/>
          </p:nvPr>
        </p:nvSpPr>
        <p:spPr/>
        <p:txBody>
          <a:bodyPr>
            <a:normAutofit fontScale="62500" lnSpcReduction="20000"/>
          </a:bodyPr>
          <a:lstStyle/>
          <a:p>
            <a:r>
              <a:rPr lang="en-US" dirty="0"/>
              <a:t>David Detelich</a:t>
            </a:r>
          </a:p>
          <a:p>
            <a:r>
              <a:rPr lang="en-US" dirty="0"/>
              <a:t>Murali Sithuraj</a:t>
            </a:r>
          </a:p>
          <a:p>
            <a:r>
              <a:rPr lang="en-US" dirty="0"/>
              <a:t>December 1, 2021</a:t>
            </a:r>
          </a:p>
          <a:p>
            <a:r>
              <a:rPr lang="en-US" dirty="0"/>
              <a:t>From November 15 WMWG Meeting</a:t>
            </a:r>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fontScale="90000"/>
          </a:bodyPr>
          <a:lstStyle/>
          <a:p>
            <a:r>
              <a:rPr lang="en-US" dirty="0"/>
              <a:t>NPRR1084 Improvements to Reporting of Resource Outages and </a:t>
            </a:r>
            <a:r>
              <a:rPr lang="en-US" dirty="0" err="1"/>
              <a:t>Derates</a:t>
            </a:r>
            <a:endParaRPr lang="en-US" dirty="0"/>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p:txBody>
          <a:bodyPr>
            <a:normAutofit fontScale="85000" lnSpcReduction="10000"/>
          </a:bodyPr>
          <a:lstStyle/>
          <a:p>
            <a:r>
              <a:rPr lang="en-US" dirty="0"/>
              <a:t>Reviewed </a:t>
            </a:r>
            <a:r>
              <a:rPr lang="en-US" dirty="0" err="1"/>
              <a:t>Centerpoint</a:t>
            </a:r>
            <a:r>
              <a:rPr lang="en-US" dirty="0"/>
              <a:t> comments that clarify the reporting requirements in the NPRR are meant for Generation Resources</a:t>
            </a:r>
          </a:p>
          <a:p>
            <a:r>
              <a:rPr lang="en-US" dirty="0"/>
              <a:t>ERCOT states the Forced Derate information is needed for studies of thermal and voltage constraints as well as the public reports</a:t>
            </a:r>
          </a:p>
          <a:p>
            <a:r>
              <a:rPr lang="en-US" dirty="0"/>
              <a:t>On Forced Outage reporting, ERCOT wants their original language</a:t>
            </a:r>
          </a:p>
          <a:p>
            <a:r>
              <a:rPr lang="en-US" dirty="0"/>
              <a:t>Discussion around the interpretation of this proposed language:</a:t>
            </a:r>
          </a:p>
          <a:p>
            <a:pPr marL="1074420" lvl="1" indent="-800100">
              <a:spcBef>
                <a:spcPts val="1200"/>
              </a:spcBef>
              <a:spcAft>
                <a:spcPts val="1200"/>
              </a:spcAft>
              <a:tabLst>
                <a:tab pos="800100" algn="l"/>
              </a:tabLst>
            </a:pPr>
            <a:r>
              <a:rPr lang="en-US" sz="1600" b="1" dirty="0">
                <a:effectLst/>
                <a:latin typeface="Times New Roman" panose="02020603050405020304" pitchFamily="18" charset="0"/>
                <a:ea typeface="Times New Roman" panose="02020603050405020304" pitchFamily="18" charset="0"/>
              </a:rPr>
              <a:t>3.1.4.7	Reporting of Forced Derates</a:t>
            </a:r>
            <a:endParaRPr lang="en-US" sz="1600" dirty="0">
              <a:effectLst/>
              <a:latin typeface="Times New Roman" panose="02020603050405020304" pitchFamily="18" charset="0"/>
              <a:ea typeface="Times New Roman" panose="02020603050405020304" pitchFamily="18" charset="0"/>
            </a:endParaRPr>
          </a:p>
          <a:p>
            <a:pPr marL="731520" lvl="1" indent="-457200">
              <a:spcBef>
                <a:spcPts val="0"/>
              </a:spcBef>
              <a:spcAft>
                <a:spcPts val="1200"/>
              </a:spcAft>
            </a:pPr>
            <a:r>
              <a:rPr lang="en-US" sz="1600" dirty="0">
                <a:effectLst/>
                <a:latin typeface="Times New Roman" panose="02020603050405020304" pitchFamily="18" charset="0"/>
                <a:ea typeface="Times New Roman" panose="02020603050405020304" pitchFamily="18" charset="0"/>
              </a:rPr>
              <a:t>(1) The Resource Entity or its designee must enter a Forced Derate into the Outage Scheduler within one hour of the beginning of the Forced Derate for any Forced Derate greater than ten MW unless the Forced Derate is less than 2% of the Seasonal net max sustainable rating of the Resource and the expected or actual duration is less than 30 minutes.</a:t>
            </a:r>
            <a:endParaRPr lang="en-US" dirty="0"/>
          </a:p>
          <a:p>
            <a:r>
              <a:rPr lang="en-US" dirty="0"/>
              <a:t>Any unit 500MW or less must report all derated that are greater than 10MW</a:t>
            </a:r>
          </a:p>
          <a:p>
            <a:r>
              <a:rPr lang="en-US" dirty="0"/>
              <a:t>Units larger than 500MW do not report derates between 10MW and 2% of rating unless the duration is 30 minutes or longer </a:t>
            </a:r>
          </a:p>
        </p:txBody>
      </p:sp>
    </p:spTree>
    <p:extLst>
      <p:ext uri="{BB962C8B-B14F-4D97-AF65-F5344CB8AC3E}">
        <p14:creationId xmlns:p14="http://schemas.microsoft.com/office/powerpoint/2010/main" val="2127172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fontScale="90000"/>
          </a:bodyPr>
          <a:lstStyle/>
          <a:p>
            <a:r>
              <a:rPr lang="en-US" dirty="0"/>
              <a:t>NPRR1084 Improvements to Reporting of Resource Outages and Derates</a:t>
            </a:r>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p:txBody>
          <a:bodyPr>
            <a:normAutofit/>
          </a:bodyPr>
          <a:lstStyle/>
          <a:p>
            <a:r>
              <a:rPr lang="en-US" dirty="0"/>
              <a:t>ERCOT states they can accept changing the 30 minutes to 1 hour if proposed by the stakeholders</a:t>
            </a:r>
          </a:p>
          <a:p>
            <a:r>
              <a:rPr lang="en-US" dirty="0"/>
              <a:t>ERCOT states they are less willing to move from the 2% of rating – 5% is too much for the larger units</a:t>
            </a:r>
          </a:p>
          <a:p>
            <a:r>
              <a:rPr lang="en-US" dirty="0"/>
              <a:t>WMWG did not have consensus on a recommendation</a:t>
            </a:r>
          </a:p>
          <a:p>
            <a:r>
              <a:rPr lang="en-US" dirty="0"/>
              <a:t>No further discussion at WMWG is needed</a:t>
            </a:r>
          </a:p>
          <a:p>
            <a:r>
              <a:rPr lang="en-US" dirty="0"/>
              <a:t>What is the will of WMS?</a:t>
            </a:r>
          </a:p>
          <a:p>
            <a:endParaRPr lang="en-US" dirty="0"/>
          </a:p>
        </p:txBody>
      </p:sp>
    </p:spTree>
    <p:extLst>
      <p:ext uri="{BB962C8B-B14F-4D97-AF65-F5344CB8AC3E}">
        <p14:creationId xmlns:p14="http://schemas.microsoft.com/office/powerpoint/2010/main" val="104584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a:xfrm>
            <a:off x="685800" y="484632"/>
            <a:ext cx="7772400" cy="1609344"/>
          </a:xfrm>
        </p:spPr>
        <p:txBody>
          <a:bodyPr>
            <a:noAutofit/>
          </a:bodyPr>
          <a:lstStyle/>
          <a:p>
            <a:r>
              <a:rPr lang="en-US" dirty="0"/>
              <a:t>Presentation on AAN’s</a:t>
            </a:r>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a:xfrm>
            <a:off x="685800" y="1970843"/>
            <a:ext cx="7772400" cy="4201357"/>
          </a:xfrm>
        </p:spPr>
        <p:txBody>
          <a:bodyPr>
            <a:normAutofit lnSpcReduction="10000"/>
          </a:bodyPr>
          <a:lstStyle/>
          <a:p>
            <a:r>
              <a:rPr lang="en-US" dirty="0"/>
              <a:t>ERCOT presented a review of Advance Action Notices that occurred in October.</a:t>
            </a:r>
          </a:p>
          <a:p>
            <a:r>
              <a:rPr lang="en-US" dirty="0"/>
              <a:t>The Planning Assessment Input Details were compared to actual</a:t>
            </a:r>
          </a:p>
          <a:p>
            <a:pPr lvl="1"/>
            <a:r>
              <a:rPr lang="en-US" dirty="0"/>
              <a:t>Described the estimation of Forced Outages used</a:t>
            </a:r>
          </a:p>
          <a:p>
            <a:pPr lvl="1"/>
            <a:r>
              <a:rPr lang="en-US" dirty="0"/>
              <a:t>The resulting capacity must be sufficient to cover the Net Load (load forecast less the wind and solar forecasts) plus the up-ancillary service obligations – the 6,500 MW of available generating capacity</a:t>
            </a:r>
          </a:p>
          <a:p>
            <a:r>
              <a:rPr lang="en-US" dirty="0"/>
              <a:t>ERCOT is proposing some changes to the process some of which will require an NPRR to implement</a:t>
            </a:r>
          </a:p>
          <a:p>
            <a:pPr lvl="1"/>
            <a:r>
              <a:rPr lang="en-US" dirty="0"/>
              <a:t>Contact ERCOT to provide feedback</a:t>
            </a:r>
          </a:p>
          <a:p>
            <a:r>
              <a:rPr lang="en-US" dirty="0"/>
              <a:t>Question on if NPRR1108 is intended to eliminate the need for AAN’s and OSA’s.  </a:t>
            </a:r>
          </a:p>
          <a:p>
            <a:pPr lvl="1"/>
            <a:r>
              <a:rPr lang="en-US" dirty="0"/>
              <a:t>Answer is it could reduce the need for them but not completely</a:t>
            </a:r>
          </a:p>
        </p:txBody>
      </p:sp>
    </p:spTree>
    <p:extLst>
      <p:ext uri="{BB962C8B-B14F-4D97-AF65-F5344CB8AC3E}">
        <p14:creationId xmlns:p14="http://schemas.microsoft.com/office/powerpoint/2010/main" val="2931809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NPRR 1092 Remove RUC Offer Floor </a:t>
            </a:r>
          </a:p>
        </p:txBody>
      </p:sp>
      <p:sp>
        <p:nvSpPr>
          <p:cNvPr id="5" name="Content Placeholder 4"/>
          <p:cNvSpPr>
            <a:spLocks noGrp="1"/>
          </p:cNvSpPr>
          <p:nvPr>
            <p:ph idx="1"/>
          </p:nvPr>
        </p:nvSpPr>
        <p:spPr>
          <a:xfrm>
            <a:off x="982133" y="2006352"/>
            <a:ext cx="7704667" cy="4509857"/>
          </a:xfrm>
        </p:spPr>
        <p:txBody>
          <a:bodyPr>
            <a:normAutofit fontScale="77500" lnSpcReduction="20000"/>
          </a:bodyPr>
          <a:lstStyle/>
          <a:p>
            <a:r>
              <a:rPr lang="en-US" dirty="0"/>
              <a:t>ERCOT presented the energy offer curve with and without RUC and NSRS offers</a:t>
            </a:r>
          </a:p>
          <a:p>
            <a:pPr lvl="1"/>
            <a:r>
              <a:rPr lang="en-US" dirty="0"/>
              <a:t>Appears to show an inflection around the $75 - $90 area</a:t>
            </a:r>
          </a:p>
          <a:p>
            <a:pPr lvl="1"/>
            <a:r>
              <a:rPr lang="en-US" dirty="0"/>
              <a:t>Others stated that the inflection around $900 is competitive offers from quick starts and should not have been removed</a:t>
            </a:r>
          </a:p>
          <a:p>
            <a:pPr lvl="1"/>
            <a:r>
              <a:rPr lang="en-US" dirty="0"/>
              <a:t>Heat rate review of gas resource verifiable costs shows no heat rate is higher than the generic 16.  </a:t>
            </a:r>
          </a:p>
          <a:p>
            <a:r>
              <a:rPr lang="en-US" dirty="0"/>
              <a:t>Implement now or wait for PUC changes</a:t>
            </a:r>
          </a:p>
          <a:p>
            <a:pPr lvl="1"/>
            <a:r>
              <a:rPr lang="en-US" dirty="0"/>
              <a:t>IMM and consumers want to implement now for the market power issue</a:t>
            </a:r>
          </a:p>
          <a:p>
            <a:pPr lvl="1"/>
            <a:r>
              <a:rPr lang="en-US" dirty="0"/>
              <a:t>Others want to wait for the ORDC changes that should happen soon because the changes will incent self commitment</a:t>
            </a:r>
          </a:p>
          <a:p>
            <a:r>
              <a:rPr lang="en-US" dirty="0"/>
              <a:t>Offer floor proposals	</a:t>
            </a:r>
          </a:p>
          <a:p>
            <a:pPr lvl="1"/>
            <a:r>
              <a:rPr lang="en-US" dirty="0"/>
              <a:t>The $75 floor possibly coupled with removal of buy back provision</a:t>
            </a:r>
          </a:p>
          <a:p>
            <a:pPr lvl="1"/>
            <a:r>
              <a:rPr lang="en-US" dirty="0"/>
              <a:t>Heat rate plus O&amp;M adder can be implemented with manual calculation </a:t>
            </a:r>
          </a:p>
          <a:p>
            <a:pPr lvl="1"/>
            <a:r>
              <a:rPr lang="en-US" dirty="0"/>
              <a:t>Method to ensure RUC resources are after competitive offers – requires programing</a:t>
            </a:r>
          </a:p>
          <a:p>
            <a:pPr lvl="1"/>
            <a:r>
              <a:rPr lang="en-US" dirty="0"/>
              <a:t>Two phase approach – dollar offer floor until heat rate can be implemented</a:t>
            </a:r>
          </a:p>
          <a:p>
            <a:r>
              <a:rPr lang="en-US" dirty="0"/>
              <a:t>What is the will of WMS?</a:t>
            </a:r>
          </a:p>
          <a:p>
            <a:pPr lvl="1"/>
            <a:r>
              <a:rPr lang="en-US" dirty="0"/>
              <a:t>WMWG did not have consensus on a recommendation</a:t>
            </a:r>
          </a:p>
          <a:p>
            <a:pPr lvl="1"/>
            <a:r>
              <a:rPr lang="en-US" dirty="0"/>
              <a:t>No further discussion at WMWG is needed</a:t>
            </a:r>
          </a:p>
        </p:txBody>
      </p:sp>
    </p:spTree>
    <p:extLst>
      <p:ext uri="{BB962C8B-B14F-4D97-AF65-F5344CB8AC3E}">
        <p14:creationId xmlns:p14="http://schemas.microsoft.com/office/powerpoint/2010/main" val="1628226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Responding to large price responsive loads</a:t>
            </a:r>
          </a:p>
        </p:txBody>
      </p:sp>
      <p:sp>
        <p:nvSpPr>
          <p:cNvPr id="5" name="Content Placeholder 4"/>
          <p:cNvSpPr>
            <a:spLocks noGrp="1"/>
          </p:cNvSpPr>
          <p:nvPr>
            <p:ph idx="1"/>
          </p:nvPr>
        </p:nvSpPr>
        <p:spPr>
          <a:xfrm>
            <a:off x="982133" y="2360022"/>
            <a:ext cx="7704667" cy="4011011"/>
          </a:xfrm>
        </p:spPr>
        <p:txBody>
          <a:bodyPr>
            <a:normAutofit fontScale="85000" lnSpcReduction="10000"/>
          </a:bodyPr>
          <a:lstStyle/>
          <a:p>
            <a:r>
              <a:rPr lang="en-US" dirty="0"/>
              <a:t>Potential control issues and regulation exhaustion due to crypto loads responding to price</a:t>
            </a:r>
          </a:p>
          <a:p>
            <a:pPr lvl="1"/>
            <a:r>
              <a:rPr lang="en-US" dirty="0"/>
              <a:t>They can potentially turn on and off very quickly producing large MW swings</a:t>
            </a:r>
          </a:p>
          <a:p>
            <a:pPr lvl="1"/>
            <a:r>
              <a:rPr lang="en-US" dirty="0"/>
              <a:t>They probably will not be CLRs</a:t>
            </a:r>
          </a:p>
          <a:p>
            <a:r>
              <a:rPr lang="en-US" dirty="0"/>
              <a:t>Discussion of settlement impacts</a:t>
            </a:r>
          </a:p>
          <a:p>
            <a:pPr lvl="1"/>
            <a:r>
              <a:rPr lang="en-US" dirty="0"/>
              <a:t>The pricing outcomes of price responsive loads was discussed previously</a:t>
            </a:r>
          </a:p>
          <a:p>
            <a:pPr lvl="1"/>
            <a:r>
              <a:rPr lang="en-US" dirty="0"/>
              <a:t>Load zone energy weighted price instead of a node price</a:t>
            </a:r>
          </a:p>
          <a:p>
            <a:r>
              <a:rPr lang="en-US" dirty="0"/>
              <a:t>Changes required to run SCED more often </a:t>
            </a:r>
          </a:p>
          <a:p>
            <a:pPr lvl="1"/>
            <a:r>
              <a:rPr lang="en-US" dirty="0"/>
              <a:t>1 minute may not be possible</a:t>
            </a:r>
          </a:p>
          <a:p>
            <a:pPr lvl="1"/>
            <a:r>
              <a:rPr lang="en-US" dirty="0"/>
              <a:t>Possibly 2 to 2.5 minutes	</a:t>
            </a:r>
          </a:p>
          <a:p>
            <a:r>
              <a:rPr lang="en-US" dirty="0"/>
              <a:t>ERCOT will develop a presentation that explains the settlement impacts and outlines the changes required for shorter SCED run times</a:t>
            </a:r>
          </a:p>
          <a:p>
            <a:r>
              <a:rPr lang="en-US" dirty="0"/>
              <a:t>Medium priority issue</a:t>
            </a:r>
          </a:p>
        </p:txBody>
      </p:sp>
    </p:spTree>
    <p:extLst>
      <p:ext uri="{BB962C8B-B14F-4D97-AF65-F5344CB8AC3E}">
        <p14:creationId xmlns:p14="http://schemas.microsoft.com/office/powerpoint/2010/main" val="2311901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ECL item 49</a:t>
            </a:r>
          </a:p>
        </p:txBody>
      </p:sp>
      <p:sp>
        <p:nvSpPr>
          <p:cNvPr id="5" name="Content Placeholder 4"/>
          <p:cNvSpPr>
            <a:spLocks noGrp="1"/>
          </p:cNvSpPr>
          <p:nvPr>
            <p:ph idx="1"/>
          </p:nvPr>
        </p:nvSpPr>
        <p:spPr>
          <a:xfrm>
            <a:off x="982133" y="2360022"/>
            <a:ext cx="7704667" cy="4011011"/>
          </a:xfrm>
        </p:spPr>
        <p:txBody>
          <a:bodyPr>
            <a:normAutofit/>
          </a:bodyPr>
          <a:lstStyle/>
          <a:p>
            <a:r>
              <a:rPr lang="en-US" dirty="0"/>
              <a:t>Energy Emergency Alert: Review EEA rules and assess if any changes are warranted.  Look into issues going into and out of EEA and whether directives were appropriate.</a:t>
            </a:r>
          </a:p>
          <a:p>
            <a:r>
              <a:rPr lang="en-US" dirty="0"/>
              <a:t>Question on whether NPRR’s 1094, 1105 and 1106 address ECL item 49</a:t>
            </a:r>
          </a:p>
          <a:p>
            <a:r>
              <a:rPr lang="en-US" dirty="0"/>
              <a:t>While the provisions in these NPRR’s impact EEA, they do not change the EEA rules</a:t>
            </a:r>
          </a:p>
          <a:p>
            <a:r>
              <a:rPr lang="en-US" dirty="0"/>
              <a:t>The PUC and ERCOT is still reviewing the EEA rules for possible changes</a:t>
            </a:r>
          </a:p>
        </p:txBody>
      </p:sp>
    </p:spTree>
    <p:extLst>
      <p:ext uri="{BB962C8B-B14F-4D97-AF65-F5344CB8AC3E}">
        <p14:creationId xmlns:p14="http://schemas.microsoft.com/office/powerpoint/2010/main" val="568176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meeting</a:t>
            </a:r>
          </a:p>
        </p:txBody>
      </p:sp>
      <p:sp>
        <p:nvSpPr>
          <p:cNvPr id="3" name="Content Placeholder 2"/>
          <p:cNvSpPr>
            <a:spLocks noGrp="1"/>
          </p:cNvSpPr>
          <p:nvPr>
            <p:ph idx="1"/>
          </p:nvPr>
        </p:nvSpPr>
        <p:spPr/>
        <p:txBody>
          <a:bodyPr/>
          <a:lstStyle/>
          <a:p>
            <a:r>
              <a:rPr lang="en-US" dirty="0"/>
              <a:t>December 17 </a:t>
            </a:r>
          </a:p>
          <a:p>
            <a:r>
              <a:rPr lang="en-US" dirty="0"/>
              <a:t>Review the Emergency Conditions List assignments</a:t>
            </a:r>
          </a:p>
          <a:p>
            <a:r>
              <a:rPr lang="en-US" dirty="0"/>
              <a:t>Any questions?</a:t>
            </a:r>
          </a:p>
        </p:txBody>
      </p:sp>
    </p:spTree>
    <p:extLst>
      <p:ext uri="{BB962C8B-B14F-4D97-AF65-F5344CB8AC3E}">
        <p14:creationId xmlns:p14="http://schemas.microsoft.com/office/powerpoint/2010/main" val="3957799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7900</TotalTime>
  <Words>759</Words>
  <Application>Microsoft Office PowerPoint</Application>
  <PresentationFormat>On-screen Show (4:3)</PresentationFormat>
  <Paragraphs>66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Times New Roman</vt:lpstr>
      <vt:lpstr>Wingdings</vt:lpstr>
      <vt:lpstr>Wood Type</vt:lpstr>
      <vt:lpstr>Wholesale Market Working Group Report to WMS</vt:lpstr>
      <vt:lpstr>NPRR1084 Improvements to Reporting of Resource Outages and Derates</vt:lpstr>
      <vt:lpstr>NPRR1084 Improvements to Reporting of Resource Outages and Derates</vt:lpstr>
      <vt:lpstr>Presentation on AAN’s</vt:lpstr>
      <vt:lpstr>NPRR 1092 Remove RUC Offer Floor </vt:lpstr>
      <vt:lpstr>Responding to large price responsive loads</vt:lpstr>
      <vt:lpstr>ECL item 49</vt:lpstr>
      <vt:lpstr>Next meeting</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350</cp:revision>
  <dcterms:created xsi:type="dcterms:W3CDTF">2019-02-22T15:15:24Z</dcterms:created>
  <dcterms:modified xsi:type="dcterms:W3CDTF">2021-11-19T20:20:52Z</dcterms:modified>
</cp:coreProperties>
</file>