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8"/>
  </p:notesMasterIdLst>
  <p:sldIdLst>
    <p:sldId id="256" r:id="rId2"/>
    <p:sldId id="274" r:id="rId3"/>
    <p:sldId id="276" r:id="rId4"/>
    <p:sldId id="279" r:id="rId5"/>
    <p:sldId id="278" r:id="rId6"/>
    <p:sldId id="27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56" autoAdjust="0"/>
    <p:restoredTop sz="94660"/>
  </p:normalViewPr>
  <p:slideViewPr>
    <p:cSldViewPr snapToGrid="0">
      <p:cViewPr varScale="1">
        <p:scale>
          <a:sx n="92" d="100"/>
          <a:sy n="92" d="100"/>
        </p:scale>
        <p:origin x="4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11/22/2021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17130" cy="3035808"/>
          </a:xfrm>
        </p:spPr>
        <p:txBody>
          <a:bodyPr anchor="ctr">
            <a:noAutofit/>
          </a:bodyPr>
          <a:lstStyle>
            <a:lvl1pPr algn="l">
              <a:lnSpc>
                <a:spcPct val="85000"/>
              </a:lnSpc>
              <a:defRPr sz="60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11/22/2021</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A12A88F9-5F70-472B-AA8B-6FC0E2CE4514}" type="slidenum">
              <a:rPr lang="en-US" smtClean="0"/>
              <a:t>‹#›</a:t>
            </a:fld>
            <a:endParaRPr lang="en-US"/>
          </a:p>
        </p:txBody>
      </p:sp>
    </p:spTree>
    <p:extLst>
      <p:ext uri="{BB962C8B-B14F-4D97-AF65-F5344CB8AC3E}">
        <p14:creationId xmlns:p14="http://schemas.microsoft.com/office/powerpoint/2010/main" val="167362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11407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7992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80036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4D3AE16-2159-4F26-A7D3-0D10B3039774}" type="datetimeFigureOut">
              <a:rPr lang="en-US" smtClean="0"/>
              <a:t>11/22/2021</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A12A88F9-5F70-472B-AA8B-6FC0E2CE4514}" type="slidenum">
              <a:rPr lang="en-US" smtClean="0"/>
              <a:t>‹#›</a:t>
            </a:fld>
            <a:endParaRPr lang="en-US"/>
          </a:p>
        </p:txBody>
      </p:sp>
    </p:spTree>
    <p:extLst>
      <p:ext uri="{BB962C8B-B14F-4D97-AF65-F5344CB8AC3E}">
        <p14:creationId xmlns:p14="http://schemas.microsoft.com/office/powerpoint/2010/main" val="71792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10650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60746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84D3AE16-2159-4F26-A7D3-0D10B3039774}" type="datetimeFigureOut">
              <a:rPr lang="en-US" smtClean="0"/>
              <a:t>11/22/2021</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02129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6816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84D3AE16-2159-4F26-A7D3-0D10B3039774}" type="datetimeFigureOut">
              <a:rPr lang="en-US" smtClean="0"/>
              <a:t>11/22/2021</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16281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84D3AE16-2159-4F26-A7D3-0D10B3039774}" type="datetimeFigureOut">
              <a:rPr lang="en-US" smtClean="0"/>
              <a:t>11/22/2021</a:t>
            </a:fld>
            <a:endParaRPr lang="en-US"/>
          </a:p>
        </p:txBody>
      </p:sp>
      <p:sp>
        <p:nvSpPr>
          <p:cNvPr id="10" name="Slide Number Placeholder 9"/>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77442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84D3AE16-2159-4F26-A7D3-0D10B3039774}" type="datetimeFigureOut">
              <a:rPr lang="en-US" smtClean="0"/>
              <a:t>11/22/2021</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2423784700"/>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Wholesale Market Working Group Emergency Conditions List</a:t>
            </a:r>
          </a:p>
        </p:txBody>
      </p:sp>
      <p:sp>
        <p:nvSpPr>
          <p:cNvPr id="3" name="Subtitle 2"/>
          <p:cNvSpPr>
            <a:spLocks noGrp="1"/>
          </p:cNvSpPr>
          <p:nvPr>
            <p:ph type="subTitle" idx="1"/>
          </p:nvPr>
        </p:nvSpPr>
        <p:spPr/>
        <p:txBody>
          <a:bodyPr>
            <a:normAutofit/>
          </a:bodyPr>
          <a:lstStyle/>
          <a:p>
            <a:r>
              <a:rPr lang="en-US" dirty="0"/>
              <a:t>David Detelich</a:t>
            </a:r>
          </a:p>
          <a:p>
            <a:r>
              <a:rPr lang="en-US" dirty="0"/>
              <a:t>Murali Sithuraj</a:t>
            </a:r>
          </a:p>
        </p:txBody>
      </p:sp>
    </p:spTree>
    <p:extLst>
      <p:ext uri="{BB962C8B-B14F-4D97-AF65-F5344CB8AC3E}">
        <p14:creationId xmlns:p14="http://schemas.microsoft.com/office/powerpoint/2010/main" val="300313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Near Term Items</a:t>
            </a:r>
          </a:p>
        </p:txBody>
      </p:sp>
      <p:graphicFrame>
        <p:nvGraphicFramePr>
          <p:cNvPr id="4" name="Content Placeholder 3">
            <a:extLst>
              <a:ext uri="{FF2B5EF4-FFF2-40B4-BE49-F238E27FC236}">
                <a16:creationId xmlns:a16="http://schemas.microsoft.com/office/drawing/2014/main" id="{69C33AE0-1CFD-4EDD-9523-862AFA018E3A}"/>
              </a:ext>
            </a:extLst>
          </p:cNvPr>
          <p:cNvGraphicFramePr>
            <a:graphicFrameLocks noGrp="1"/>
          </p:cNvGraphicFramePr>
          <p:nvPr>
            <p:ph idx="1"/>
            <p:extLst>
              <p:ext uri="{D42A27DB-BD31-4B8C-83A1-F6EECF244321}">
                <p14:modId xmlns:p14="http://schemas.microsoft.com/office/powerpoint/2010/main" val="1472506075"/>
              </p:ext>
            </p:extLst>
          </p:nvPr>
        </p:nvGraphicFramePr>
        <p:xfrm>
          <a:off x="685800" y="1813421"/>
          <a:ext cx="7772400" cy="4541168"/>
        </p:xfrm>
        <a:graphic>
          <a:graphicData uri="http://schemas.openxmlformats.org/drawingml/2006/table">
            <a:tbl>
              <a:tblPr/>
              <a:tblGrid>
                <a:gridCol w="907965">
                  <a:extLst>
                    <a:ext uri="{9D8B030D-6E8A-4147-A177-3AD203B41FA5}">
                      <a16:colId xmlns:a16="http://schemas.microsoft.com/office/drawing/2014/main" val="4213353975"/>
                    </a:ext>
                  </a:extLst>
                </a:gridCol>
                <a:gridCol w="907965">
                  <a:extLst>
                    <a:ext uri="{9D8B030D-6E8A-4147-A177-3AD203B41FA5}">
                      <a16:colId xmlns:a16="http://schemas.microsoft.com/office/drawing/2014/main" val="3341491419"/>
                    </a:ext>
                  </a:extLst>
                </a:gridCol>
                <a:gridCol w="3358743">
                  <a:extLst>
                    <a:ext uri="{9D8B030D-6E8A-4147-A177-3AD203B41FA5}">
                      <a16:colId xmlns:a16="http://schemas.microsoft.com/office/drawing/2014/main" val="586460417"/>
                    </a:ext>
                  </a:extLst>
                </a:gridCol>
                <a:gridCol w="2597727">
                  <a:extLst>
                    <a:ext uri="{9D8B030D-6E8A-4147-A177-3AD203B41FA5}">
                      <a16:colId xmlns:a16="http://schemas.microsoft.com/office/drawing/2014/main" val="3986012260"/>
                    </a:ext>
                  </a:extLst>
                </a:gridCol>
              </a:tblGrid>
              <a:tr h="353580">
                <a:tc>
                  <a:txBody>
                    <a:bodyPr/>
                    <a:lstStyle/>
                    <a:p>
                      <a:pPr algn="ctr" fontAlgn="t"/>
                      <a:r>
                        <a:rPr lang="en-US" sz="1100" b="1" i="0" u="none" strike="noStrike" dirty="0">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10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t"/>
                      <a:r>
                        <a:rPr lang="en-US" sz="1100" b="1" i="0" u="none" strike="noStrike" dirty="0">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100" b="1" i="0" u="none" strike="noStrike" dirty="0">
                          <a:solidFill>
                            <a:srgbClr val="000000"/>
                          </a:solidFill>
                          <a:effectLst/>
                          <a:latin typeface="Calibri" panose="020F0502020204030204" pitchFamily="34" charset="0"/>
                        </a:rPr>
                        <a:t>Status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712220351"/>
                  </a:ext>
                </a:extLst>
              </a:tr>
              <a:tr h="883949">
                <a:tc>
                  <a:txBody>
                    <a:bodyPr/>
                    <a:lstStyle/>
                    <a:p>
                      <a:pPr algn="ctr" fontAlgn="t"/>
                      <a:r>
                        <a:rPr lang="en-US" sz="1100" b="0" i="0" u="none" strike="noStrike">
                          <a:solidFill>
                            <a:srgbClr val="000000"/>
                          </a:solidFill>
                          <a:effectLst/>
                          <a:latin typeface="Calibri" panose="020F0502020204030204" pitchFamily="34" charset="0"/>
                        </a:rPr>
                        <a:t>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100" b="0" i="0" u="none" strike="noStrike">
                          <a:solidFill>
                            <a:srgbClr val="000000"/>
                          </a:solidFill>
                          <a:effectLst/>
                          <a:latin typeface="Calibri" panose="020F0502020204030204" pitchFamily="34" charset="0"/>
                        </a:rPr>
                        <a:t>ERCOT/ROS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100" b="0" i="0" u="none" strike="noStrike">
                          <a:solidFill>
                            <a:srgbClr val="000000"/>
                          </a:solidFill>
                          <a:effectLst/>
                          <a:latin typeface="Calibri" panose="020F0502020204030204" pitchFamily="34" charset="0"/>
                        </a:rPr>
                        <a:t>DER Registration: Expand registration and Real-Time data requirements for all types of resources beyond current modeling requirements (e.g., distribution-level resources) to enhance situational awareness for planning and operational purposes.*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100" b="0" i="0" u="none" strike="noStrike" dirty="0">
                          <a:solidFill>
                            <a:srgbClr val="000000"/>
                          </a:solidFill>
                          <a:effectLst/>
                          <a:latin typeface="Calibri" panose="020F0502020204030204" pitchFamily="34" charset="0"/>
                        </a:rPr>
                        <a:t>NPRR1077</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50970297"/>
                  </a:ext>
                </a:extLst>
              </a:tr>
              <a:tr h="856032">
                <a:tc>
                  <a:txBody>
                    <a:bodyPr/>
                    <a:lstStyle/>
                    <a:p>
                      <a:pPr algn="ctr" fontAlgn="t"/>
                      <a:r>
                        <a:rPr lang="en-US" sz="1100" b="0" i="0" u="none" strike="noStrike">
                          <a:solidFill>
                            <a:srgbClr val="000000"/>
                          </a:solidFill>
                          <a:effectLst/>
                          <a:latin typeface="Calibri" panose="020F0502020204030204" pitchFamily="34" charset="0"/>
                        </a:rPr>
                        <a:t>35</a:t>
                      </a:r>
                    </a:p>
                  </a:txBody>
                  <a:tcPr marL="0" marR="0" marT="0" marB="0">
                    <a:lnL>
                      <a:noFill/>
                    </a:lnL>
                    <a:lnR>
                      <a:noFill/>
                    </a:lnR>
                    <a:lnT>
                      <a:noFill/>
                    </a:lnT>
                    <a:lnB>
                      <a:noFill/>
                    </a:lnB>
                  </a:tcPr>
                </a:tc>
                <a:tc>
                  <a:txBody>
                    <a:bodyPr/>
                    <a:lstStyle/>
                    <a:p>
                      <a:pPr algn="ctr" fontAlgn="t"/>
                      <a:r>
                        <a:rPr lang="en-US" sz="1100" b="0" i="0" u="none" strike="noStrike">
                          <a:solidFill>
                            <a:srgbClr val="000000"/>
                          </a:solidFill>
                          <a:effectLst/>
                          <a:latin typeface="Calibri" panose="020F0502020204030204" pitchFamily="34" charset="0"/>
                        </a:rPr>
                        <a:t>ROS</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Procedures during Natural Gas Supply Emergency: Consider/discuss possible Protocol requirement for </a:t>
                      </a:r>
                      <a:r>
                        <a:rPr lang="en-US" sz="1100" b="0" i="0" u="none" strike="noStrike" dirty="0" err="1">
                          <a:solidFill>
                            <a:srgbClr val="000000"/>
                          </a:solidFill>
                          <a:effectLst/>
                          <a:latin typeface="Calibri" panose="020F0502020204030204" pitchFamily="34" charset="0"/>
                        </a:rPr>
                        <a:t>blackstart</a:t>
                      </a:r>
                      <a:r>
                        <a:rPr lang="en-US" sz="1100" b="0" i="0" u="none" strike="noStrike" dirty="0">
                          <a:solidFill>
                            <a:srgbClr val="000000"/>
                          </a:solidFill>
                          <a:effectLst/>
                          <a:latin typeface="Calibri" panose="020F0502020204030204" pitchFamily="34" charset="0"/>
                        </a:rPr>
                        <a:t> units to have onsite fuel specifically reserved for </a:t>
                      </a:r>
                      <a:r>
                        <a:rPr lang="en-US" sz="1100" b="0" i="0" u="none" strike="noStrike" dirty="0" err="1">
                          <a:solidFill>
                            <a:srgbClr val="000000"/>
                          </a:solidFill>
                          <a:effectLst/>
                          <a:latin typeface="Calibri" panose="020F0502020204030204" pitchFamily="34" charset="0"/>
                        </a:rPr>
                        <a:t>blackstart</a:t>
                      </a:r>
                      <a:r>
                        <a:rPr lang="en-US" sz="1100" b="0" i="0" u="none" strike="noStrike" dirty="0">
                          <a:solidFill>
                            <a:srgbClr val="000000"/>
                          </a:solidFill>
                          <a:effectLst/>
                          <a:latin typeface="Calibri" panose="020F0502020204030204" pitchFamily="34" charset="0"/>
                        </a:rPr>
                        <a:t> operations. </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GEWG keeping item open for further discussion after commission actions </a:t>
                      </a:r>
                    </a:p>
                    <a:p>
                      <a:pPr algn="l" fontAlgn="t"/>
                      <a:r>
                        <a:rPr lang="en-US" sz="1100" b="0" i="0" u="none" strike="noStrike" dirty="0">
                          <a:solidFill>
                            <a:srgbClr val="000000"/>
                          </a:solidFill>
                          <a:effectLst/>
                          <a:latin typeface="Calibri" panose="020F0502020204030204" pitchFamily="34" charset="0"/>
                        </a:rPr>
                        <a:t>NPRR1110 issued 11/22</a:t>
                      </a:r>
                    </a:p>
                  </a:txBody>
                  <a:tcPr marL="0" marR="0" marT="0" marB="0">
                    <a:lnL>
                      <a:noFill/>
                    </a:lnL>
                    <a:lnR>
                      <a:noFill/>
                    </a:lnR>
                    <a:lnT>
                      <a:noFill/>
                    </a:lnT>
                    <a:lnB>
                      <a:noFill/>
                    </a:lnB>
                  </a:tcPr>
                </a:tc>
                <a:extLst>
                  <a:ext uri="{0D108BD9-81ED-4DB2-BD59-A6C34878D82A}">
                    <a16:rowId xmlns:a16="http://schemas.microsoft.com/office/drawing/2014/main" val="3932230000"/>
                  </a:ext>
                </a:extLst>
              </a:tr>
              <a:tr h="707159">
                <a:tc>
                  <a:txBody>
                    <a:bodyPr/>
                    <a:lstStyle/>
                    <a:p>
                      <a:pPr algn="ctr" fontAlgn="t"/>
                      <a:r>
                        <a:rPr lang="en-US" sz="1100" b="0" i="0" u="none" strike="noStrike">
                          <a:solidFill>
                            <a:srgbClr val="000000"/>
                          </a:solidFill>
                          <a:effectLst/>
                          <a:latin typeface="Calibri" panose="020F0502020204030204" pitchFamily="34" charset="0"/>
                        </a:rPr>
                        <a:t>49</a:t>
                      </a:r>
                    </a:p>
                  </a:txBody>
                  <a:tcPr marL="0" marR="0" marT="0" marB="0">
                    <a:lnL>
                      <a:noFill/>
                    </a:lnL>
                    <a:lnR>
                      <a:noFill/>
                    </a:lnR>
                    <a:lnT>
                      <a:noFill/>
                    </a:lnT>
                    <a:lnB>
                      <a:noFill/>
                    </a:lnB>
                  </a:tcPr>
                </a:tc>
                <a:tc>
                  <a:txBody>
                    <a:bodyPr/>
                    <a:lstStyle/>
                    <a:p>
                      <a:pPr algn="ctr" fontAlgn="t"/>
                      <a:r>
                        <a:rPr lang="en-US" sz="1100" b="0" i="0" u="none" strike="noStrike" dirty="0">
                          <a:solidFill>
                            <a:srgbClr val="000000"/>
                          </a:solidFill>
                          <a:effectLst/>
                          <a:latin typeface="Calibri" panose="020F0502020204030204" pitchFamily="34" charset="0"/>
                        </a:rPr>
                        <a:t>ROS</a:t>
                      </a:r>
                    </a:p>
                  </a:txBody>
                  <a:tcPr marL="0" marR="0" marT="0" marB="0">
                    <a:lnL>
                      <a:noFill/>
                    </a:lnL>
                    <a:lnR>
                      <a:noFill/>
                    </a:lnR>
                    <a:lnT>
                      <a:noFill/>
                    </a:lnT>
                    <a:lnB>
                      <a:noFill/>
                    </a:lnB>
                  </a:tcPr>
                </a:tc>
                <a:tc>
                  <a:txBody>
                    <a:bodyPr/>
                    <a:lstStyle/>
                    <a:p>
                      <a:pPr algn="l" fontAlgn="t"/>
                      <a:r>
                        <a:rPr lang="en-US" sz="1100" b="0" i="0" u="none" strike="noStrike">
                          <a:solidFill>
                            <a:srgbClr val="000000"/>
                          </a:solidFill>
                          <a:effectLst/>
                          <a:latin typeface="Calibri" panose="020F0502020204030204" pitchFamily="34" charset="0"/>
                        </a:rPr>
                        <a:t>Energy Emergency Alert: Review EEA rules and assess if any changes are warranted.</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ERCOT to review with OWG and WMWG after commission actions </a:t>
                      </a:r>
                    </a:p>
                  </a:txBody>
                  <a:tcPr marL="0" marR="0" marT="0" marB="0">
                    <a:lnL>
                      <a:noFill/>
                    </a:lnL>
                    <a:lnR>
                      <a:noFill/>
                    </a:lnR>
                    <a:lnT>
                      <a:noFill/>
                    </a:lnT>
                    <a:lnB>
                      <a:noFill/>
                    </a:lnB>
                  </a:tcPr>
                </a:tc>
                <a:extLst>
                  <a:ext uri="{0D108BD9-81ED-4DB2-BD59-A6C34878D82A}">
                    <a16:rowId xmlns:a16="http://schemas.microsoft.com/office/drawing/2014/main" val="3451144077"/>
                  </a:ext>
                </a:extLst>
              </a:tr>
              <a:tr h="707159">
                <a:tc>
                  <a:txBody>
                    <a:bodyPr/>
                    <a:lstStyle/>
                    <a:p>
                      <a:pPr algn="ctr" fontAlgn="t"/>
                      <a:r>
                        <a:rPr lang="en-US" sz="1100" b="0" i="0" u="none" strike="noStrike" dirty="0">
                          <a:solidFill>
                            <a:srgbClr val="000000"/>
                          </a:solidFill>
                          <a:effectLst/>
                          <a:latin typeface="Calibri" panose="020F0502020204030204" pitchFamily="34" charset="0"/>
                        </a:rPr>
                        <a:t>73</a:t>
                      </a:r>
                    </a:p>
                  </a:txBody>
                  <a:tcPr marL="0" marR="0" marT="0" marB="0">
                    <a:lnL>
                      <a:noFill/>
                    </a:lnL>
                    <a:lnR>
                      <a:noFill/>
                    </a:lnR>
                    <a:lnT>
                      <a:noFill/>
                    </a:lnT>
                    <a:lnB>
                      <a:noFill/>
                    </a:lnB>
                  </a:tcPr>
                </a:tc>
                <a:tc>
                  <a:txBody>
                    <a:bodyPr/>
                    <a:lstStyle/>
                    <a:p>
                      <a:pPr algn="ctr" fontAlgn="t"/>
                      <a:r>
                        <a:rPr lang="en-US" sz="1100" b="0" i="0" u="none" strike="noStrike" dirty="0">
                          <a:solidFill>
                            <a:srgbClr val="000000"/>
                          </a:solidFill>
                          <a:effectLst/>
                          <a:latin typeface="Calibri" panose="020F0502020204030204" pitchFamily="34" charset="0"/>
                        </a:rPr>
                        <a:t>ROS/WMS</a:t>
                      </a:r>
                    </a:p>
                    <a:p>
                      <a:pPr algn="ct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Should there be different PRC EEA trigger point &amp; ORDC minimum reserves levels for winter and summer given potential for different events?</a:t>
                      </a:r>
                    </a:p>
                    <a:p>
                      <a:pPr algn="l"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Related to 49</a:t>
                      </a:r>
                    </a:p>
                  </a:txBody>
                  <a:tcPr marL="0" marR="0" marT="0" marB="0">
                    <a:lnL>
                      <a:noFill/>
                    </a:lnL>
                    <a:lnR>
                      <a:noFill/>
                    </a:lnR>
                    <a:lnT>
                      <a:noFill/>
                    </a:lnT>
                    <a:lnB>
                      <a:noFill/>
                    </a:lnB>
                  </a:tcPr>
                </a:tc>
                <a:extLst>
                  <a:ext uri="{0D108BD9-81ED-4DB2-BD59-A6C34878D82A}">
                    <a16:rowId xmlns:a16="http://schemas.microsoft.com/office/drawing/2014/main" val="1813410810"/>
                  </a:ext>
                </a:extLst>
              </a:tr>
              <a:tr h="176790">
                <a:tc>
                  <a:txBody>
                    <a:bodyPr/>
                    <a:lstStyle/>
                    <a:p>
                      <a:pPr algn="ctr" fontAlgn="t"/>
                      <a:r>
                        <a:rPr lang="en-US" sz="1100" b="0" i="0" u="none" strike="noStrike">
                          <a:solidFill>
                            <a:srgbClr val="000000"/>
                          </a:solidFill>
                          <a:effectLst/>
                          <a:latin typeface="Calibri" panose="020F0502020204030204" pitchFamily="34" charset="0"/>
                        </a:rPr>
                        <a:t>99</a:t>
                      </a:r>
                    </a:p>
                  </a:txBody>
                  <a:tcPr marL="0" marR="0" marT="0" marB="0">
                    <a:lnL>
                      <a:noFill/>
                    </a:lnL>
                    <a:lnR>
                      <a:noFill/>
                    </a:lnR>
                    <a:lnT>
                      <a:noFill/>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100" b="0" i="0" u="none" strike="noStrike">
                          <a:solidFill>
                            <a:srgbClr val="000000"/>
                          </a:solidFill>
                          <a:effectLst/>
                          <a:latin typeface="Calibri" panose="020F0502020204030204" pitchFamily="34" charset="0"/>
                        </a:rPr>
                        <a:t>Review converge of ORDC &amp; PRC during the event. </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Review complete; recommends to account load curtailment in ORDC calculation; ERCOT has submitted NPRR1081 - complete</a:t>
                      </a:r>
                    </a:p>
                  </a:txBody>
                  <a:tcPr marL="0" marR="0" marT="0" marB="0">
                    <a:lnL>
                      <a:noFill/>
                    </a:lnL>
                    <a:lnR>
                      <a:noFill/>
                    </a:lnR>
                    <a:lnT>
                      <a:noFill/>
                    </a:lnT>
                    <a:lnB>
                      <a:noFill/>
                    </a:lnB>
                  </a:tcPr>
                </a:tc>
                <a:extLst>
                  <a:ext uri="{0D108BD9-81ED-4DB2-BD59-A6C34878D82A}">
                    <a16:rowId xmlns:a16="http://schemas.microsoft.com/office/drawing/2014/main" val="2505248619"/>
                  </a:ext>
                </a:extLst>
              </a:tr>
              <a:tr h="530369">
                <a:tc>
                  <a:txBody>
                    <a:bodyPr/>
                    <a:lstStyle/>
                    <a:p>
                      <a:pPr algn="ctr" fontAlgn="t"/>
                      <a:r>
                        <a:rPr lang="en-US" sz="1100" b="0" i="0" u="none" strike="noStrike">
                          <a:solidFill>
                            <a:srgbClr val="000000"/>
                          </a:solidFill>
                          <a:effectLst/>
                          <a:latin typeface="Calibri" panose="020F0502020204030204" pitchFamily="34" charset="0"/>
                        </a:rPr>
                        <a:t>100</a:t>
                      </a:r>
                    </a:p>
                  </a:txBody>
                  <a:tcPr marL="0" marR="0" marT="0" marB="0">
                    <a:lnL>
                      <a:noFill/>
                    </a:lnL>
                    <a:lnR>
                      <a:noFill/>
                    </a:lnR>
                    <a:lnT>
                      <a:noFill/>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How did batteries providing FFR perform? Were FFR providers allowed to charge and if not, what penalties did they get charged?</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No ESR bid for FFR during winter event - complete</a:t>
                      </a:r>
                    </a:p>
                  </a:txBody>
                  <a:tcPr marL="0" marR="0" marT="0" marB="0">
                    <a:lnL>
                      <a:noFill/>
                    </a:lnL>
                    <a:lnR>
                      <a:noFill/>
                    </a:lnR>
                    <a:lnT>
                      <a:noFill/>
                    </a:lnT>
                    <a:lnB>
                      <a:noFill/>
                    </a:lnB>
                  </a:tcPr>
                </a:tc>
                <a:extLst>
                  <a:ext uri="{0D108BD9-81ED-4DB2-BD59-A6C34878D82A}">
                    <a16:rowId xmlns:a16="http://schemas.microsoft.com/office/drawing/2014/main" val="1022109450"/>
                  </a:ext>
                </a:extLst>
              </a:tr>
            </a:tbl>
          </a:graphicData>
        </a:graphic>
      </p:graphicFrame>
    </p:spTree>
    <p:extLst>
      <p:ext uri="{BB962C8B-B14F-4D97-AF65-F5344CB8AC3E}">
        <p14:creationId xmlns:p14="http://schemas.microsoft.com/office/powerpoint/2010/main" val="366407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a:bodyPr>
          <a:lstStyle/>
          <a:p>
            <a:r>
              <a:rPr lang="en-US" dirty="0"/>
              <a:t>Long Term Items</a:t>
            </a:r>
          </a:p>
        </p:txBody>
      </p:sp>
      <p:graphicFrame>
        <p:nvGraphicFramePr>
          <p:cNvPr id="4" name="Content Placeholder 3">
            <a:extLst>
              <a:ext uri="{FF2B5EF4-FFF2-40B4-BE49-F238E27FC236}">
                <a16:creationId xmlns:a16="http://schemas.microsoft.com/office/drawing/2014/main" id="{33F4408B-5C05-4FC9-B327-3507F6E07C6E}"/>
              </a:ext>
            </a:extLst>
          </p:cNvPr>
          <p:cNvGraphicFramePr>
            <a:graphicFrameLocks noGrp="1"/>
          </p:cNvGraphicFramePr>
          <p:nvPr>
            <p:ph idx="1"/>
            <p:extLst>
              <p:ext uri="{D42A27DB-BD31-4B8C-83A1-F6EECF244321}">
                <p14:modId xmlns:p14="http://schemas.microsoft.com/office/powerpoint/2010/main" val="172664787"/>
              </p:ext>
            </p:extLst>
          </p:nvPr>
        </p:nvGraphicFramePr>
        <p:xfrm>
          <a:off x="685798" y="1794933"/>
          <a:ext cx="7772400" cy="4728919"/>
        </p:xfrm>
        <a:graphic>
          <a:graphicData uri="http://schemas.openxmlformats.org/drawingml/2006/table">
            <a:tbl>
              <a:tblPr/>
              <a:tblGrid>
                <a:gridCol w="907965">
                  <a:extLst>
                    <a:ext uri="{9D8B030D-6E8A-4147-A177-3AD203B41FA5}">
                      <a16:colId xmlns:a16="http://schemas.microsoft.com/office/drawing/2014/main" val="2279620635"/>
                    </a:ext>
                  </a:extLst>
                </a:gridCol>
                <a:gridCol w="907965">
                  <a:extLst>
                    <a:ext uri="{9D8B030D-6E8A-4147-A177-3AD203B41FA5}">
                      <a16:colId xmlns:a16="http://schemas.microsoft.com/office/drawing/2014/main" val="3200954784"/>
                    </a:ext>
                  </a:extLst>
                </a:gridCol>
                <a:gridCol w="3306790">
                  <a:extLst>
                    <a:ext uri="{9D8B030D-6E8A-4147-A177-3AD203B41FA5}">
                      <a16:colId xmlns:a16="http://schemas.microsoft.com/office/drawing/2014/main" val="1614533881"/>
                    </a:ext>
                  </a:extLst>
                </a:gridCol>
                <a:gridCol w="2649680">
                  <a:extLst>
                    <a:ext uri="{9D8B030D-6E8A-4147-A177-3AD203B41FA5}">
                      <a16:colId xmlns:a16="http://schemas.microsoft.com/office/drawing/2014/main" val="3890500826"/>
                    </a:ext>
                  </a:extLst>
                </a:gridCol>
              </a:tblGrid>
              <a:tr h="302948">
                <a:tc>
                  <a:txBody>
                    <a:bodyPr/>
                    <a:lstStyle/>
                    <a:p>
                      <a:pPr algn="ctr" fontAlgn="t"/>
                      <a:r>
                        <a:rPr lang="en-US" sz="900" b="1" i="0" u="none" strike="noStrike">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90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t"/>
                      <a:r>
                        <a:rPr lang="en-US" sz="1050" b="1" i="0" u="none" strike="noStrike">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050" b="1" i="0" u="none" strike="noStrike" dirty="0">
                          <a:solidFill>
                            <a:srgbClr val="000000"/>
                          </a:solidFill>
                          <a:effectLst/>
                          <a:latin typeface="Calibri" panose="020F0502020204030204" pitchFamily="34" charset="0"/>
                        </a:rPr>
                        <a:t>Status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3196470242"/>
                  </a:ext>
                </a:extLst>
              </a:tr>
              <a:tr h="1060317">
                <a:tc>
                  <a:txBody>
                    <a:bodyPr/>
                    <a:lstStyle/>
                    <a:p>
                      <a:pPr algn="ctr" fontAlgn="t"/>
                      <a:r>
                        <a:rPr lang="en-US" sz="900" b="0" i="0" u="none" strike="noStrike" dirty="0">
                          <a:solidFill>
                            <a:srgbClr val="000000"/>
                          </a:solidFill>
                          <a:effectLst/>
                          <a:latin typeface="Calibri" panose="020F0502020204030204" pitchFamily="34" charset="0"/>
                        </a:rPr>
                        <a:t>43</a:t>
                      </a: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dirty="0">
                          <a:solidFill>
                            <a:srgbClr val="000000"/>
                          </a:solidFill>
                          <a:effectLst/>
                          <a:latin typeface="Calibri" panose="020F0502020204030204" pitchFamily="34" charset="0"/>
                        </a:rPr>
                        <a:t>ROS/WMS</a:t>
                      </a: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50" b="0" i="0" u="none" strike="noStrike" dirty="0">
                          <a:solidFill>
                            <a:srgbClr val="000000"/>
                          </a:solidFill>
                          <a:effectLst/>
                          <a:latin typeface="Calibri" panose="020F0502020204030204" pitchFamily="34" charset="0"/>
                        </a:rPr>
                        <a:t>Reliability Studies for Proposed Resource Retirements: Review existing reliability must run (RMR) and must-run alternative (MRA) study and processes and determine if any changes to study parameters are needed, including winter peak and planned and forced outage scenarios and generation resource dispatch.  Consider extension of RMR process to units proposed for seasonal mothball. </a:t>
                      </a: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50" b="0" i="0" u="none" strike="noStrike" dirty="0">
                          <a:solidFill>
                            <a:srgbClr val="000000"/>
                          </a:solidFill>
                          <a:effectLst/>
                          <a:latin typeface="Calibri" panose="020F0502020204030204" pitchFamily="34" charset="0"/>
                        </a:rPr>
                        <a:t>Not started.  I don’t know what ROS WG has this item.  </a:t>
                      </a: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164191"/>
                  </a:ext>
                </a:extLst>
              </a:tr>
              <a:tr h="1060317">
                <a:tc>
                  <a:txBody>
                    <a:bodyPr/>
                    <a:lstStyle/>
                    <a:p>
                      <a:pPr algn="ctr" fontAlgn="t"/>
                      <a:r>
                        <a:rPr lang="en-US" sz="900" b="0" i="0" u="none" strike="noStrike">
                          <a:solidFill>
                            <a:srgbClr val="000000"/>
                          </a:solidFill>
                          <a:effectLst/>
                          <a:latin typeface="Calibri" panose="020F0502020204030204" pitchFamily="34" charset="0"/>
                        </a:rPr>
                        <a:t>44</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900" b="0" i="0" u="none" strike="noStrike">
                          <a:solidFill>
                            <a:srgbClr val="000000"/>
                          </a:solidFill>
                          <a:effectLst/>
                          <a:latin typeface="Calibri" panose="020F0502020204030204" pitchFamily="34" charset="0"/>
                        </a:rPr>
                        <a:t>ROS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50" b="0" i="0" u="none" strike="noStrike" dirty="0">
                          <a:solidFill>
                            <a:srgbClr val="000000"/>
                          </a:solidFill>
                          <a:effectLst/>
                          <a:latin typeface="Calibri" panose="020F0502020204030204" pitchFamily="34" charset="0"/>
                        </a:rPr>
                        <a:t>Ancillary Service Products: Review existing ancillary service products and determine if existing suite of products and amounts is adequate based on lessons learned from the February 2021 winter weather event.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50" b="0" i="0" u="none" strike="noStrike" dirty="0">
                          <a:solidFill>
                            <a:srgbClr val="000000"/>
                          </a:solidFill>
                          <a:effectLst/>
                          <a:latin typeface="Calibri" panose="020F0502020204030204" pitchFamily="34" charset="0"/>
                        </a:rPr>
                        <a:t>Reviewed by PDCWG – AS is evaluated each year;  implement ERCOT Contingency Reserves and RTC.</a:t>
                      </a:r>
                    </a:p>
                    <a:p>
                      <a:pPr algn="l" fontAlgn="t"/>
                      <a:r>
                        <a:rPr lang="en-US" sz="1050" b="0" i="0" u="none" strike="noStrike" dirty="0">
                          <a:solidFill>
                            <a:srgbClr val="000000"/>
                          </a:solidFill>
                          <a:effectLst/>
                          <a:latin typeface="Calibri" panose="020F0502020204030204" pitchFamily="34" charset="0"/>
                        </a:rPr>
                        <a:t>PDCWG recommends closing</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1264663"/>
                  </a:ext>
                </a:extLst>
              </a:tr>
              <a:tr h="605896">
                <a:tc>
                  <a:txBody>
                    <a:bodyPr/>
                    <a:lstStyle/>
                    <a:p>
                      <a:pPr algn="ctr" fontAlgn="t"/>
                      <a:r>
                        <a:rPr lang="en-US" sz="900" b="0" i="0" u="none" strike="noStrike" dirty="0">
                          <a:solidFill>
                            <a:srgbClr val="000000"/>
                          </a:solidFill>
                          <a:effectLst/>
                          <a:latin typeface="Calibri" panose="020F0502020204030204" pitchFamily="34" charset="0"/>
                        </a:rPr>
                        <a:t>46</a:t>
                      </a:r>
                    </a:p>
                  </a:txBody>
                  <a:tcPr marL="0" marR="0" marT="0" marB="0">
                    <a:lnL>
                      <a:noFill/>
                    </a:lnL>
                    <a:lnR>
                      <a:noFill/>
                    </a:lnR>
                    <a:lnT>
                      <a:noFill/>
                    </a:lnT>
                    <a:lnB>
                      <a:noFill/>
                    </a:lnB>
                  </a:tcPr>
                </a:tc>
                <a:tc>
                  <a:txBody>
                    <a:bodyPr/>
                    <a:lstStyle/>
                    <a:p>
                      <a:pPr algn="ctr" fontAlgn="t"/>
                      <a:r>
                        <a:rPr lang="en-US" sz="900" b="0" i="0" u="none" strike="noStrike">
                          <a:solidFill>
                            <a:srgbClr val="000000"/>
                          </a:solidFill>
                          <a:effectLst/>
                          <a:latin typeface="Calibri" panose="020F0502020204030204" pitchFamily="34" charset="0"/>
                        </a:rPr>
                        <a:t>ROS</a:t>
                      </a:r>
                    </a:p>
                  </a:txBody>
                  <a:tcPr marL="0" marR="0" marT="0" marB="0">
                    <a:lnL>
                      <a:noFill/>
                    </a:lnL>
                    <a:lnR>
                      <a:noFill/>
                    </a:lnR>
                    <a:lnT>
                      <a:noFill/>
                    </a:lnT>
                    <a:lnB>
                      <a:noFill/>
                    </a:lnB>
                  </a:tcPr>
                </a:tc>
                <a:tc>
                  <a:txBody>
                    <a:bodyPr/>
                    <a:lstStyle/>
                    <a:p>
                      <a:pPr algn="l" fontAlgn="t"/>
                      <a:r>
                        <a:rPr lang="en-US" sz="1050" b="0" i="0" u="none" strike="noStrike">
                          <a:solidFill>
                            <a:srgbClr val="000000"/>
                          </a:solidFill>
                          <a:effectLst/>
                          <a:latin typeface="Calibri" panose="020F0502020204030204" pitchFamily="34" charset="0"/>
                        </a:rPr>
                        <a:t>Station Service: Consider rule changes for turning off station service load at resources that are unavailable during EEA conditions.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Briefly discussed at WMWG.  Rule changes not needed or recommended.  </a:t>
                      </a:r>
                    </a:p>
                  </a:txBody>
                  <a:tcPr marL="0" marR="0" marT="0" marB="0">
                    <a:lnL>
                      <a:noFill/>
                    </a:lnL>
                    <a:lnR>
                      <a:noFill/>
                    </a:lnR>
                    <a:lnT>
                      <a:noFill/>
                    </a:lnT>
                    <a:lnB>
                      <a:noFill/>
                    </a:lnB>
                  </a:tcPr>
                </a:tc>
                <a:extLst>
                  <a:ext uri="{0D108BD9-81ED-4DB2-BD59-A6C34878D82A}">
                    <a16:rowId xmlns:a16="http://schemas.microsoft.com/office/drawing/2014/main" val="2127098956"/>
                  </a:ext>
                </a:extLst>
              </a:tr>
              <a:tr h="519478">
                <a:tc>
                  <a:txBody>
                    <a:bodyPr/>
                    <a:lstStyle/>
                    <a:p>
                      <a:pPr algn="ctr" fontAlgn="t"/>
                      <a:r>
                        <a:rPr lang="en-US" sz="900" b="0" i="0" u="none" strike="noStrike">
                          <a:solidFill>
                            <a:srgbClr val="000000"/>
                          </a:solidFill>
                          <a:effectLst/>
                          <a:latin typeface="Calibri" panose="020F0502020204030204" pitchFamily="34" charset="0"/>
                        </a:rPr>
                        <a:t>83</a:t>
                      </a:r>
                    </a:p>
                  </a:txBody>
                  <a:tcPr marL="0" marR="0" marT="0" marB="0">
                    <a:lnL>
                      <a:noFill/>
                    </a:lnL>
                    <a:lnR>
                      <a:noFill/>
                    </a:lnR>
                    <a:lnT>
                      <a:noFill/>
                    </a:lnT>
                    <a:lnB>
                      <a:noFill/>
                    </a:lnB>
                  </a:tcPr>
                </a:tc>
                <a:tc>
                  <a:txBody>
                    <a:bodyPr/>
                    <a:lstStyle/>
                    <a:p>
                      <a:pPr algn="ctr" fontAlgn="t"/>
                      <a:r>
                        <a:rPr lang="en-US" sz="9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Should there be a minimum market notice &amp; timeline for design changes that impact prices so as to allow MPs time for hedging?</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Not Started</a:t>
                      </a:r>
                    </a:p>
                    <a:p>
                      <a:pPr algn="l" fontAlgn="t"/>
                      <a:endParaRPr lang="en-US" sz="105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tcPr>
                </a:tc>
                <a:extLst>
                  <a:ext uri="{0D108BD9-81ED-4DB2-BD59-A6C34878D82A}">
                    <a16:rowId xmlns:a16="http://schemas.microsoft.com/office/drawing/2014/main" val="253036110"/>
                  </a:ext>
                </a:extLst>
              </a:tr>
              <a:tr h="757370">
                <a:tc>
                  <a:txBody>
                    <a:bodyPr/>
                    <a:lstStyle/>
                    <a:p>
                      <a:pPr algn="ctr" fontAlgn="t"/>
                      <a:r>
                        <a:rPr lang="en-US" sz="900" b="0" i="0" u="none" strike="noStrike">
                          <a:solidFill>
                            <a:srgbClr val="000000"/>
                          </a:solidFill>
                          <a:effectLst/>
                          <a:latin typeface="Calibri" panose="020F0502020204030204" pitchFamily="34" charset="0"/>
                        </a:rPr>
                        <a:t>84</a:t>
                      </a:r>
                    </a:p>
                  </a:txBody>
                  <a:tcPr marL="0" marR="0" marT="0" marB="0">
                    <a:lnL>
                      <a:noFill/>
                    </a:lnL>
                    <a:lnR>
                      <a:noFill/>
                    </a:lnR>
                    <a:lnT>
                      <a:noFill/>
                    </a:lnT>
                    <a:lnB>
                      <a:noFill/>
                    </a:lnB>
                  </a:tcPr>
                </a:tc>
                <a:tc>
                  <a:txBody>
                    <a:bodyPr/>
                    <a:lstStyle/>
                    <a:p>
                      <a:pPr algn="ctr" fontAlgn="t"/>
                      <a:r>
                        <a:rPr lang="en-US" sz="9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a:solidFill>
                            <a:srgbClr val="000000"/>
                          </a:solidFill>
                          <a:effectLst/>
                          <a:latin typeface="Calibri" panose="020F0502020204030204" pitchFamily="34" charset="0"/>
                        </a:rPr>
                        <a:t>Should TCEQ exempt MWs be priced at a floor of $1500/MWh or higher? If ERCOT RUCs the resource, how is the resource compensated for lost opportunity of using the emissions limit during other scarcity time Vs the RUCed time?</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Not Started</a:t>
                      </a:r>
                    </a:p>
                    <a:p>
                      <a:pPr algn="l" fontAlgn="t"/>
                      <a:endParaRPr lang="en-US" sz="105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tcPr>
                </a:tc>
                <a:extLst>
                  <a:ext uri="{0D108BD9-81ED-4DB2-BD59-A6C34878D82A}">
                    <a16:rowId xmlns:a16="http://schemas.microsoft.com/office/drawing/2014/main" val="1646147754"/>
                  </a:ext>
                </a:extLst>
              </a:tr>
              <a:tr h="276125">
                <a:tc>
                  <a:txBody>
                    <a:bodyPr/>
                    <a:lstStyle/>
                    <a:p>
                      <a:pPr algn="ctr" fontAlgn="t"/>
                      <a:r>
                        <a:rPr lang="en-US" sz="900" b="0" i="0" u="none" strike="noStrike">
                          <a:solidFill>
                            <a:srgbClr val="000000"/>
                          </a:solidFill>
                          <a:effectLst/>
                          <a:latin typeface="Calibri" panose="020F0502020204030204" pitchFamily="34" charset="0"/>
                        </a:rPr>
                        <a:t>85</a:t>
                      </a:r>
                    </a:p>
                  </a:txBody>
                  <a:tcPr marL="0" marR="0" marT="0" marB="0">
                    <a:lnL>
                      <a:noFill/>
                    </a:lnL>
                    <a:lnR>
                      <a:noFill/>
                    </a:lnR>
                    <a:lnT>
                      <a:noFill/>
                    </a:lnT>
                    <a:lnB>
                      <a:noFill/>
                    </a:lnB>
                  </a:tcPr>
                </a:tc>
                <a:tc>
                  <a:txBody>
                    <a:bodyPr/>
                    <a:lstStyle/>
                    <a:p>
                      <a:pPr algn="ctr" fontAlgn="t"/>
                      <a:r>
                        <a:rPr lang="en-US" sz="9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How did exceptional fuel price process work?</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Not Started</a:t>
                      </a:r>
                    </a:p>
                    <a:p>
                      <a:pPr algn="l" fontAlgn="t"/>
                      <a:endParaRPr lang="en-US" sz="105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tcPr>
                </a:tc>
                <a:extLst>
                  <a:ext uri="{0D108BD9-81ED-4DB2-BD59-A6C34878D82A}">
                    <a16:rowId xmlns:a16="http://schemas.microsoft.com/office/drawing/2014/main" val="224657"/>
                  </a:ext>
                </a:extLst>
              </a:tr>
            </a:tbl>
          </a:graphicData>
        </a:graphic>
      </p:graphicFrame>
    </p:spTree>
    <p:extLst>
      <p:ext uri="{BB962C8B-B14F-4D97-AF65-F5344CB8AC3E}">
        <p14:creationId xmlns:p14="http://schemas.microsoft.com/office/powerpoint/2010/main" val="2259918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a:bodyPr>
          <a:lstStyle/>
          <a:p>
            <a:r>
              <a:rPr lang="en-US" dirty="0"/>
              <a:t>Long Term Items</a:t>
            </a:r>
          </a:p>
        </p:txBody>
      </p:sp>
      <p:graphicFrame>
        <p:nvGraphicFramePr>
          <p:cNvPr id="4" name="Content Placeholder 3">
            <a:extLst>
              <a:ext uri="{FF2B5EF4-FFF2-40B4-BE49-F238E27FC236}">
                <a16:creationId xmlns:a16="http://schemas.microsoft.com/office/drawing/2014/main" id="{33F4408B-5C05-4FC9-B327-3507F6E07C6E}"/>
              </a:ext>
            </a:extLst>
          </p:cNvPr>
          <p:cNvGraphicFramePr>
            <a:graphicFrameLocks noGrp="1"/>
          </p:cNvGraphicFramePr>
          <p:nvPr>
            <p:ph idx="1"/>
            <p:extLst>
              <p:ext uri="{D42A27DB-BD31-4B8C-83A1-F6EECF244321}">
                <p14:modId xmlns:p14="http://schemas.microsoft.com/office/powerpoint/2010/main" val="2977222490"/>
              </p:ext>
            </p:extLst>
          </p:nvPr>
        </p:nvGraphicFramePr>
        <p:xfrm>
          <a:off x="685800" y="1794934"/>
          <a:ext cx="7772400" cy="3947173"/>
        </p:xfrm>
        <a:graphic>
          <a:graphicData uri="http://schemas.openxmlformats.org/drawingml/2006/table">
            <a:tbl>
              <a:tblPr/>
              <a:tblGrid>
                <a:gridCol w="907966">
                  <a:extLst>
                    <a:ext uri="{9D8B030D-6E8A-4147-A177-3AD203B41FA5}">
                      <a16:colId xmlns:a16="http://schemas.microsoft.com/office/drawing/2014/main" val="2279620635"/>
                    </a:ext>
                  </a:extLst>
                </a:gridCol>
                <a:gridCol w="907966">
                  <a:extLst>
                    <a:ext uri="{9D8B030D-6E8A-4147-A177-3AD203B41FA5}">
                      <a16:colId xmlns:a16="http://schemas.microsoft.com/office/drawing/2014/main" val="3200954784"/>
                    </a:ext>
                  </a:extLst>
                </a:gridCol>
                <a:gridCol w="3275613">
                  <a:extLst>
                    <a:ext uri="{9D8B030D-6E8A-4147-A177-3AD203B41FA5}">
                      <a16:colId xmlns:a16="http://schemas.microsoft.com/office/drawing/2014/main" val="1614533881"/>
                    </a:ext>
                  </a:extLst>
                </a:gridCol>
                <a:gridCol w="2680855">
                  <a:extLst>
                    <a:ext uri="{9D8B030D-6E8A-4147-A177-3AD203B41FA5}">
                      <a16:colId xmlns:a16="http://schemas.microsoft.com/office/drawing/2014/main" val="3779862726"/>
                    </a:ext>
                  </a:extLst>
                </a:gridCol>
              </a:tblGrid>
              <a:tr h="221359">
                <a:tc>
                  <a:txBody>
                    <a:bodyPr/>
                    <a:lstStyle/>
                    <a:p>
                      <a:pPr algn="ctr" fontAlgn="t"/>
                      <a:r>
                        <a:rPr lang="en-US" sz="1050" b="1" i="0" u="none" strike="noStrike">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05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t"/>
                      <a:r>
                        <a:rPr lang="en-US" sz="1050" b="1" i="0" u="none" strike="noStrike">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050" b="1" i="0" u="none" strike="noStrike" dirty="0">
                          <a:solidFill>
                            <a:srgbClr val="000000"/>
                          </a:solidFill>
                          <a:effectLst/>
                          <a:latin typeface="Calibri" panose="020F0502020204030204" pitchFamily="34" charset="0"/>
                        </a:rPr>
                        <a:t>Status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3196470242"/>
                  </a:ext>
                </a:extLst>
              </a:tr>
              <a:tr h="362717">
                <a:tc>
                  <a:txBody>
                    <a:bodyPr/>
                    <a:lstStyle/>
                    <a:p>
                      <a:pPr algn="ctr" fontAlgn="t"/>
                      <a:r>
                        <a:rPr lang="en-US" sz="1050" b="0" i="0" u="none" strike="noStrike">
                          <a:solidFill>
                            <a:srgbClr val="000000"/>
                          </a:solidFill>
                          <a:effectLst/>
                          <a:latin typeface="Calibri" panose="020F0502020204030204" pitchFamily="34" charset="0"/>
                        </a:rPr>
                        <a:t>89</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50" b="0" i="0" u="none" strike="noStrike" dirty="0">
                          <a:solidFill>
                            <a:srgbClr val="000000"/>
                          </a:solidFill>
                          <a:effectLst/>
                          <a:latin typeface="Calibri" panose="020F0502020204030204" pitchFamily="34" charset="0"/>
                        </a:rPr>
                        <a:t>Should there be different PRC EEA trigger point for winter and summer given potential for different events?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050" b="0" i="0" u="none" strike="noStrike" dirty="0">
                          <a:solidFill>
                            <a:srgbClr val="000000"/>
                          </a:solidFill>
                          <a:effectLst/>
                          <a:latin typeface="Calibri" panose="020F0502020204030204" pitchFamily="34" charset="0"/>
                        </a:rPr>
                        <a:t>Related to 49 and 73.  Not started.  </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0448222"/>
                  </a:ext>
                </a:extLst>
              </a:tr>
              <a:tr h="362717">
                <a:tc>
                  <a:txBody>
                    <a:bodyPr/>
                    <a:lstStyle/>
                    <a:p>
                      <a:pPr algn="ctr" fontAlgn="t"/>
                      <a:r>
                        <a:rPr lang="en-US" sz="1050" b="0" i="0" u="none" strike="noStrike">
                          <a:solidFill>
                            <a:srgbClr val="000000"/>
                          </a:solidFill>
                          <a:effectLst/>
                          <a:latin typeface="Calibri" panose="020F0502020204030204" pitchFamily="34" charset="0"/>
                        </a:rPr>
                        <a:t>90</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a:solidFill>
                            <a:srgbClr val="000000"/>
                          </a:solidFill>
                          <a:effectLst/>
                          <a:latin typeface="Calibri" panose="020F0502020204030204" pitchFamily="34" charset="0"/>
                        </a:rPr>
                        <a:t>Are the existing suite of Ancillary Service products and quantities adequate to ensure reliability or are changes needed?</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Combined with 44</a:t>
                      </a:r>
                    </a:p>
                  </a:txBody>
                  <a:tcPr marL="0" marR="0" marT="0" marB="0">
                    <a:lnL>
                      <a:noFill/>
                    </a:lnL>
                    <a:lnR>
                      <a:noFill/>
                    </a:lnR>
                    <a:lnT>
                      <a:noFill/>
                    </a:lnT>
                    <a:lnB>
                      <a:noFill/>
                    </a:lnB>
                  </a:tcPr>
                </a:tc>
                <a:extLst>
                  <a:ext uri="{0D108BD9-81ED-4DB2-BD59-A6C34878D82A}">
                    <a16:rowId xmlns:a16="http://schemas.microsoft.com/office/drawing/2014/main" val="4075169935"/>
                  </a:ext>
                </a:extLst>
              </a:tr>
              <a:tr h="332039">
                <a:tc>
                  <a:txBody>
                    <a:bodyPr/>
                    <a:lstStyle/>
                    <a:p>
                      <a:pPr algn="ctr" fontAlgn="t"/>
                      <a:r>
                        <a:rPr lang="en-US" sz="1050" b="0" i="0" u="none" strike="noStrike">
                          <a:solidFill>
                            <a:srgbClr val="000000"/>
                          </a:solidFill>
                          <a:effectLst/>
                          <a:latin typeface="Calibri" panose="020F0502020204030204" pitchFamily="34" charset="0"/>
                        </a:rPr>
                        <a:t>91</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Could fast frequency response play a bigger role?</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PDCWG recommendation is to close the action item and allow NOGRR226 implementation.  Proposal to increase FFR participation can be added to item 44 or reviewed separately.</a:t>
                      </a:r>
                    </a:p>
                  </a:txBody>
                  <a:tcPr marL="0" marR="0" marT="0" marB="0">
                    <a:lnL>
                      <a:noFill/>
                    </a:lnL>
                    <a:lnR>
                      <a:noFill/>
                    </a:lnR>
                    <a:lnT>
                      <a:noFill/>
                    </a:lnT>
                    <a:lnB>
                      <a:noFill/>
                    </a:lnB>
                  </a:tcPr>
                </a:tc>
                <a:extLst>
                  <a:ext uri="{0D108BD9-81ED-4DB2-BD59-A6C34878D82A}">
                    <a16:rowId xmlns:a16="http://schemas.microsoft.com/office/drawing/2014/main" val="128551262"/>
                  </a:ext>
                </a:extLst>
              </a:tr>
              <a:tr h="906793">
                <a:tc>
                  <a:txBody>
                    <a:bodyPr/>
                    <a:lstStyle/>
                    <a:p>
                      <a:pPr algn="ctr" fontAlgn="t"/>
                      <a:r>
                        <a:rPr lang="en-US" sz="1050" b="0" i="0" u="none" strike="noStrike">
                          <a:solidFill>
                            <a:srgbClr val="000000"/>
                          </a:solidFill>
                          <a:effectLst/>
                          <a:latin typeface="Calibri" panose="020F0502020204030204" pitchFamily="34" charset="0"/>
                        </a:rPr>
                        <a:t>92</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Should the Reliability Must Run (RMR) processes be extended to units proposed for seasonal mothball? Are the RMR and Must Run Alternative study and processes sufficient or are changes to study parameters, such as winter peak-, planned/forced outage-, or resource dispatch-scenarios, needed?</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Combined with 43. Not started. </a:t>
                      </a:r>
                    </a:p>
                  </a:txBody>
                  <a:tcPr marL="0" marR="0" marT="0" marB="0">
                    <a:lnL>
                      <a:noFill/>
                    </a:lnL>
                    <a:lnR>
                      <a:noFill/>
                    </a:lnR>
                    <a:lnT>
                      <a:noFill/>
                    </a:lnT>
                    <a:lnB>
                      <a:noFill/>
                    </a:lnB>
                  </a:tcPr>
                </a:tc>
                <a:extLst>
                  <a:ext uri="{0D108BD9-81ED-4DB2-BD59-A6C34878D82A}">
                    <a16:rowId xmlns:a16="http://schemas.microsoft.com/office/drawing/2014/main" val="1874469513"/>
                  </a:ext>
                </a:extLst>
              </a:tr>
              <a:tr h="544076">
                <a:tc>
                  <a:txBody>
                    <a:bodyPr/>
                    <a:lstStyle/>
                    <a:p>
                      <a:pPr algn="ctr" fontAlgn="t"/>
                      <a:r>
                        <a:rPr lang="en-US" sz="1050" b="0" i="0" u="none" strike="noStrike">
                          <a:solidFill>
                            <a:srgbClr val="000000"/>
                          </a:solidFill>
                          <a:effectLst/>
                          <a:latin typeface="Calibri" panose="020F0502020204030204" pitchFamily="34" charset="0"/>
                        </a:rPr>
                        <a:t>95</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a:solidFill>
                            <a:srgbClr val="000000"/>
                          </a:solidFill>
                          <a:effectLst/>
                          <a:latin typeface="Calibri" panose="020F0502020204030204" pitchFamily="34" charset="0"/>
                        </a:rPr>
                        <a:t>What were the costs, benefits, and constraints of dual fuel and fuel storage? Are there potential market incentives based on lessons learned from this event?</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Not started.</a:t>
                      </a:r>
                    </a:p>
                  </a:txBody>
                  <a:tcPr marL="0" marR="0" marT="0" marB="0">
                    <a:lnL>
                      <a:noFill/>
                    </a:lnL>
                    <a:lnR>
                      <a:noFill/>
                    </a:lnR>
                    <a:lnT>
                      <a:noFill/>
                    </a:lnT>
                    <a:lnB>
                      <a:noFill/>
                    </a:lnB>
                  </a:tcPr>
                </a:tc>
                <a:extLst>
                  <a:ext uri="{0D108BD9-81ED-4DB2-BD59-A6C34878D82A}">
                    <a16:rowId xmlns:a16="http://schemas.microsoft.com/office/drawing/2014/main" val="1091995849"/>
                  </a:ext>
                </a:extLst>
              </a:tr>
              <a:tr h="544076">
                <a:tc>
                  <a:txBody>
                    <a:bodyPr/>
                    <a:lstStyle/>
                    <a:p>
                      <a:pPr algn="ctr" fontAlgn="t"/>
                      <a:r>
                        <a:rPr lang="en-US" sz="1050" b="0" i="0" u="none" strike="noStrike">
                          <a:solidFill>
                            <a:srgbClr val="000000"/>
                          </a:solidFill>
                          <a:effectLst/>
                          <a:latin typeface="Calibri" panose="020F0502020204030204" pitchFamily="34" charset="0"/>
                        </a:rPr>
                        <a:t>96</a:t>
                      </a:r>
                    </a:p>
                  </a:txBody>
                  <a:tcPr marL="0" marR="0" marT="0" marB="0">
                    <a:lnL>
                      <a:noFill/>
                    </a:lnL>
                    <a:lnR>
                      <a:noFill/>
                    </a:lnR>
                    <a:lnT>
                      <a:noFill/>
                    </a:lnT>
                    <a:lnB>
                      <a:noFill/>
                    </a:lnB>
                  </a:tcPr>
                </a:tc>
                <a:tc>
                  <a:txBody>
                    <a:bodyPr/>
                    <a:lstStyle/>
                    <a:p>
                      <a:pPr algn="ctr" fontAlgn="t"/>
                      <a:r>
                        <a:rPr lang="en-US" sz="105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How did DR perform? Should UFR deployed beyond the period of it obligation be compensated for the deployment? Should A/S Imbalance Charge to deployed Load Resources be revisited?</a:t>
                      </a:r>
                    </a:p>
                  </a:txBody>
                  <a:tcPr marL="0" marR="0" marT="0" marB="0">
                    <a:lnL>
                      <a:noFill/>
                    </a:lnL>
                    <a:lnR>
                      <a:noFill/>
                    </a:lnR>
                    <a:lnT>
                      <a:noFill/>
                    </a:lnT>
                    <a:lnB>
                      <a:noFill/>
                    </a:lnB>
                  </a:tcPr>
                </a:tc>
                <a:tc>
                  <a:txBody>
                    <a:bodyPr/>
                    <a:lstStyle/>
                    <a:p>
                      <a:pPr algn="l" fontAlgn="t"/>
                      <a:r>
                        <a:rPr lang="en-US" sz="1050" b="0" i="0" u="none" strike="noStrike" dirty="0">
                          <a:solidFill>
                            <a:srgbClr val="000000"/>
                          </a:solidFill>
                          <a:effectLst/>
                          <a:latin typeface="Calibri" panose="020F0502020204030204" pitchFamily="34" charset="0"/>
                        </a:rPr>
                        <a:t>Not started.  DSWG completed review.  </a:t>
                      </a:r>
                    </a:p>
                  </a:txBody>
                  <a:tcPr marL="0" marR="0" marT="0" marB="0">
                    <a:lnL>
                      <a:noFill/>
                    </a:lnL>
                    <a:lnR>
                      <a:noFill/>
                    </a:lnR>
                    <a:lnT>
                      <a:noFill/>
                    </a:lnT>
                    <a:lnB>
                      <a:noFill/>
                    </a:lnB>
                  </a:tcPr>
                </a:tc>
                <a:extLst>
                  <a:ext uri="{0D108BD9-81ED-4DB2-BD59-A6C34878D82A}">
                    <a16:rowId xmlns:a16="http://schemas.microsoft.com/office/drawing/2014/main" val="573892789"/>
                  </a:ext>
                </a:extLst>
              </a:tr>
            </a:tbl>
          </a:graphicData>
        </a:graphic>
      </p:graphicFrame>
    </p:spTree>
    <p:extLst>
      <p:ext uri="{BB962C8B-B14F-4D97-AF65-F5344CB8AC3E}">
        <p14:creationId xmlns:p14="http://schemas.microsoft.com/office/powerpoint/2010/main" val="294818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a:bodyPr>
          <a:lstStyle/>
          <a:p>
            <a:r>
              <a:rPr lang="en-US" dirty="0"/>
              <a:t>Awaiting Legislative Direction</a:t>
            </a:r>
          </a:p>
        </p:txBody>
      </p:sp>
      <p:graphicFrame>
        <p:nvGraphicFramePr>
          <p:cNvPr id="4" name="Content Placeholder 3">
            <a:extLst>
              <a:ext uri="{FF2B5EF4-FFF2-40B4-BE49-F238E27FC236}">
                <a16:creationId xmlns:a16="http://schemas.microsoft.com/office/drawing/2014/main" id="{95330A43-B178-486B-9012-4599560782F9}"/>
              </a:ext>
            </a:extLst>
          </p:cNvPr>
          <p:cNvGraphicFramePr>
            <a:graphicFrameLocks noGrp="1"/>
          </p:cNvGraphicFramePr>
          <p:nvPr>
            <p:ph idx="1"/>
            <p:extLst>
              <p:ext uri="{D42A27DB-BD31-4B8C-83A1-F6EECF244321}">
                <p14:modId xmlns:p14="http://schemas.microsoft.com/office/powerpoint/2010/main" val="2605579325"/>
              </p:ext>
            </p:extLst>
          </p:nvPr>
        </p:nvGraphicFramePr>
        <p:xfrm>
          <a:off x="945573" y="2558819"/>
          <a:ext cx="6722916" cy="1234440"/>
        </p:xfrm>
        <a:graphic>
          <a:graphicData uri="http://schemas.openxmlformats.org/drawingml/2006/table">
            <a:tbl>
              <a:tblPr/>
              <a:tblGrid>
                <a:gridCol w="785365">
                  <a:extLst>
                    <a:ext uri="{9D8B030D-6E8A-4147-A177-3AD203B41FA5}">
                      <a16:colId xmlns:a16="http://schemas.microsoft.com/office/drawing/2014/main" val="2957636187"/>
                    </a:ext>
                  </a:extLst>
                </a:gridCol>
                <a:gridCol w="785365">
                  <a:extLst>
                    <a:ext uri="{9D8B030D-6E8A-4147-A177-3AD203B41FA5}">
                      <a16:colId xmlns:a16="http://schemas.microsoft.com/office/drawing/2014/main" val="2701490735"/>
                    </a:ext>
                  </a:extLst>
                </a:gridCol>
                <a:gridCol w="2576093">
                  <a:extLst>
                    <a:ext uri="{9D8B030D-6E8A-4147-A177-3AD203B41FA5}">
                      <a16:colId xmlns:a16="http://schemas.microsoft.com/office/drawing/2014/main" val="3295540566"/>
                    </a:ext>
                  </a:extLst>
                </a:gridCol>
                <a:gridCol w="2576093">
                  <a:extLst>
                    <a:ext uri="{9D8B030D-6E8A-4147-A177-3AD203B41FA5}">
                      <a16:colId xmlns:a16="http://schemas.microsoft.com/office/drawing/2014/main" val="2769787700"/>
                    </a:ext>
                  </a:extLst>
                </a:gridCol>
              </a:tblGrid>
              <a:tr h="365760">
                <a:tc>
                  <a:txBody>
                    <a:bodyPr/>
                    <a:lstStyle/>
                    <a:p>
                      <a:pPr algn="ctr" fontAlgn="t"/>
                      <a:r>
                        <a:rPr lang="en-US" sz="1100" b="1" i="0" u="none" strike="noStrike">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10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t"/>
                      <a:r>
                        <a:rPr lang="en-US" sz="1100" b="1" i="0" u="none" strike="noStrike">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100" b="1" i="0" u="none" strike="noStrike" dirty="0">
                          <a:solidFill>
                            <a:srgbClr val="000000"/>
                          </a:solidFill>
                          <a:effectLst/>
                          <a:latin typeface="Calibri" panose="020F0502020204030204" pitchFamily="34" charset="0"/>
                        </a:rPr>
                        <a:t>Status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60096427"/>
                  </a:ext>
                </a:extLst>
              </a:tr>
              <a:tr h="365760">
                <a:tc>
                  <a:txBody>
                    <a:bodyPr/>
                    <a:lstStyle/>
                    <a:p>
                      <a:pPr algn="ctr" fontAlgn="t"/>
                      <a:r>
                        <a:rPr lang="en-US" sz="1100" b="0" i="0" u="none" strike="noStrike">
                          <a:solidFill>
                            <a:srgbClr val="000000"/>
                          </a:solidFill>
                          <a:effectLst/>
                          <a:latin typeface="Calibri" panose="020F0502020204030204" pitchFamily="34" charset="0"/>
                        </a:rPr>
                        <a:t>71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100" b="0" i="0" u="none" strike="noStrike" dirty="0">
                          <a:solidFill>
                            <a:srgbClr val="000000"/>
                          </a:solidFill>
                          <a:effectLst/>
                          <a:latin typeface="Calibri" panose="020F0502020204030204" pitchFamily="34" charset="0"/>
                        </a:rPr>
                        <a:t>Should there be make whole payments for extremely high fuel costs during EEA3?</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100" b="0" i="0" u="none" strike="noStrike" dirty="0">
                          <a:solidFill>
                            <a:srgbClr val="000000"/>
                          </a:solidFill>
                          <a:effectLst/>
                          <a:latin typeface="Calibri" panose="020F0502020204030204" pitchFamily="34" charset="0"/>
                        </a:rPr>
                        <a:t>NPRR1086 partially addressed</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30297195"/>
                  </a:ext>
                </a:extLst>
              </a:tr>
              <a:tr h="365760">
                <a:tc>
                  <a:txBody>
                    <a:bodyPr/>
                    <a:lstStyle/>
                    <a:p>
                      <a:pPr algn="ctr" fontAlgn="t"/>
                      <a:r>
                        <a:rPr lang="en-US" sz="1100" b="0" i="0" u="none" strike="noStrike">
                          <a:solidFill>
                            <a:srgbClr val="000000"/>
                          </a:solidFill>
                          <a:effectLst/>
                          <a:latin typeface="Calibri" panose="020F0502020204030204" pitchFamily="34" charset="0"/>
                        </a:rPr>
                        <a:t>72</a:t>
                      </a:r>
                    </a:p>
                  </a:txBody>
                  <a:tcPr marL="0" marR="0" marT="0" marB="0">
                    <a:lnL>
                      <a:noFill/>
                    </a:lnL>
                    <a:lnR>
                      <a:noFill/>
                    </a:lnR>
                    <a:lnT>
                      <a:noFill/>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How do we ensure that generation resources are being compensated for firm fuel arrangements?</a:t>
                      </a:r>
                    </a:p>
                  </a:txBody>
                  <a:tcPr marL="0" marR="0" marT="0" marB="0">
                    <a:lnL>
                      <a:noFill/>
                    </a:lnL>
                    <a:lnR>
                      <a:noFill/>
                    </a:lnR>
                    <a:lnT>
                      <a:noFill/>
                    </a:lnT>
                    <a:lnB>
                      <a:noFill/>
                    </a:lnB>
                  </a:tcPr>
                </a:tc>
                <a:tc>
                  <a:txBody>
                    <a:bodyPr/>
                    <a:lstStyle/>
                    <a:p>
                      <a:pPr algn="l" fontAlgn="t"/>
                      <a:r>
                        <a:rPr lang="en-US" sz="1100" b="0" i="0" u="none" strike="noStrike" dirty="0">
                          <a:solidFill>
                            <a:srgbClr val="000000"/>
                          </a:solidFill>
                          <a:effectLst/>
                          <a:latin typeface="Calibri" panose="020F0502020204030204" pitchFamily="34" charset="0"/>
                        </a:rPr>
                        <a:t>Not started</a:t>
                      </a:r>
                    </a:p>
                  </a:txBody>
                  <a:tcPr marL="0" marR="0" marT="0" marB="0">
                    <a:lnL>
                      <a:noFill/>
                    </a:lnL>
                    <a:lnR>
                      <a:noFill/>
                    </a:lnR>
                    <a:lnT>
                      <a:noFill/>
                    </a:lnT>
                    <a:lnB>
                      <a:noFill/>
                    </a:lnB>
                  </a:tcPr>
                </a:tc>
                <a:extLst>
                  <a:ext uri="{0D108BD9-81ED-4DB2-BD59-A6C34878D82A}">
                    <a16:rowId xmlns:a16="http://schemas.microsoft.com/office/drawing/2014/main" val="63445987"/>
                  </a:ext>
                </a:extLst>
              </a:tr>
            </a:tbl>
          </a:graphicData>
        </a:graphic>
      </p:graphicFrame>
    </p:spTree>
    <p:extLst>
      <p:ext uri="{BB962C8B-B14F-4D97-AF65-F5344CB8AC3E}">
        <p14:creationId xmlns:p14="http://schemas.microsoft.com/office/powerpoint/2010/main" val="123157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9B7A-B11F-4C6D-9D35-434849937C61}"/>
              </a:ext>
            </a:extLst>
          </p:cNvPr>
          <p:cNvSpPr>
            <a:spLocks noGrp="1"/>
          </p:cNvSpPr>
          <p:nvPr>
            <p:ph type="title"/>
          </p:nvPr>
        </p:nvSpPr>
        <p:spPr/>
        <p:txBody>
          <a:bodyPr>
            <a:normAutofit/>
          </a:bodyPr>
          <a:lstStyle/>
          <a:p>
            <a:r>
              <a:rPr lang="en-US" dirty="0"/>
              <a:t>Outside the Stakeholder Purview</a:t>
            </a:r>
          </a:p>
        </p:txBody>
      </p:sp>
      <p:graphicFrame>
        <p:nvGraphicFramePr>
          <p:cNvPr id="4" name="Content Placeholder 3">
            <a:extLst>
              <a:ext uri="{FF2B5EF4-FFF2-40B4-BE49-F238E27FC236}">
                <a16:creationId xmlns:a16="http://schemas.microsoft.com/office/drawing/2014/main" id="{E2EAD370-D6A7-4868-89AD-D3F4C2BBCB92}"/>
              </a:ext>
            </a:extLst>
          </p:cNvPr>
          <p:cNvGraphicFramePr>
            <a:graphicFrameLocks noGrp="1"/>
          </p:cNvGraphicFramePr>
          <p:nvPr>
            <p:ph idx="1"/>
          </p:nvPr>
        </p:nvGraphicFramePr>
        <p:xfrm>
          <a:off x="1790699" y="3506470"/>
          <a:ext cx="5562601" cy="1280160"/>
        </p:xfrm>
        <a:graphic>
          <a:graphicData uri="http://schemas.openxmlformats.org/drawingml/2006/table">
            <a:tbl>
              <a:tblPr/>
              <a:tblGrid>
                <a:gridCol w="1053499">
                  <a:extLst>
                    <a:ext uri="{9D8B030D-6E8A-4147-A177-3AD203B41FA5}">
                      <a16:colId xmlns:a16="http://schemas.microsoft.com/office/drawing/2014/main" val="114405318"/>
                    </a:ext>
                  </a:extLst>
                </a:gridCol>
                <a:gridCol w="1053499">
                  <a:extLst>
                    <a:ext uri="{9D8B030D-6E8A-4147-A177-3AD203B41FA5}">
                      <a16:colId xmlns:a16="http://schemas.microsoft.com/office/drawing/2014/main" val="3178766473"/>
                    </a:ext>
                  </a:extLst>
                </a:gridCol>
                <a:gridCol w="3455603">
                  <a:extLst>
                    <a:ext uri="{9D8B030D-6E8A-4147-A177-3AD203B41FA5}">
                      <a16:colId xmlns:a16="http://schemas.microsoft.com/office/drawing/2014/main" val="3426615007"/>
                    </a:ext>
                  </a:extLst>
                </a:gridCol>
              </a:tblGrid>
              <a:tr h="365760">
                <a:tc>
                  <a:txBody>
                    <a:bodyPr/>
                    <a:lstStyle/>
                    <a:p>
                      <a:pPr algn="ctr" fontAlgn="t"/>
                      <a:r>
                        <a:rPr lang="en-US" sz="1100" b="1" i="0" u="none" strike="noStrike">
                          <a:solidFill>
                            <a:srgbClr val="000000"/>
                          </a:solidFill>
                          <a:effectLst/>
                          <a:latin typeface="Calibri" panose="020F0502020204030204" pitchFamily="34" charset="0"/>
                        </a:rPr>
                        <a:t>Item Number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t"/>
                      <a:r>
                        <a:rPr lang="en-US" sz="1100" b="1" i="0" u="none" strike="noStrike">
                          <a:solidFill>
                            <a:srgbClr val="000000"/>
                          </a:solidFill>
                          <a:effectLst/>
                          <a:latin typeface="Calibri" panose="020F0502020204030204" pitchFamily="34" charset="0"/>
                        </a:rPr>
                        <a:t>Originating Entity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t"/>
                      <a:r>
                        <a:rPr lang="en-US" sz="1100" b="1" i="0" u="none" strike="noStrike">
                          <a:solidFill>
                            <a:srgbClr val="000000"/>
                          </a:solidFill>
                          <a:effectLst/>
                          <a:latin typeface="Calibri" panose="020F0502020204030204" pitchFamily="34" charset="0"/>
                        </a:rPr>
                        <a:t>Item Description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3857627792"/>
                  </a:ext>
                </a:extLst>
              </a:tr>
              <a:tr h="914400">
                <a:tc>
                  <a:txBody>
                    <a:bodyPr/>
                    <a:lstStyle/>
                    <a:p>
                      <a:pPr algn="ctr" fontAlgn="t"/>
                      <a:r>
                        <a:rPr lang="en-US" sz="1100" b="0" i="0" u="none" strike="noStrike">
                          <a:solidFill>
                            <a:srgbClr val="000000"/>
                          </a:solidFill>
                          <a:effectLst/>
                          <a:latin typeface="Calibri" panose="020F0502020204030204" pitchFamily="34" charset="0"/>
                        </a:rPr>
                        <a:t>56</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US" sz="1100" b="0" i="0" u="none" strike="noStrike">
                          <a:solidFill>
                            <a:srgbClr val="000000"/>
                          </a:solidFill>
                          <a:effectLst/>
                          <a:latin typeface="Calibri" panose="020F0502020204030204" pitchFamily="34" charset="0"/>
                        </a:rPr>
                        <a:t>WMS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en-US" sz="1100" b="0" i="0" u="none" strike="noStrike" dirty="0">
                          <a:solidFill>
                            <a:srgbClr val="000000"/>
                          </a:solidFill>
                          <a:effectLst/>
                          <a:latin typeface="Calibri" panose="020F0502020204030204" pitchFamily="34" charset="0"/>
                        </a:rPr>
                        <a:t>Improve situational awareness by identifying all NG infrastructure that is critical for power plants, Identifying firm and non-firm supply power plants. Should payments for NG storage closer to NG plants be considered to avoid counting a major supply on long haul transport?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29137431"/>
                  </a:ext>
                </a:extLst>
              </a:tr>
            </a:tbl>
          </a:graphicData>
        </a:graphic>
      </p:graphicFrame>
    </p:spTree>
    <p:extLst>
      <p:ext uri="{BB962C8B-B14F-4D97-AF65-F5344CB8AC3E}">
        <p14:creationId xmlns:p14="http://schemas.microsoft.com/office/powerpoint/2010/main" val="1193142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5845</TotalTime>
  <Words>836</Words>
  <Application>Microsoft Office PowerPoint</Application>
  <PresentationFormat>On-screen Show (4:3)</PresentationFormat>
  <Paragraphs>112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Wingdings</vt:lpstr>
      <vt:lpstr>Wood Type</vt:lpstr>
      <vt:lpstr>Wholesale Market Working Group Emergency Conditions List</vt:lpstr>
      <vt:lpstr>Near Term Items</vt:lpstr>
      <vt:lpstr>Long Term Items</vt:lpstr>
      <vt:lpstr>Long Term Items</vt:lpstr>
      <vt:lpstr>Awaiting Legislative Direction</vt:lpstr>
      <vt:lpstr>Outside the Stakeholder Purview</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Detelich, David J.</cp:lastModifiedBy>
  <cp:revision>254</cp:revision>
  <dcterms:created xsi:type="dcterms:W3CDTF">2019-02-22T15:15:24Z</dcterms:created>
  <dcterms:modified xsi:type="dcterms:W3CDTF">2021-11-23T16:47:30Z</dcterms:modified>
</cp:coreProperties>
</file>