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22"/>
  </p:notesMasterIdLst>
  <p:handoutMasterIdLst>
    <p:handoutMasterId r:id="rId23"/>
  </p:handoutMasterIdLst>
  <p:sldIdLst>
    <p:sldId id="260" r:id="rId5"/>
    <p:sldId id="362" r:id="rId6"/>
    <p:sldId id="364" r:id="rId7"/>
    <p:sldId id="366" r:id="rId8"/>
    <p:sldId id="294" r:id="rId9"/>
    <p:sldId id="345" r:id="rId10"/>
    <p:sldId id="367" r:id="rId11"/>
    <p:sldId id="368" r:id="rId12"/>
    <p:sldId id="369" r:id="rId13"/>
    <p:sldId id="370" r:id="rId14"/>
    <p:sldId id="372" r:id="rId15"/>
    <p:sldId id="373" r:id="rId16"/>
    <p:sldId id="374" r:id="rId17"/>
    <p:sldId id="375" r:id="rId18"/>
    <p:sldId id="376" r:id="rId19"/>
    <p:sldId id="377" r:id="rId20"/>
    <p:sldId id="350" r:id="rId21"/>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9" autoAdjust="0"/>
    <p:restoredTop sz="94595" autoAdjust="0"/>
  </p:normalViewPr>
  <p:slideViewPr>
    <p:cSldViewPr snapToGrid="0" snapToObjects="1">
      <p:cViewPr varScale="1">
        <p:scale>
          <a:sx n="68" d="100"/>
          <a:sy n="68" d="100"/>
        </p:scale>
        <p:origin x="1476" y="48"/>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theme" Target="theme/theme1.xml"/><Relationship Id="rId3" Type="http://schemas.openxmlformats.org/officeDocument/2006/relationships/slideMaster" Target="slideMasters/slideMaster1.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presProps" Target="pres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handoutMaster" Target="handoutMasters/handoutMaster1.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notesMaster" Target="notesMasters/notesMaster1.xml"/><Relationship Id="rId27"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11/24/2021</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11/24/2021</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11</a:t>
            </a:fld>
            <a:endParaRPr lang="en-US" altLang="en-US"/>
          </a:p>
        </p:txBody>
      </p:sp>
    </p:spTree>
    <p:extLst>
      <p:ext uri="{BB962C8B-B14F-4D97-AF65-F5344CB8AC3E}">
        <p14:creationId xmlns:p14="http://schemas.microsoft.com/office/powerpoint/2010/main" val="59704463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12</a:t>
            </a:fld>
            <a:endParaRPr lang="en-US" altLang="en-US"/>
          </a:p>
        </p:txBody>
      </p:sp>
    </p:spTree>
    <p:extLst>
      <p:ext uri="{BB962C8B-B14F-4D97-AF65-F5344CB8AC3E}">
        <p14:creationId xmlns:p14="http://schemas.microsoft.com/office/powerpoint/2010/main" val="414284573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13</a:t>
            </a:fld>
            <a:endParaRPr lang="en-US" altLang="en-US"/>
          </a:p>
        </p:txBody>
      </p:sp>
    </p:spTree>
    <p:extLst>
      <p:ext uri="{BB962C8B-B14F-4D97-AF65-F5344CB8AC3E}">
        <p14:creationId xmlns:p14="http://schemas.microsoft.com/office/powerpoint/2010/main" val="88957656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14</a:t>
            </a:fld>
            <a:endParaRPr lang="en-US" altLang="en-US"/>
          </a:p>
        </p:txBody>
      </p:sp>
    </p:spTree>
    <p:extLst>
      <p:ext uri="{BB962C8B-B14F-4D97-AF65-F5344CB8AC3E}">
        <p14:creationId xmlns:p14="http://schemas.microsoft.com/office/powerpoint/2010/main" val="2373463236"/>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15</a:t>
            </a:fld>
            <a:endParaRPr lang="en-US" altLang="en-US"/>
          </a:p>
        </p:txBody>
      </p:sp>
    </p:spTree>
    <p:extLst>
      <p:ext uri="{BB962C8B-B14F-4D97-AF65-F5344CB8AC3E}">
        <p14:creationId xmlns:p14="http://schemas.microsoft.com/office/powerpoint/2010/main" val="302438717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16</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167565048"/>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17</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5819220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267826748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a:latin typeface="Calibri" panose="020F0502020204030204" pitchFamily="34" charset="0"/>
            </a:endParaRPr>
          </a:p>
        </p:txBody>
      </p:sp>
    </p:spTree>
    <p:extLst>
      <p:ext uri="{BB962C8B-B14F-4D97-AF65-F5344CB8AC3E}">
        <p14:creationId xmlns:p14="http://schemas.microsoft.com/office/powerpoint/2010/main" val="261607681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4</a:t>
            </a:fld>
            <a:endParaRPr lang="en-US" altLang="en-US">
              <a:latin typeface="Calibri" panose="020F0502020204030204" pitchFamily="34" charset="0"/>
            </a:endParaRPr>
          </a:p>
        </p:txBody>
      </p:sp>
    </p:spTree>
    <p:extLst>
      <p:ext uri="{BB962C8B-B14F-4D97-AF65-F5344CB8AC3E}">
        <p14:creationId xmlns:p14="http://schemas.microsoft.com/office/powerpoint/2010/main" val="149261855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270279641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7</a:t>
            </a:fld>
            <a:endParaRPr lang="en-US" altLang="en-US"/>
          </a:p>
        </p:txBody>
      </p:sp>
    </p:spTree>
    <p:extLst>
      <p:ext uri="{BB962C8B-B14F-4D97-AF65-F5344CB8AC3E}">
        <p14:creationId xmlns:p14="http://schemas.microsoft.com/office/powerpoint/2010/main" val="289317106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8</a:t>
            </a:fld>
            <a:endParaRPr lang="en-US" altLang="en-US"/>
          </a:p>
        </p:txBody>
      </p:sp>
    </p:spTree>
    <p:extLst>
      <p:ext uri="{BB962C8B-B14F-4D97-AF65-F5344CB8AC3E}">
        <p14:creationId xmlns:p14="http://schemas.microsoft.com/office/powerpoint/2010/main" val="378372174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9</a:t>
            </a:fld>
            <a:endParaRPr lang="en-US" altLang="en-US"/>
          </a:p>
        </p:txBody>
      </p:sp>
    </p:spTree>
    <p:extLst>
      <p:ext uri="{BB962C8B-B14F-4D97-AF65-F5344CB8AC3E}">
        <p14:creationId xmlns:p14="http://schemas.microsoft.com/office/powerpoint/2010/main" val="295499006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10</a:t>
            </a:fld>
            <a:endParaRPr lang="en-US" altLang="en-US"/>
          </a:p>
        </p:txBody>
      </p:sp>
    </p:spTree>
    <p:extLst>
      <p:ext uri="{BB962C8B-B14F-4D97-AF65-F5344CB8AC3E}">
        <p14:creationId xmlns:p14="http://schemas.microsoft.com/office/powerpoint/2010/main" val="409083544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344255474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November 2021</a:t>
            </a:r>
          </a:p>
        </p:txBody>
      </p:sp>
    </p:spTree>
    <p:extLst>
      <p:ext uri="{BB962C8B-B14F-4D97-AF65-F5344CB8AC3E}">
        <p14:creationId xmlns:p14="http://schemas.microsoft.com/office/powerpoint/2010/main" val="2190303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userDrawn="1">
  <p:cSld name="Custom Layout">
    <p:spTree>
      <p:nvGrpSpPr>
        <p:cNvPr id="1" name=""/>
        <p:cNvGrpSpPr/>
        <p:nvPr/>
      </p:nvGrpSpPr>
      <p:grpSpPr>
        <a:xfrm>
          <a:off x="0" y="0"/>
          <a:ext cx="0" cy="0"/>
          <a:chOff x="0" y="0"/>
          <a:chExt cx="0" cy="0"/>
        </a:xfrm>
      </p:grpSpPr>
      <p:sp>
        <p:nvSpPr>
          <p:cNvPr id="4" name="Content Placeholder 2"/>
          <p:cNvSpPr>
            <a:spLocks noGrp="1"/>
          </p:cNvSpPr>
          <p:nvPr>
            <p:ph idx="1"/>
          </p:nvPr>
        </p:nvSpPr>
        <p:spPr>
          <a:xfrm>
            <a:off x="1828800" y="685800"/>
            <a:ext cx="6324600" cy="5486400"/>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1407588062"/>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716107093"/>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6: 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November 29, 2021</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NPRR1103, Securitization – PURA Subchapter M Default Charges – URGENT [ERCOT]</a:t>
            </a:r>
            <a:endParaRPr lang="en-US" sz="1800" dirty="0"/>
          </a:p>
        </p:txBody>
      </p:sp>
      <p:sp>
        <p:nvSpPr>
          <p:cNvPr id="14339" name="Rectangle 2"/>
          <p:cNvSpPr>
            <a:spLocks noChangeArrowheads="1"/>
          </p:cNvSpPr>
          <p:nvPr/>
        </p:nvSpPr>
        <p:spPr bwMode="auto">
          <a:xfrm>
            <a:off x="70286" y="633812"/>
            <a:ext cx="8852733" cy="59093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Phase 1: January 1, 2022; Phase 2: Upon system implementation – Priority 2021; Rank 320</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$1.5M and $2M; there will be ongoing operational impacts to Settlement Services and Commercial Application Services to support this NPRR, but these departments are able to absorb the effort and will not require additional staff; impacts to Credit Management Systems (CMM), Credit, Settlements &amp; Billing Systems, Data Management &amp; Analytic Systems, Integration Systems, Financial Management Systems, ERCOT Website and MIS Systems, and CRM &amp; Registration Systems; </a:t>
            </a:r>
            <a:r>
              <a:rPr lang="x-none" sz="1800" dirty="0">
                <a:effectLst/>
                <a:latin typeface="+mn-lt"/>
                <a:ea typeface="Times New Roman" panose="02020603050405020304" pitchFamily="18" charset="0"/>
              </a:rPr>
              <a:t>ERCOT business processes </a:t>
            </a:r>
            <a:r>
              <a:rPr lang="en-US" sz="1800" dirty="0">
                <a:effectLst/>
                <a:latin typeface="+mn-lt"/>
                <a:ea typeface="Times New Roman" panose="02020603050405020304" pitchFamily="18" charset="0"/>
              </a:rPr>
              <a:t>will be updated;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establishes processes for the assessment and collection of Default Charges and Default Charge Escrow Deposits to QSEs and CRR Account Holders pursuant to the DOO issued in PUCT Docket No. 52321, Subchapter M, of PURA.</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a:t>
            </a:r>
            <a:r>
              <a:rPr lang="en-US" sz="1800" kern="1200" dirty="0">
                <a:effectLst/>
                <a:latin typeface="+mn-lt"/>
                <a:ea typeface="Times New Roman" panose="02020603050405020304" pitchFamily="18" charset="0"/>
              </a:rPr>
              <a:t>On 11/10/21, PRS voted via roll call to grant NPRR1103 Urgent status.  There was one abstention from the Independent Generator (Luminant) Market Segment.  PRS then voted via roll call to recommend approval of NPRR1103 as amended by the 11/5/21 LCRA comments as revised by PRS and to forward to TAC NPRR1103 and the Impact Analysis with a recommended priority of 2021 and rank of 320.  There was one abstention from the Municipal (CPS Energy) Market Segment.</a:t>
            </a:r>
            <a:endParaRPr lang="en-US" sz="1800" dirty="0">
              <a:effectLst/>
              <a:latin typeface="+mn-lt"/>
              <a:ea typeface="Times New Roman" panose="02020603050405020304" pitchFamily="18" charset="0"/>
            </a:endParaRPr>
          </a:p>
        </p:txBody>
      </p:sp>
    </p:spTree>
    <p:extLst>
      <p:ext uri="{BB962C8B-B14F-4D97-AF65-F5344CB8AC3E}">
        <p14:creationId xmlns:p14="http://schemas.microsoft.com/office/powerpoint/2010/main" val="263674230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NPRR1104, As-Built Definition of Real Time Liability Extrapolated (RTLE) – URGENT</a:t>
            </a:r>
            <a:endParaRPr lang="en-US" sz="1800" dirty="0"/>
          </a:p>
        </p:txBody>
      </p:sp>
      <p:sp>
        <p:nvSpPr>
          <p:cNvPr id="14339" name="Rectangle 2"/>
          <p:cNvSpPr>
            <a:spLocks noChangeArrowheads="1"/>
          </p:cNvSpPr>
          <p:nvPr/>
        </p:nvSpPr>
        <p:spPr bwMode="auto">
          <a:xfrm>
            <a:off x="70287" y="774492"/>
            <a:ext cx="8732520"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a:t>
            </a:r>
            <a:r>
              <a:rPr lang="en-US" sz="1800" dirty="0">
                <a:effectLst/>
                <a:latin typeface="+mn-lt"/>
                <a:ea typeface="Times New Roman" panose="02020603050405020304" pitchFamily="18" charset="0"/>
              </a:rPr>
              <a:t>  January 1, 2022</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a:t>
            </a:r>
            <a:r>
              <a:rPr lang="x-none" sz="1800" dirty="0">
                <a:effectLst/>
                <a:latin typeface="+mn-lt"/>
                <a:ea typeface="Times New Roman" panose="02020603050405020304" pitchFamily="18" charset="0"/>
              </a:rPr>
              <a:t>ERCOT business processes</a:t>
            </a:r>
            <a:r>
              <a:rPr lang="en-US" sz="1800" dirty="0">
                <a:effectLst/>
                <a:latin typeface="+mn-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corrects the definition of Real Time Liability Extrapolated (RTLE) to include market activity for Entities that have no Load or generation but have Real-Time exposure.  It has come to ERCOT’s attention that the current definition of RTLE is erroneously tied to Qualified Scheduling Entities (QSEs) that represent Load or generation, and conflicts with the implementation of RTLE in ERCOT’s credit system.</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11/10/21, PRS voted via roll call to grant NPRR1104 Urgent status.  There was one abstention from the Independent Generator (Luminant) Market Segment.  PRS then voted via roll call to recommend approval of NPRR1104 as submitted and to forward to TAC NPRR1104 and the Impact Analysis.  There was one abstention from the Consumer (Occidental Chemical) Market Segment.</a:t>
            </a:r>
          </a:p>
        </p:txBody>
      </p:sp>
    </p:spTree>
    <p:extLst>
      <p:ext uri="{BB962C8B-B14F-4D97-AF65-F5344CB8AC3E}">
        <p14:creationId xmlns:p14="http://schemas.microsoft.com/office/powerpoint/2010/main" val="372609742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NPRR1105, Option to Deploy Distribution Voltage Reduction Measures Prior to Energy Emergency Alert (EEA) – URGENT</a:t>
            </a:r>
            <a:endParaRPr lang="en-US" sz="1800" dirty="0"/>
          </a:p>
        </p:txBody>
      </p:sp>
      <p:sp>
        <p:nvSpPr>
          <p:cNvPr id="14339" name="Rectangle 2"/>
          <p:cNvSpPr>
            <a:spLocks noChangeArrowheads="1"/>
          </p:cNvSpPr>
          <p:nvPr/>
        </p:nvSpPr>
        <p:spPr bwMode="auto">
          <a:xfrm>
            <a:off x="0" y="774492"/>
            <a:ext cx="8802807" cy="5509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600" b="1" dirty="0">
                <a:effectLst/>
                <a:latin typeface="+mn-lt"/>
                <a:ea typeface="Times New Roman" panose="02020603050405020304" pitchFamily="18" charset="0"/>
              </a:rPr>
              <a:t>Proposed Effective Date:</a:t>
            </a:r>
            <a:r>
              <a:rPr lang="en-US" sz="1600" dirty="0">
                <a:effectLst/>
                <a:latin typeface="+mn-lt"/>
                <a:ea typeface="Times New Roman" panose="02020603050405020304" pitchFamily="18" charset="0"/>
              </a:rPr>
              <a:t>  January 1, 2022</a:t>
            </a:r>
          </a:p>
          <a:p>
            <a:pPr marL="228600" marR="0" algn="just">
              <a:spcBef>
                <a:spcPts val="0"/>
              </a:spcBef>
              <a:spcAft>
                <a:spcPts val="0"/>
              </a:spcAft>
            </a:pPr>
            <a:r>
              <a:rPr lang="en-US" sz="1600" b="1" dirty="0">
                <a:effectLst/>
                <a:latin typeface="+mn-lt"/>
                <a:ea typeface="Times New Roman" panose="02020603050405020304" pitchFamily="18" charset="0"/>
              </a:rPr>
              <a:t>ERCOT Impact Analysis:  </a:t>
            </a:r>
            <a:r>
              <a:rPr lang="en-US" sz="1600" dirty="0">
                <a:effectLst/>
                <a:latin typeface="+mn-lt"/>
                <a:ea typeface="Times New Roman" panose="02020603050405020304" pitchFamily="18" charset="0"/>
              </a:rPr>
              <a:t>Between $80k and $120k; no impacts to ERCOT staffing; impacts to Market Operation Systems, Data Management &amp; Analytic Systems, Energy Management Systems; </a:t>
            </a:r>
            <a:r>
              <a:rPr lang="x-none" sz="1600" dirty="0">
                <a:effectLst/>
                <a:latin typeface="+mn-lt"/>
                <a:ea typeface="Times New Roman" panose="02020603050405020304" pitchFamily="18" charset="0"/>
              </a:rPr>
              <a:t>ERCOT business processes</a:t>
            </a:r>
            <a:r>
              <a:rPr lang="en-US" sz="1600" dirty="0">
                <a:effectLst/>
                <a:latin typeface="+mn-lt"/>
                <a:ea typeface="Times New Roman" panose="02020603050405020304" pitchFamily="18" charset="0"/>
              </a:rPr>
              <a:t> will be updated; ERCOT grid operations and practices will be updated.</a:t>
            </a:r>
          </a:p>
          <a:p>
            <a:pPr marL="228600" marR="0">
              <a:spcBef>
                <a:spcPts val="0"/>
              </a:spcBef>
              <a:spcAft>
                <a:spcPts val="0"/>
              </a:spcAft>
            </a:pPr>
            <a:r>
              <a:rPr lang="en-US" sz="1600" b="1" dirty="0">
                <a:effectLst/>
                <a:latin typeface="+mn-lt"/>
                <a:ea typeface="Times New Roman" panose="02020603050405020304" pitchFamily="18" charset="0"/>
              </a:rPr>
              <a:t>Revision Description:  </a:t>
            </a:r>
            <a:r>
              <a:rPr lang="en-US" sz="1600" dirty="0">
                <a:effectLst/>
                <a:latin typeface="+mn-lt"/>
                <a:ea typeface="Times New Roman" panose="02020603050405020304" pitchFamily="18" charset="0"/>
              </a:rPr>
              <a:t>This NPRR provides ERCOT the ability to instruct Transmission  and/or Distribution Service Providers (TDSPs) to deploy any available distribution voltage reduction measures prior to ERCOT declaring an Energy Emergency Alert (EEA) if ERCOT determines it is possible that the deployment of these measures could avoid the need to declare an EEA and ERCOT does not expect to need these measures to reduce the amount of Load shedding that may be needed in EEA Level 3.  These revisions also clarify the role of TDSPs in determining whether distribution voltage reduction should be implemented.</a:t>
            </a:r>
          </a:p>
          <a:p>
            <a:pPr marL="228600" marR="0">
              <a:spcBef>
                <a:spcPts val="0"/>
              </a:spcBef>
              <a:spcAft>
                <a:spcPts val="0"/>
              </a:spcAft>
            </a:pPr>
            <a:r>
              <a:rPr lang="en-US" sz="1600" b="1" dirty="0">
                <a:effectLst/>
                <a:latin typeface="+mn-lt"/>
                <a:ea typeface="Times New Roman" panose="02020603050405020304" pitchFamily="18" charset="0"/>
              </a:rPr>
              <a:t>PRS Decision:</a:t>
            </a:r>
            <a:r>
              <a:rPr lang="en-US" sz="1600" dirty="0">
                <a:effectLst/>
                <a:latin typeface="+mn-lt"/>
                <a:ea typeface="Times New Roman" panose="02020603050405020304" pitchFamily="18" charset="0"/>
              </a:rPr>
              <a:t>  On 11/10/21, PRS voted via roll call to waive notice for NPRR1105, and to grant NPRR1105 Urgent status.  There were two opposing votes from the Independent Generator (Luminant) and Municipal (Denton) Market Segments, and seven abstentions from the Consumer (2) (OPUC, Occidental), Independent Generator (Jupiter Power), IPM (3) (DC Energy, Morgan Stanley, Tenaska), and Municipal (Austin Energy) Market Segments.  PRS then voted via roll call to recommend approval of NPRR1105 as amended by the 11/10/21 TCPA comments, and to forward to TAC NPRR1105 and the Impact Analysis.  There was one opposing vote from the Consumer (Occidental) Market Segment, and six abstentions from the Consumer (OPUC), Cooperative (LCRA), IPM (Morgan Stanley), and Municipal (3) (Denton, Austin Energy, CPS Energy) Market Segments.</a:t>
            </a:r>
          </a:p>
        </p:txBody>
      </p:sp>
    </p:spTree>
    <p:extLst>
      <p:ext uri="{BB962C8B-B14F-4D97-AF65-F5344CB8AC3E}">
        <p14:creationId xmlns:p14="http://schemas.microsoft.com/office/powerpoint/2010/main" val="195330027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NPRR1106, Deployment of Emergency Response Service (ERS) Prior to Declaration of Energy Emergency Alert (EEA) – URGENT</a:t>
            </a:r>
            <a:endParaRPr lang="en-US" sz="1800" dirty="0"/>
          </a:p>
        </p:txBody>
      </p:sp>
      <p:sp>
        <p:nvSpPr>
          <p:cNvPr id="14339" name="Rectangle 2"/>
          <p:cNvSpPr>
            <a:spLocks noChangeArrowheads="1"/>
          </p:cNvSpPr>
          <p:nvPr/>
        </p:nvSpPr>
        <p:spPr bwMode="auto">
          <a:xfrm>
            <a:off x="70287" y="774492"/>
            <a:ext cx="8732520" cy="53553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a:t>
            </a:r>
            <a:r>
              <a:rPr lang="en-US" sz="1800" dirty="0">
                <a:effectLst/>
                <a:latin typeface="+mn-lt"/>
                <a:ea typeface="Times New Roman" panose="02020603050405020304" pitchFamily="18" charset="0"/>
              </a:rPr>
              <a:t>  January 1, 2022</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a:t>
            </a:r>
            <a:r>
              <a:rPr lang="x-none" sz="1800" dirty="0">
                <a:effectLst/>
                <a:latin typeface="+mn-lt"/>
                <a:ea typeface="Times New Roman" panose="02020603050405020304" pitchFamily="18" charset="0"/>
              </a:rPr>
              <a:t>ERCOT business processes</a:t>
            </a:r>
            <a:r>
              <a:rPr lang="en-US" sz="1800" dirty="0">
                <a:effectLst/>
                <a:latin typeface="+mn-lt"/>
                <a:ea typeface="Times New Roman" panose="02020603050405020304" pitchFamily="18" charset="0"/>
              </a:rPr>
              <a:t> will be updated; ERCOT grid operations and practices will be updated.</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revises the Protocols to allow for the deployment of ERS prior to the declaration of an EEA when Physical Responsive Capability (PRC) falls below 3,000 MW and is not projected to be recovered above 3,000 MW within 30 minutes following the deployment of Non-Spinning Reserve (Non-Spin).</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11/10/21, PRS voted via roll call to waive notice for NPRR1106, and to grant NPRR1106 Urgent status.  There were two opposing votes from the Independent Generator (Luminant) and Municipal (Denton) Market Segments, and seven abstentions from the Consumer (2) (OPUC, Occidental), Independent Generator (Jupiter Power), IPM (3) (DC Energy, Morgan Stanley, Tenaska), and Municipal (Austin Energy) Market Segments.  PRS then voted via roll call to recommend approval of NPRR1106 as submitted, and to forward to TAC NPRR1106 and the Impact Analysis.  There was one opposing vote from the IPM (Morgan Stanley) Market Segment, and one abstention from the Municipal (Austin Energy) Market Segment.</a:t>
            </a:r>
          </a:p>
        </p:txBody>
      </p:sp>
    </p:spTree>
    <p:extLst>
      <p:ext uri="{BB962C8B-B14F-4D97-AF65-F5344CB8AC3E}">
        <p14:creationId xmlns:p14="http://schemas.microsoft.com/office/powerpoint/2010/main" val="220979333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600" i="1" dirty="0"/>
              <a:t>NPRR1107, Addition of Weatherization Inspection Fees to the ERCOT Fee Schedule and Clarification of Generation Interconnection Request Fees – URGENT</a:t>
            </a:r>
            <a:endParaRPr lang="en-US" sz="1600" dirty="0"/>
          </a:p>
        </p:txBody>
      </p:sp>
      <p:sp>
        <p:nvSpPr>
          <p:cNvPr id="14339" name="Rectangle 2"/>
          <p:cNvSpPr>
            <a:spLocks noChangeArrowheads="1"/>
          </p:cNvSpPr>
          <p:nvPr/>
        </p:nvSpPr>
        <p:spPr bwMode="auto">
          <a:xfrm>
            <a:off x="70287" y="774492"/>
            <a:ext cx="8732520" cy="5509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600" b="1" dirty="0">
                <a:effectLst/>
                <a:latin typeface="+mn-lt"/>
                <a:ea typeface="Times New Roman" panose="02020603050405020304" pitchFamily="18" charset="0"/>
              </a:rPr>
              <a:t>Proposed Effective Date:</a:t>
            </a:r>
            <a:r>
              <a:rPr lang="en-US" sz="1600" dirty="0">
                <a:effectLst/>
                <a:latin typeface="+mn-lt"/>
                <a:ea typeface="Times New Roman" panose="02020603050405020304" pitchFamily="18" charset="0"/>
              </a:rPr>
              <a:t>  Upon PUCT approval – December 17, 2021 until September 1, 2022</a:t>
            </a:r>
          </a:p>
          <a:p>
            <a:pPr marL="228600" marR="0" algn="just">
              <a:spcBef>
                <a:spcPts val="0"/>
              </a:spcBef>
              <a:spcAft>
                <a:spcPts val="0"/>
              </a:spcAft>
            </a:pPr>
            <a:r>
              <a:rPr lang="en-US" sz="1600" b="1" dirty="0">
                <a:effectLst/>
                <a:latin typeface="+mn-lt"/>
                <a:ea typeface="Times New Roman" panose="02020603050405020304" pitchFamily="18" charset="0"/>
              </a:rPr>
              <a:t>ERCOT Impact Analysis:  </a:t>
            </a:r>
            <a:r>
              <a:rPr lang="en-US" sz="1600" dirty="0">
                <a:effectLst/>
                <a:latin typeface="+mn-lt"/>
                <a:ea typeface="Times New Roman" panose="02020603050405020304" pitchFamily="18" charset="0"/>
              </a:rPr>
              <a:t>Less than $10k (O&amp;M); no impacts to ERCOT staffing; no impacts to ERCOT Website and MIS Systems; ERCOT business processes will be updated; no impacts to ERCOT grid operations and practices.</a:t>
            </a:r>
          </a:p>
          <a:p>
            <a:pPr marL="228600" marR="0" algn="just">
              <a:spcBef>
                <a:spcPts val="0"/>
              </a:spcBef>
              <a:spcAft>
                <a:spcPts val="0"/>
              </a:spcAft>
            </a:pPr>
            <a:r>
              <a:rPr lang="en-US" sz="1600" b="1" dirty="0">
                <a:effectLst/>
                <a:latin typeface="+mn-lt"/>
                <a:ea typeface="Times New Roman" panose="02020603050405020304" pitchFamily="18" charset="0"/>
              </a:rPr>
              <a:t>Revision Description:  </a:t>
            </a:r>
            <a:r>
              <a:rPr lang="en-US" sz="1600" dirty="0">
                <a:effectLst/>
                <a:latin typeface="+mn-lt"/>
                <a:ea typeface="Times New Roman" panose="02020603050405020304" pitchFamily="18" charset="0"/>
              </a:rPr>
              <a:t>This NPRR adds new fees for weatherization inspections conducted by ERCOT to the ERCOT Fee Schedule.  This NPRR further clarifies that the existing GINR fees apply to all generation interconnection projects regardless of whether they will interconnect at the transmission or distribution level.</a:t>
            </a:r>
          </a:p>
          <a:p>
            <a:pPr marL="228600" marR="0">
              <a:spcBef>
                <a:spcPts val="0"/>
              </a:spcBef>
              <a:spcAft>
                <a:spcPts val="0"/>
              </a:spcAft>
            </a:pPr>
            <a:r>
              <a:rPr lang="en-US" sz="1600" b="1" dirty="0">
                <a:effectLst/>
                <a:latin typeface="+mn-lt"/>
                <a:ea typeface="Times New Roman" panose="02020603050405020304" pitchFamily="18" charset="0"/>
              </a:rPr>
              <a:t>PRS Decision:</a:t>
            </a:r>
            <a:r>
              <a:rPr lang="en-US" sz="1600" dirty="0">
                <a:effectLst/>
                <a:latin typeface="+mn-lt"/>
                <a:ea typeface="Times New Roman" panose="02020603050405020304" pitchFamily="18" charset="0"/>
              </a:rPr>
              <a:t>  On 11/10/21, PRS voted via roll call to waive notice for NPRR1107, and to grant NPRR1107 Urgent status.  There were two opposing votes from the Independent Generator (Luminant) and Municipal (Denton) Market Segments, and seven abstentions from the Consumer (2) (OPUC, Occidental Chemical), Independent Generator (Jupiter Power), IPM (3) (Tenaska, DC Energy, Morgan Stanley), and Municipal (Austin Energy) Market Segments.  PRS then voted unanimously via roll call to table NPRR1107.  On 11/17/21, PRS voted via roll call to recommend approval of NPRR1107 as amended by the 11/16/21 TIEC comments and to forward to TAC NPRR1107 and the Impact Analysis with a recommended effective date of upon PUCT approval and a recommended sunset date of September 1, 2022.  There were four opposing votes from the Independent Generator (3) (Broad Reach, Jupiter Power, ENGIE) and Municipal (GEUS) Market Segments, and three abstentions from the Consumer (Occidental Chemical), IPM (Morgan Stanley), and IREP (Just Energy) Market Segments.</a:t>
            </a:r>
          </a:p>
        </p:txBody>
      </p:sp>
    </p:spTree>
    <p:extLst>
      <p:ext uri="{BB962C8B-B14F-4D97-AF65-F5344CB8AC3E}">
        <p14:creationId xmlns:p14="http://schemas.microsoft.com/office/powerpoint/2010/main" val="333431236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NPRR1109, Process for Reinstating Decommissioned Generation Resources – URGENT</a:t>
            </a:r>
            <a:endParaRPr lang="en-US" sz="1800" dirty="0"/>
          </a:p>
        </p:txBody>
      </p:sp>
      <p:sp>
        <p:nvSpPr>
          <p:cNvPr id="14339" name="Rectangle 2"/>
          <p:cNvSpPr>
            <a:spLocks noChangeArrowheads="1"/>
          </p:cNvSpPr>
          <p:nvPr/>
        </p:nvSpPr>
        <p:spPr bwMode="auto">
          <a:xfrm>
            <a:off x="70287" y="774492"/>
            <a:ext cx="8732520" cy="54014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500" b="1" dirty="0">
                <a:effectLst/>
                <a:latin typeface="+mn-lt"/>
                <a:ea typeface="Times New Roman" panose="02020603050405020304" pitchFamily="18" charset="0"/>
              </a:rPr>
              <a:t>Proposed Effective Date:</a:t>
            </a:r>
            <a:r>
              <a:rPr lang="en-US" sz="1500" dirty="0">
                <a:effectLst/>
                <a:latin typeface="+mn-lt"/>
                <a:ea typeface="Times New Roman" panose="02020603050405020304" pitchFamily="18" charset="0"/>
              </a:rPr>
              <a:t>  Upon PUCT approval – December 17, 2021</a:t>
            </a:r>
          </a:p>
          <a:p>
            <a:pPr marL="228600" marR="0" algn="just">
              <a:spcBef>
                <a:spcPts val="0"/>
              </a:spcBef>
              <a:spcAft>
                <a:spcPts val="0"/>
              </a:spcAft>
            </a:pPr>
            <a:r>
              <a:rPr lang="en-US" sz="1500" b="1" dirty="0">
                <a:effectLst/>
                <a:latin typeface="+mn-lt"/>
                <a:ea typeface="Times New Roman" panose="02020603050405020304" pitchFamily="18" charset="0"/>
              </a:rPr>
              <a:t>ERCOT Impact Analysis:  </a:t>
            </a:r>
            <a:r>
              <a:rPr lang="en-US" sz="1500" dirty="0">
                <a:effectLst/>
                <a:latin typeface="+mn-lt"/>
                <a:ea typeface="Times New Roman" panose="02020603050405020304" pitchFamily="18" charset="0"/>
              </a:rPr>
              <a:t>No budgetary impact; no impacts to ERCOT staffing; no impacts to ERCOT computer systems; </a:t>
            </a:r>
            <a:r>
              <a:rPr lang="x-none" sz="1500" dirty="0">
                <a:effectLst/>
                <a:latin typeface="+mn-lt"/>
                <a:ea typeface="Times New Roman" panose="02020603050405020304" pitchFamily="18" charset="0"/>
              </a:rPr>
              <a:t>ERCOT business processes</a:t>
            </a:r>
            <a:r>
              <a:rPr lang="en-US" sz="1500" dirty="0">
                <a:effectLst/>
                <a:latin typeface="+mn-lt"/>
                <a:ea typeface="Times New Roman" panose="02020603050405020304" pitchFamily="18" charset="0"/>
              </a:rPr>
              <a:t> will be updated; ERCOT grid operations and practices will be updated.</a:t>
            </a:r>
          </a:p>
          <a:p>
            <a:pPr marL="228600" marR="0">
              <a:spcBef>
                <a:spcPts val="0"/>
              </a:spcBef>
              <a:spcAft>
                <a:spcPts val="0"/>
              </a:spcAft>
            </a:pPr>
            <a:r>
              <a:rPr lang="en-US" sz="1500" b="1" dirty="0">
                <a:effectLst/>
                <a:latin typeface="+mn-lt"/>
                <a:ea typeface="Times New Roman" panose="02020603050405020304" pitchFamily="18" charset="0"/>
              </a:rPr>
              <a:t>Revision Description:  </a:t>
            </a:r>
            <a:r>
              <a:rPr lang="en-US" sz="1500" dirty="0">
                <a:effectLst/>
                <a:latin typeface="+mn-lt"/>
                <a:ea typeface="Times New Roman" panose="02020603050405020304" pitchFamily="18" charset="0"/>
              </a:rPr>
              <a:t>This NPRR allows a Resource Entity to bring a Decommissioned Generation Resource back to service if it submits a Notification of Change of Generation Resource Designation notifying ERCOT of the intended return to service within three years of the date the Generation Resource was removed from the ERCOT Network Operations Model.  This NPRR gives ERCOT and the interconnecting Transmission and/or Distribution Service Provider (TDSP) discretion to require any needed studies testing, metering, or facility upgrades to ensure the reliable interconnection of the Generation Resource.</a:t>
            </a:r>
          </a:p>
          <a:p>
            <a:pPr marL="228600" marR="0">
              <a:spcBef>
                <a:spcPts val="0"/>
              </a:spcBef>
              <a:spcAft>
                <a:spcPts val="0"/>
              </a:spcAft>
            </a:pPr>
            <a:r>
              <a:rPr lang="en-US" sz="1500" b="1" dirty="0">
                <a:effectLst/>
                <a:latin typeface="+mn-lt"/>
                <a:ea typeface="Times New Roman" panose="02020603050405020304" pitchFamily="18" charset="0"/>
              </a:rPr>
              <a:t>PRS Decision:</a:t>
            </a:r>
            <a:r>
              <a:rPr lang="en-US" sz="1500" dirty="0">
                <a:effectLst/>
                <a:latin typeface="+mn-lt"/>
                <a:ea typeface="Times New Roman" panose="02020603050405020304" pitchFamily="18" charset="0"/>
              </a:rPr>
              <a:t>  On 11/10/21, PRS voted via roll call to waive notice for NPRR1109, and to grant NPRR1109 Urgent status.  There were two opposing votes from the Independent Generator (Luminant) and Municipal (Denton) Market Segments, and seven abstentions from the Consumer (2) (OPUC, Occidental), Independent Generator (Jupiter Power), IPM (3) (DC Energy, Morgan Stanley, Tenaska), and Municipal (Austin Energy) Market Segments.  PRS then voted unanimously via roll call to table NPRR1109.  On 11/17/21, PRS voted via roll call to recommend approval of NPRR1109 as submitted and to forward to TAC NPRR1109 and the Impact Analysis with a recommend effective date of upon PUCT approval.  There were two opposing votes from the Independent Generator (Luminant) and IPM (Morgan Stanley) Market Segments, and 12 abstentions from the Independent Generator (5) (Broad Reach, Key Capture, Jupiter, Calpine, EDP Renewables), IPM (Tenaska), IREP (2) (Reliant, Just Energy), Investor Owned Utilities (IOU) (AEP), and Municipal (3) (Denton, Austin Energy, CPS Energy) Market Segments.  </a:t>
            </a:r>
          </a:p>
        </p:txBody>
      </p:sp>
    </p:spTree>
    <p:extLst>
      <p:ext uri="{BB962C8B-B14F-4D97-AF65-F5344CB8AC3E}">
        <p14:creationId xmlns:p14="http://schemas.microsoft.com/office/powerpoint/2010/main" val="361085421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a:solidFill>
                  <a:schemeClr val="accent1"/>
                </a:solidFill>
              </a:rPr>
              <a:t>2021 Release Targets – Board Approved NPRRs / SCRs / </a:t>
            </a:r>
            <a:r>
              <a:rPr lang="en-US" sz="2200" b="1" dirty="0" err="1">
                <a:solidFill>
                  <a:schemeClr val="accent1"/>
                </a:solidFill>
              </a:rPr>
              <a:t>xGRRs</a:t>
            </a:r>
            <a:r>
              <a:rPr lang="en-US" sz="2200" b="1" dirty="0">
                <a:solidFill>
                  <a:schemeClr val="accent1"/>
                </a:solidFill>
              </a:rPr>
              <a:t>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16</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45329"/>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5994365"/>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453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6"/>
          <a:ext cx="8839200" cy="4294012"/>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2/2 – 2/4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3/30 – 4/1</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5/25 – 5/27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7/27 – 7/29</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10/5 – 10/7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12/7 – 12/9</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NPRR902</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NOGRR195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OBDRR023</a:t>
                      </a:r>
                      <a:r>
                        <a:rPr kumimoji="0" lang="en-US" sz="900" b="0" i="0" u="none" strike="noStrike" cap="none" normalizeH="0" baseline="0" dirty="0">
                          <a:ln>
                            <a:noFill/>
                          </a:ln>
                          <a:solidFill>
                            <a:schemeClr val="tx1"/>
                          </a:solidFill>
                          <a:effectLst/>
                          <a:latin typeface="Courier New" pitchFamily="49" charset="0"/>
                        </a:rPr>
                        <a:t>(a)</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9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9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9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NPRR1020</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NPRR971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NPRR986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NPRR998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NPRR1024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NPRR1043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NOGRR213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VCMRR027</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PGRR070</a:t>
                      </a:r>
                      <a:endParaRPr kumimoji="0" lang="en-US" sz="9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a:ln>
                            <a:noFill/>
                          </a:ln>
                          <a:solidFill>
                            <a:schemeClr val="tx1"/>
                          </a:solidFill>
                          <a:effectLst/>
                          <a:latin typeface="Courier New" pitchFamily="49" charset="0"/>
                          <a:ea typeface="+mn-ea"/>
                          <a:cs typeface="+mn-cs"/>
                        </a:rPr>
                        <a:t>NPRR1060</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NPRR974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NPRR978</a:t>
                      </a:r>
                      <a:r>
                        <a:rPr kumimoji="0" lang="en-US" sz="900" b="0" i="0" u="none" strike="noStrike" kern="1200" cap="none" normalizeH="0" baseline="0" dirty="0">
                          <a:ln>
                            <a:noFill/>
                          </a:ln>
                          <a:solidFill>
                            <a:schemeClr val="tx1"/>
                          </a:solidFill>
                          <a:effectLst/>
                          <a:latin typeface="Courier New" pitchFamily="49" charset="0"/>
                          <a:ea typeface="+mn-ea"/>
                          <a:cs typeface="+mn-cs"/>
                        </a:rPr>
                        <a:t>(c)</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NPRR1048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NPRR1051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SCR811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ECMS</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ECMS</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NPRR1080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OBDRR030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NPRR1081</a:t>
                      </a:r>
                      <a:r>
                        <a:rPr kumimoji="0" lang="en-US" sz="900" b="0" i="0" u="none" strike="noStrike" cap="none" normalizeH="0" baseline="0" dirty="0">
                          <a:ln>
                            <a:noFill/>
                          </a:ln>
                          <a:solidFill>
                            <a:schemeClr val="tx1"/>
                          </a:solidFill>
                          <a:effectLst/>
                          <a:latin typeface="Courier New" pitchFamily="49" charset="0"/>
                        </a:rPr>
                        <a:t>(a)</a:t>
                      </a:r>
                      <a:endParaRPr kumimoji="0" lang="en-US" sz="9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NPRR902</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NPRR905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900" b="0" i="0" u="none" strike="sngStrike" kern="1200" cap="none" normalizeH="0" baseline="0" dirty="0">
                          <a:ln>
                            <a:noFill/>
                          </a:ln>
                          <a:solidFill>
                            <a:schemeClr val="tx1"/>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SCR789</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NPRR1062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RMGRR164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NPRR1031</a:t>
                      </a:r>
                      <a:r>
                        <a:rPr kumimoji="0" lang="en-US" sz="1200" b="0" i="0" u="none" strike="noStrike" kern="1200" cap="none" normalizeH="0" baseline="0" dirty="0">
                          <a:ln>
                            <a:noFill/>
                          </a:ln>
                          <a:solidFill>
                            <a:srgbClr val="FF0000"/>
                          </a:solidFill>
                          <a:effectLst/>
                          <a:latin typeface="Courier New" pitchFamily="49" charset="0"/>
                          <a:ea typeface="+mn-ea"/>
                          <a:cs typeface="+mn-cs"/>
                        </a:rPr>
                        <a:t> </a:t>
                      </a: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2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NPRR867</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NPRR1081</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None</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NPRR984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OBDRR023</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SCR781</a:t>
                      </a:r>
                      <a:r>
                        <a:rPr kumimoji="0" lang="en-US" sz="1200" b="0" i="0" u="none" strike="sngStrike" kern="1200" cap="none" normalizeH="0" baseline="0" dirty="0">
                          <a:ln>
                            <a:noFill/>
                          </a:ln>
                          <a:solidFill>
                            <a:schemeClr val="tx1"/>
                          </a:solidFill>
                          <a:effectLst/>
                          <a:latin typeface="Courier New" pitchFamily="49" charset="0"/>
                          <a:ea typeface="+mn-ea"/>
                          <a:cs typeface="+mn-cs"/>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sngStrike" kern="1200" cap="none" normalizeH="0" baseline="0" dirty="0">
                          <a:ln>
                            <a:noFill/>
                          </a:ln>
                          <a:solidFill>
                            <a:schemeClr val="tx1"/>
                          </a:solidFill>
                          <a:effectLst/>
                          <a:latin typeface="Courier New" pitchFamily="49" charset="0"/>
                          <a:ea typeface="+mn-ea"/>
                          <a:cs typeface="+mn-cs"/>
                        </a:rPr>
                        <a:t>FFR Advancement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50" b="0" i="0" u="none" strike="sngStrike" kern="1200" cap="none" normalizeH="0" baseline="0" dirty="0">
                          <a:ln>
                            <a:noFill/>
                          </a:ln>
                          <a:solidFill>
                            <a:schemeClr val="tx1"/>
                          </a:solidFill>
                          <a:effectLst/>
                          <a:latin typeface="Courier New" pitchFamily="49" charset="0"/>
                          <a:ea typeface="+mn-ea"/>
                          <a:cs typeface="+mn-cs"/>
                        </a:rPr>
                        <a:t>(NPRR863 FFR)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NPRR1015</a:t>
                      </a:r>
                      <a:endParaRPr kumimoji="0" lang="en-US" sz="105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NPRR1079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NOGRR187</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459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8" name="TextBox 21"/>
          <p:cNvSpPr txBox="1">
            <a:spLocks noChangeArrowheads="1"/>
          </p:cNvSpPr>
          <p:nvPr/>
        </p:nvSpPr>
        <p:spPr bwMode="auto">
          <a:xfrm>
            <a:off x="6470115" y="5485388"/>
            <a:ext cx="2505302" cy="954107"/>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NPRR902(a) – ECEII Market Participant MPIM role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NPRR902(b) – MIS links updated for ECEII reports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NPRR978(c) – Forecast Zone scope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NPRR1081(a) – Manual implementation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NPRR1081(b) – Automated solution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OBDRR023(a) – ERS Expenditure Limit</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OBDRR023(b) – 4 Standard Contract Terms/Year</a:t>
            </a:r>
          </a:p>
        </p:txBody>
      </p:sp>
      <p:graphicFrame>
        <p:nvGraphicFramePr>
          <p:cNvPr id="38" name="Table 37"/>
          <p:cNvGraphicFramePr>
            <a:graphicFrameLocks noGrp="1"/>
          </p:cNvGraphicFramePr>
          <p:nvPr/>
        </p:nvGraphicFramePr>
        <p:xfrm>
          <a:off x="176358" y="5098190"/>
          <a:ext cx="8799059" cy="365760"/>
        </p:xfrm>
        <a:graphic>
          <a:graphicData uri="http://schemas.openxmlformats.org/drawingml/2006/table">
            <a:tbl>
              <a:tblPr firstRow="1" bandRow="1"/>
              <a:tblGrid>
                <a:gridCol w="966642">
                  <a:extLst>
                    <a:ext uri="{9D8B030D-6E8A-4147-A177-3AD203B41FA5}">
                      <a16:colId xmlns:a16="http://schemas.microsoft.com/office/drawing/2014/main" val="20000"/>
                    </a:ext>
                  </a:extLst>
                </a:gridCol>
                <a:gridCol w="7832417">
                  <a:extLst>
                    <a:ext uri="{9D8B030D-6E8A-4147-A177-3AD203B41FA5}">
                      <a16:colId xmlns:a16="http://schemas.microsoft.com/office/drawing/2014/main" val="20001"/>
                    </a:ext>
                  </a:extLst>
                </a:gridCol>
              </a:tblGrid>
              <a:tr h="293370">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200" b="1" dirty="0">
                          <a:solidFill>
                            <a:schemeClr val="tx1"/>
                          </a:solidFill>
                        </a:rPr>
                        <a:t>TBD Items</a:t>
                      </a: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900" b="0" strike="noStrike" kern="1200" baseline="0" dirty="0">
                          <a:solidFill>
                            <a:schemeClr val="tx1"/>
                          </a:solidFill>
                          <a:latin typeface="+mn-lt"/>
                          <a:ea typeface="+mn-ea"/>
                          <a:cs typeface="+mn-cs"/>
                        </a:rPr>
                        <a:t>NPRRs: 484, 825(b), 826, 829, 841, 857, 879, 885, 904, 918, 930, 935(b), 936, 941, 945, 962, 965, 1004, 1006, 1019, 1023, 1030, 1032, 1034, 1040, 1057                  SCRs: 799, 805, 809, 812                Market Guides: PGRR066, PGRR076       Other Binding Docs: OBDRR009</a:t>
                      </a:r>
                      <a:endParaRPr lang="en-US" sz="900" b="0" strike="sngStrike" kern="1200" baseline="0" dirty="0">
                        <a:solidFill>
                          <a:schemeClr val="tx1"/>
                        </a:solidFill>
                        <a:latin typeface="+mn-lt"/>
                        <a:ea typeface="+mn-ea"/>
                        <a:cs typeface="+mn-cs"/>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extLst>
                  <a:ext uri="{0D108BD9-81ED-4DB2-BD59-A6C34878D82A}">
                    <a16:rowId xmlns:a16="http://schemas.microsoft.com/office/drawing/2014/main" val="10000"/>
                  </a:ext>
                </a:extLst>
              </a:tr>
            </a:tbl>
          </a:graphicData>
        </a:graphic>
      </p:graphicFrame>
      <p:sp>
        <p:nvSpPr>
          <p:cNvPr id="26" name="TextBox 25"/>
          <p:cNvSpPr txBox="1"/>
          <p:nvPr/>
        </p:nvSpPr>
        <p:spPr>
          <a:xfrm>
            <a:off x="7162800" y="4634185"/>
            <a:ext cx="370549" cy="44627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45" name="TextBox 44"/>
          <p:cNvSpPr txBox="1"/>
          <p:nvPr/>
        </p:nvSpPr>
        <p:spPr>
          <a:xfrm>
            <a:off x="7118545" y="1366208"/>
            <a:ext cx="370549" cy="159274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56" name="TextBox 12"/>
          <p:cNvSpPr txBox="1">
            <a:spLocks noChangeArrowheads="1"/>
          </p:cNvSpPr>
          <p:nvPr/>
        </p:nvSpPr>
        <p:spPr bwMode="auto">
          <a:xfrm>
            <a:off x="3080013" y="2633361"/>
            <a:ext cx="1490472" cy="230832"/>
          </a:xfrm>
          <a:prstGeom prst="rect">
            <a:avLst/>
          </a:prstGeom>
          <a:noFill/>
          <a:ln w="9525">
            <a:no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900" b="0" i="0" u="none" strike="noStrike" kern="1200" cap="none" spc="0" normalizeH="0" baseline="0" noProof="0" dirty="0">
                <a:ln>
                  <a:noFill/>
                </a:ln>
                <a:solidFill>
                  <a:prstClr val="black"/>
                </a:solidFill>
                <a:effectLst/>
                <a:uLnTx/>
                <a:uFillTx/>
                <a:latin typeface="Arial" charset="0"/>
                <a:ea typeface="+mn-ea"/>
                <a:cs typeface="+mn-cs"/>
              </a:rPr>
              <a:t>Replace </a:t>
            </a:r>
            <a:r>
              <a:rPr kumimoji="0" lang="en-US" sz="900" b="0" i="0" u="none" strike="noStrike" kern="1200" cap="none" spc="0" normalizeH="0" baseline="0" noProof="0" dirty="0" err="1">
                <a:ln>
                  <a:noFill/>
                </a:ln>
                <a:solidFill>
                  <a:prstClr val="black"/>
                </a:solidFill>
                <a:effectLst/>
                <a:uLnTx/>
                <a:uFillTx/>
                <a:latin typeface="Arial" charset="0"/>
                <a:ea typeface="+mn-ea"/>
                <a:cs typeface="+mn-cs"/>
              </a:rPr>
              <a:t>NoticeBuilder</a:t>
            </a:r>
            <a:endParaRPr kumimoji="0" lang="en-US" sz="900" b="0" i="0" u="none" strike="noStrike" kern="0" cap="none" spc="0" normalizeH="0" baseline="0" noProof="0" dirty="0">
              <a:ln>
                <a:noFill/>
              </a:ln>
              <a:solidFill>
                <a:prstClr val="black"/>
              </a:solidFill>
              <a:effectLst/>
              <a:uLnTx/>
              <a:uFillTx/>
              <a:latin typeface="Arial" charset="0"/>
              <a:ea typeface="+mn-ea"/>
              <a:cs typeface="+mn-cs"/>
            </a:endParaRPr>
          </a:p>
        </p:txBody>
      </p:sp>
      <p:sp>
        <p:nvSpPr>
          <p:cNvPr id="57" name="TextBox 12"/>
          <p:cNvSpPr txBox="1">
            <a:spLocks noChangeArrowheads="1"/>
          </p:cNvSpPr>
          <p:nvPr/>
        </p:nvSpPr>
        <p:spPr bwMode="auto">
          <a:xfrm>
            <a:off x="6024731" y="3200400"/>
            <a:ext cx="1445090" cy="600164"/>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ECMS</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11/17 – 11/20 </a:t>
            </a:r>
          </a:p>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900" b="0" i="0" u="none" strike="noStrike" kern="0" cap="none" spc="0" normalizeH="0" baseline="0" noProof="0" dirty="0">
                <a:ln>
                  <a:noFill/>
                </a:ln>
                <a:solidFill>
                  <a:prstClr val="black"/>
                </a:solidFill>
                <a:effectLst/>
                <a:uLnTx/>
                <a:uFillTx/>
                <a:latin typeface="Arial" charset="0"/>
                <a:ea typeface="+mn-ea"/>
                <a:cs typeface="+mn-cs"/>
              </a:rPr>
              <a:t>New navigation</a:t>
            </a:r>
          </a:p>
        </p:txBody>
      </p:sp>
      <p:sp>
        <p:nvSpPr>
          <p:cNvPr id="40" name="TextBox 12"/>
          <p:cNvSpPr txBox="1">
            <a:spLocks noChangeArrowheads="1"/>
          </p:cNvSpPr>
          <p:nvPr/>
        </p:nvSpPr>
        <p:spPr bwMode="auto">
          <a:xfrm>
            <a:off x="160279" y="1943100"/>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4" name="TextBox 43"/>
          <p:cNvSpPr txBox="1"/>
          <p:nvPr/>
        </p:nvSpPr>
        <p:spPr>
          <a:xfrm>
            <a:off x="1271547" y="222250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48" name="TextBox 47"/>
          <p:cNvSpPr txBox="1"/>
          <p:nvPr/>
        </p:nvSpPr>
        <p:spPr>
          <a:xfrm>
            <a:off x="5676655" y="2468482"/>
            <a:ext cx="370549" cy="44627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50" name="TextBox 49"/>
          <p:cNvSpPr txBox="1"/>
          <p:nvPr/>
        </p:nvSpPr>
        <p:spPr>
          <a:xfrm>
            <a:off x="1303041" y="1366733"/>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58" name="TextBox 57"/>
          <p:cNvSpPr txBox="1"/>
          <p:nvPr/>
        </p:nvSpPr>
        <p:spPr>
          <a:xfrm>
            <a:off x="1303789" y="1569467"/>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0" name="TextBox 12"/>
          <p:cNvSpPr txBox="1">
            <a:spLocks noChangeArrowheads="1"/>
          </p:cNvSpPr>
          <p:nvPr/>
        </p:nvSpPr>
        <p:spPr bwMode="auto">
          <a:xfrm>
            <a:off x="152400" y="2644001"/>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2/1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1" name="TextBox 12"/>
          <p:cNvSpPr txBox="1">
            <a:spLocks noChangeArrowheads="1"/>
          </p:cNvSpPr>
          <p:nvPr/>
        </p:nvSpPr>
        <p:spPr bwMode="auto">
          <a:xfrm>
            <a:off x="6024781" y="1939635"/>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10/1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2" name="TextBox 12"/>
          <p:cNvSpPr txBox="1">
            <a:spLocks noChangeArrowheads="1"/>
          </p:cNvSpPr>
          <p:nvPr/>
        </p:nvSpPr>
        <p:spPr bwMode="auto">
          <a:xfrm>
            <a:off x="1598860" y="3276600"/>
            <a:ext cx="15270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5/1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1" name="TextBox 12"/>
          <p:cNvSpPr txBox="1">
            <a:spLocks noChangeArrowheads="1"/>
          </p:cNvSpPr>
          <p:nvPr/>
        </p:nvSpPr>
        <p:spPr bwMode="auto">
          <a:xfrm>
            <a:off x="160279" y="3349975"/>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3/15</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46" name="TextBox 45"/>
          <p:cNvSpPr txBox="1"/>
          <p:nvPr/>
        </p:nvSpPr>
        <p:spPr>
          <a:xfrm>
            <a:off x="1282700" y="294005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49" name="TextBox 48"/>
          <p:cNvSpPr txBox="1"/>
          <p:nvPr/>
        </p:nvSpPr>
        <p:spPr>
          <a:xfrm>
            <a:off x="1289384" y="3639979"/>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59" name="TextBox 58"/>
          <p:cNvSpPr txBox="1"/>
          <p:nvPr/>
        </p:nvSpPr>
        <p:spPr>
          <a:xfrm>
            <a:off x="2796058" y="1391005"/>
            <a:ext cx="370549" cy="172354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5" name="TextBox 12"/>
          <p:cNvSpPr txBox="1">
            <a:spLocks noChangeArrowheads="1"/>
          </p:cNvSpPr>
          <p:nvPr/>
        </p:nvSpPr>
        <p:spPr bwMode="auto">
          <a:xfrm>
            <a:off x="160283" y="4226684"/>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4/22</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6" name="TextBox 65"/>
          <p:cNvSpPr txBox="1"/>
          <p:nvPr/>
        </p:nvSpPr>
        <p:spPr>
          <a:xfrm>
            <a:off x="1295400" y="4493945"/>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7" name="TextBox 12"/>
          <p:cNvSpPr txBox="1">
            <a:spLocks noChangeArrowheads="1"/>
          </p:cNvSpPr>
          <p:nvPr/>
        </p:nvSpPr>
        <p:spPr bwMode="auto">
          <a:xfrm>
            <a:off x="1598861" y="4136293"/>
            <a:ext cx="15270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6/1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70" name="TextBox 69"/>
          <p:cNvSpPr txBox="1"/>
          <p:nvPr/>
        </p:nvSpPr>
        <p:spPr>
          <a:xfrm>
            <a:off x="2805337" y="355014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47" name="TextBox 46"/>
          <p:cNvSpPr txBox="1"/>
          <p:nvPr/>
        </p:nvSpPr>
        <p:spPr>
          <a:xfrm>
            <a:off x="8651670" y="1489843"/>
            <a:ext cx="370549" cy="205440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23" name="TextBox 12"/>
          <p:cNvSpPr txBox="1">
            <a:spLocks noChangeArrowheads="1"/>
          </p:cNvSpPr>
          <p:nvPr/>
        </p:nvSpPr>
        <p:spPr bwMode="auto">
          <a:xfrm>
            <a:off x="6019800" y="4237374"/>
            <a:ext cx="1905000" cy="415498"/>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RIOO – Q4 2021</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0" i="0" u="none" strike="noStrike" kern="0" cap="none" spc="0" normalizeH="0" baseline="0" noProof="0" dirty="0">
                <a:ln>
                  <a:noFill/>
                </a:ln>
                <a:solidFill>
                  <a:prstClr val="black"/>
                </a:solidFill>
                <a:effectLst/>
                <a:uLnTx/>
                <a:uFillTx/>
                <a:latin typeface="Arial" charset="0"/>
                <a:ea typeface="+mn-ea"/>
                <a:cs typeface="+mn-cs"/>
              </a:rPr>
              <a:t>RARF Add Functionality Go-Live</a:t>
            </a:r>
          </a:p>
        </p:txBody>
      </p:sp>
      <p:sp>
        <p:nvSpPr>
          <p:cNvPr id="71" name="TextBox 12"/>
          <p:cNvSpPr txBox="1">
            <a:spLocks noChangeArrowheads="1"/>
          </p:cNvSpPr>
          <p:nvPr/>
        </p:nvSpPr>
        <p:spPr bwMode="auto">
          <a:xfrm>
            <a:off x="3120170" y="3048355"/>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6/25</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2" name="TextBox 61"/>
          <p:cNvSpPr txBox="1"/>
          <p:nvPr/>
        </p:nvSpPr>
        <p:spPr>
          <a:xfrm>
            <a:off x="4277651" y="1371600"/>
            <a:ext cx="370549" cy="3708708"/>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8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9" name="TextBox 12"/>
          <p:cNvSpPr txBox="1">
            <a:spLocks noChangeArrowheads="1"/>
          </p:cNvSpPr>
          <p:nvPr/>
        </p:nvSpPr>
        <p:spPr bwMode="auto">
          <a:xfrm>
            <a:off x="3078412" y="3512757"/>
            <a:ext cx="1490472" cy="338554"/>
          </a:xfrm>
          <a:prstGeom prst="rect">
            <a:avLst/>
          </a:prstGeom>
          <a:noFill/>
          <a:ln w="9525">
            <a:no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800" b="0" i="0" u="none" strike="noStrike" kern="1200" cap="none" spc="0" normalizeH="0" baseline="0" noProof="0" dirty="0">
                <a:ln>
                  <a:noFill/>
                </a:ln>
                <a:solidFill>
                  <a:prstClr val="black"/>
                </a:solidFill>
                <a:effectLst/>
                <a:uLnTx/>
                <a:uFillTx/>
                <a:latin typeface="Arial" charset="0"/>
                <a:ea typeface="+mn-ea"/>
                <a:cs typeface="+mn-cs"/>
              </a:rPr>
              <a:t>New public version of ERCOT.com homepage</a:t>
            </a:r>
            <a:endParaRPr kumimoji="0" lang="en-US" sz="800" b="0" i="0" u="none" strike="noStrike" kern="0" cap="none" spc="0" normalizeH="0" baseline="0" noProof="0" dirty="0">
              <a:ln>
                <a:noFill/>
              </a:ln>
              <a:solidFill>
                <a:prstClr val="black"/>
              </a:solidFill>
              <a:effectLst/>
              <a:uLnTx/>
              <a:uFillTx/>
              <a:latin typeface="Arial" charset="0"/>
              <a:ea typeface="+mn-ea"/>
              <a:cs typeface="+mn-cs"/>
            </a:endParaRPr>
          </a:p>
        </p:txBody>
      </p:sp>
      <p:sp>
        <p:nvSpPr>
          <p:cNvPr id="74" name="TextBox 73"/>
          <p:cNvSpPr txBox="1"/>
          <p:nvPr/>
        </p:nvSpPr>
        <p:spPr>
          <a:xfrm>
            <a:off x="2819400" y="4414679"/>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72" name="TextBox 12"/>
          <p:cNvSpPr txBox="1">
            <a:spLocks noChangeArrowheads="1"/>
          </p:cNvSpPr>
          <p:nvPr/>
        </p:nvSpPr>
        <p:spPr bwMode="auto">
          <a:xfrm>
            <a:off x="3124200" y="3968790"/>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75" name="TextBox 12"/>
          <p:cNvSpPr txBox="1">
            <a:spLocks noChangeArrowheads="1"/>
          </p:cNvSpPr>
          <p:nvPr/>
        </p:nvSpPr>
        <p:spPr bwMode="auto">
          <a:xfrm>
            <a:off x="4572000" y="4533603"/>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9/16</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76" name="TextBox 12"/>
          <p:cNvSpPr txBox="1">
            <a:spLocks noChangeArrowheads="1"/>
          </p:cNvSpPr>
          <p:nvPr/>
        </p:nvSpPr>
        <p:spPr bwMode="auto">
          <a:xfrm>
            <a:off x="4566239" y="1917032"/>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7/14</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64" name="TextBox 12"/>
          <p:cNvSpPr txBox="1">
            <a:spLocks noChangeArrowheads="1"/>
          </p:cNvSpPr>
          <p:nvPr/>
        </p:nvSpPr>
        <p:spPr bwMode="auto">
          <a:xfrm>
            <a:off x="4572000" y="2492214"/>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0" cap="none" spc="0" normalizeH="0" baseline="0" noProof="0" dirty="0">
                <a:ln>
                  <a:noFill/>
                </a:ln>
                <a:solidFill>
                  <a:prstClr val="black"/>
                </a:solidFill>
                <a:effectLst/>
                <a:uLnTx/>
                <a:uFillTx/>
                <a:latin typeface="Arial" charset="0"/>
                <a:ea typeface="+mn-ea"/>
                <a:cs typeface="+mn-cs"/>
              </a:rPr>
              <a:t>7/23</a:t>
            </a:r>
          </a:p>
        </p:txBody>
      </p:sp>
      <p:sp>
        <p:nvSpPr>
          <p:cNvPr id="68" name="TextBox 12">
            <a:extLst>
              <a:ext uri="{FF2B5EF4-FFF2-40B4-BE49-F238E27FC236}">
                <a16:creationId xmlns:a16="http://schemas.microsoft.com/office/drawing/2014/main" id="{6A912B95-0CAD-454C-92FB-788C2A8B1120}"/>
              </a:ext>
            </a:extLst>
          </p:cNvPr>
          <p:cNvSpPr txBox="1">
            <a:spLocks noChangeArrowheads="1"/>
          </p:cNvSpPr>
          <p:nvPr/>
        </p:nvSpPr>
        <p:spPr bwMode="auto">
          <a:xfrm>
            <a:off x="4572000" y="3316706"/>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0" cap="none" spc="0" normalizeH="0" baseline="0" noProof="0" dirty="0">
                <a:ln>
                  <a:noFill/>
                </a:ln>
                <a:solidFill>
                  <a:prstClr val="black"/>
                </a:solidFill>
                <a:effectLst/>
                <a:uLnTx/>
                <a:uFillTx/>
                <a:latin typeface="Arial" charset="0"/>
                <a:ea typeface="+mn-ea"/>
                <a:cs typeface="+mn-cs"/>
              </a:rPr>
              <a:t>8/1</a:t>
            </a:r>
          </a:p>
        </p:txBody>
      </p:sp>
      <p:sp>
        <p:nvSpPr>
          <p:cNvPr id="79" name="TextBox 78">
            <a:extLst>
              <a:ext uri="{FF2B5EF4-FFF2-40B4-BE49-F238E27FC236}">
                <a16:creationId xmlns:a16="http://schemas.microsoft.com/office/drawing/2014/main" id="{30AD0E9E-4680-4466-977F-D7E5CB69B0D5}"/>
              </a:ext>
            </a:extLst>
          </p:cNvPr>
          <p:cNvSpPr txBox="1"/>
          <p:nvPr/>
        </p:nvSpPr>
        <p:spPr>
          <a:xfrm>
            <a:off x="5681417" y="1368993"/>
            <a:ext cx="370549" cy="189282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10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81" name="TextBox 80">
            <a:extLst>
              <a:ext uri="{FF2B5EF4-FFF2-40B4-BE49-F238E27FC236}">
                <a16:creationId xmlns:a16="http://schemas.microsoft.com/office/drawing/2014/main" id="{4F604CB6-33D6-4C79-9A1D-4F9296BECCDD}"/>
              </a:ext>
            </a:extLst>
          </p:cNvPr>
          <p:cNvSpPr txBox="1"/>
          <p:nvPr/>
        </p:nvSpPr>
        <p:spPr>
          <a:xfrm>
            <a:off x="5692666" y="3621506"/>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63" name="TextBox 12">
            <a:extLst>
              <a:ext uri="{FF2B5EF4-FFF2-40B4-BE49-F238E27FC236}">
                <a16:creationId xmlns:a16="http://schemas.microsoft.com/office/drawing/2014/main" id="{8C84AF0F-3125-4B89-857B-35456E5A3080}"/>
              </a:ext>
            </a:extLst>
          </p:cNvPr>
          <p:cNvSpPr txBox="1">
            <a:spLocks noChangeArrowheads="1"/>
          </p:cNvSpPr>
          <p:nvPr/>
        </p:nvSpPr>
        <p:spPr bwMode="auto">
          <a:xfrm>
            <a:off x="4572000" y="3914001"/>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0" cap="none" spc="0" normalizeH="0" baseline="0" noProof="0" dirty="0">
                <a:ln>
                  <a:noFill/>
                </a:ln>
                <a:solidFill>
                  <a:prstClr val="black"/>
                </a:solidFill>
                <a:effectLst/>
                <a:uLnTx/>
                <a:uFillTx/>
                <a:latin typeface="Arial" charset="0"/>
                <a:ea typeface="+mn-ea"/>
                <a:cs typeface="+mn-cs"/>
              </a:rPr>
              <a:t>9/10</a:t>
            </a:r>
          </a:p>
        </p:txBody>
      </p:sp>
      <p:sp>
        <p:nvSpPr>
          <p:cNvPr id="83" name="TextBox 82">
            <a:extLst>
              <a:ext uri="{FF2B5EF4-FFF2-40B4-BE49-F238E27FC236}">
                <a16:creationId xmlns:a16="http://schemas.microsoft.com/office/drawing/2014/main" id="{0EB4092D-FD89-4E79-81AC-DDFF1B90D046}"/>
              </a:ext>
            </a:extLst>
          </p:cNvPr>
          <p:cNvSpPr txBox="1"/>
          <p:nvPr/>
        </p:nvSpPr>
        <p:spPr>
          <a:xfrm>
            <a:off x="5715000" y="4183049"/>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77" name="TextBox 76">
            <a:extLst>
              <a:ext uri="{FF2B5EF4-FFF2-40B4-BE49-F238E27FC236}">
                <a16:creationId xmlns:a16="http://schemas.microsoft.com/office/drawing/2014/main" id="{A7C1D070-2BC9-4FEB-BEE7-D440A5724816}"/>
              </a:ext>
            </a:extLst>
          </p:cNvPr>
          <p:cNvSpPr txBox="1"/>
          <p:nvPr/>
        </p:nvSpPr>
        <p:spPr>
          <a:xfrm>
            <a:off x="5713110" y="4821125"/>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78" name="TextBox 77">
            <a:extLst>
              <a:ext uri="{FF2B5EF4-FFF2-40B4-BE49-F238E27FC236}">
                <a16:creationId xmlns:a16="http://schemas.microsoft.com/office/drawing/2014/main" id="{F0C5B7B3-9AFF-45EC-A3EF-DC7107E63721}"/>
              </a:ext>
            </a:extLst>
          </p:cNvPr>
          <p:cNvSpPr txBox="1"/>
          <p:nvPr/>
        </p:nvSpPr>
        <p:spPr>
          <a:xfrm>
            <a:off x="7133050" y="2257466"/>
            <a:ext cx="370549" cy="523220"/>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Tree>
    <p:extLst>
      <p:ext uri="{BB962C8B-B14F-4D97-AF65-F5344CB8AC3E}">
        <p14:creationId xmlns:p14="http://schemas.microsoft.com/office/powerpoint/2010/main" val="94510118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a:solidFill>
                  <a:schemeClr val="accent1"/>
                </a:solidFill>
              </a:rPr>
              <a:t>2022 Release Targets – Board Approved NPRRs / SCRs / </a:t>
            </a:r>
            <a:r>
              <a:rPr lang="en-US" sz="2200" b="1" dirty="0" err="1">
                <a:solidFill>
                  <a:schemeClr val="accent1"/>
                </a:solidFill>
              </a:rPr>
              <a:t>xGRRs</a:t>
            </a:r>
            <a:r>
              <a:rPr lang="en-US" sz="2200" b="1" dirty="0">
                <a:solidFill>
                  <a:schemeClr val="accent1"/>
                </a:solidFill>
              </a:rPr>
              <a:t>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17</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45329"/>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453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6"/>
          <a:ext cx="8839200" cy="4190999"/>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2/1 – 2/3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rgbClr val="FF0000"/>
                          </a:solidFill>
                          <a:effectLst/>
                          <a:latin typeface="Arial" charset="0"/>
                        </a:rPr>
                        <a:t>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3/29 – 3/31</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5/24 – 5/26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7/26 – 7/28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10/4 – 10/6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12/6 – 12/8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rgbClr val="FF0000"/>
                          </a:solidFill>
                          <a:effectLst/>
                          <a:latin typeface="Courier New" pitchFamily="49" charset="0"/>
                        </a:rPr>
                        <a:t>LPGRR068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sng" strike="noStrike" cap="none" normalizeH="0" baseline="0" dirty="0">
                          <a:ln>
                            <a:noFill/>
                          </a:ln>
                          <a:solidFill>
                            <a:schemeClr val="tx1"/>
                          </a:solidFill>
                          <a:effectLst/>
                          <a:latin typeface="Courier New" pitchFamily="49" charset="0"/>
                        </a:rPr>
                        <a:t>DGR/DESR</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NPRR917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NPRR1016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NPRR1065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NOGRR212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PGRR082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RRGRR026</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SCR800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SCR809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NPRR939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NPRR1093</a:t>
                      </a: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TBD</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TBD</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TBD</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459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5" name="TextBox 14">
            <a:extLst>
              <a:ext uri="{FF2B5EF4-FFF2-40B4-BE49-F238E27FC236}">
                <a16:creationId xmlns:a16="http://schemas.microsoft.com/office/drawing/2014/main" id="{DB66D30A-5487-421A-AF14-94F22B0D24BF}"/>
              </a:ext>
            </a:extLst>
          </p:cNvPr>
          <p:cNvSpPr txBox="1"/>
          <p:nvPr/>
        </p:nvSpPr>
        <p:spPr>
          <a:xfrm>
            <a:off x="4201451" y="1357965"/>
            <a:ext cx="370549" cy="47705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I</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16" name="TextBox 15">
            <a:extLst>
              <a:ext uri="{FF2B5EF4-FFF2-40B4-BE49-F238E27FC236}">
                <a16:creationId xmlns:a16="http://schemas.microsoft.com/office/drawing/2014/main" id="{30D129D9-5EC9-4C95-AE8F-C1AA796BE5ED}"/>
              </a:ext>
            </a:extLst>
          </p:cNvPr>
          <p:cNvSpPr txBox="1"/>
          <p:nvPr/>
        </p:nvSpPr>
        <p:spPr>
          <a:xfrm>
            <a:off x="2829851" y="1343433"/>
            <a:ext cx="370549" cy="47705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I</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I</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17" name="TextBox 16">
            <a:extLst>
              <a:ext uri="{FF2B5EF4-FFF2-40B4-BE49-F238E27FC236}">
                <a16:creationId xmlns:a16="http://schemas.microsoft.com/office/drawing/2014/main" id="{4E236AF0-CB79-4485-8403-335353F306BE}"/>
              </a:ext>
            </a:extLst>
          </p:cNvPr>
          <p:cNvSpPr txBox="1"/>
          <p:nvPr/>
        </p:nvSpPr>
        <p:spPr>
          <a:xfrm>
            <a:off x="1283467" y="1357965"/>
            <a:ext cx="370549" cy="207749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Tree>
    <p:extLst>
      <p:ext uri="{BB962C8B-B14F-4D97-AF65-F5344CB8AC3E}">
        <p14:creationId xmlns:p14="http://schemas.microsoft.com/office/powerpoint/2010/main" val="39934197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and No Impact (Vote):</a:t>
            </a:r>
          </a:p>
          <a:p>
            <a:pPr>
              <a:spcBef>
                <a:spcPct val="0"/>
              </a:spcBef>
              <a:defRPr/>
            </a:pPr>
            <a:r>
              <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rPr>
              <a:t>NPRR1094, Allow Under Frequency Relay Load to be Manually Shed During EEA3 [Oncor] *</a:t>
            </a:r>
          </a:p>
          <a:p>
            <a:pPr>
              <a:spcBef>
                <a:spcPct val="0"/>
              </a:spcBef>
              <a:defRPr/>
            </a:pPr>
            <a:endPar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endParaRPr>
          </a:p>
          <a:p>
            <a:pPr>
              <a:spcBef>
                <a:spcPct val="0"/>
              </a:spcBef>
              <a:defRPr/>
            </a:pPr>
            <a:r>
              <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rPr>
              <a:t>NPRR1104, As-Built Definition of Real Time Liability Extrapolated (RTLE) – URGENT</a:t>
            </a:r>
          </a:p>
          <a:p>
            <a:pPr marL="457200" lvl="1" indent="0">
              <a:buNone/>
            </a:pPr>
            <a:endParaRPr lang="en-US" sz="1200" dirty="0"/>
          </a:p>
          <a:p>
            <a:pPr marL="457200" lvl="1" indent="0">
              <a:buNone/>
            </a:pPr>
            <a:endParaRPr lang="en-US" sz="1200" dirty="0"/>
          </a:p>
          <a:p>
            <a:pPr marL="0" indent="0" eaLnBrk="1" hangingPunct="1">
              <a:spcBef>
                <a:spcPts val="0"/>
              </a:spcBef>
              <a:spcAft>
                <a:spcPts val="1200"/>
              </a:spcAft>
              <a:buFontTx/>
              <a:buNone/>
              <a:defRPr/>
            </a:pPr>
            <a:r>
              <a:rPr lang="en-US" dirty="0"/>
              <a:t>Revision Requests Recommended for Approval by PRS – Unopposed with Impacts (Vote):</a:t>
            </a:r>
          </a:p>
          <a:p>
            <a:r>
              <a:rPr lang="en-US" b="0" dirty="0"/>
              <a:t>NPRR1077, Extension of Self-Limiting Facility Concept to Settlement Only Generators (SOGs) and Telemetry Requirements for SOGs [ERCOT]</a:t>
            </a:r>
          </a:p>
          <a:p>
            <a:pPr lvl="1"/>
            <a:r>
              <a:rPr lang="en-US" dirty="0"/>
              <a:t>IA: Between $100k and $160k	Priority 2022; Rank 3550</a:t>
            </a:r>
          </a:p>
          <a:p>
            <a:pPr marL="457200" lvl="1" indent="0">
              <a:buNone/>
            </a:pPr>
            <a:endParaRPr lang="en-US" sz="1200" dirty="0"/>
          </a:p>
          <a:p>
            <a:pPr marL="457200" lvl="1" indent="0">
              <a:buNone/>
            </a:pPr>
            <a:endParaRPr lang="en-US" sz="1200" dirty="0"/>
          </a:p>
          <a:p>
            <a:pPr marL="0" indent="0">
              <a:buNone/>
            </a:pPr>
            <a:r>
              <a:rPr lang="en-US" sz="1600" i="1" dirty="0">
                <a:solidFill>
                  <a:prstClr val="black"/>
                </a:solidFill>
                <a:latin typeface="Arial" panose="020B0604020202020204" pitchFamily="34" charset="0"/>
                <a:cs typeface="Arial" panose="020B0604020202020204" pitchFamily="34" charset="0"/>
              </a:rPr>
              <a:t>(* denotes no impact)</a:t>
            </a:r>
            <a:endParaRPr lang="en-US" sz="1800" dirty="0">
              <a:solidFill>
                <a:prstClr val="black"/>
              </a:solidFill>
              <a:latin typeface="Arial" panose="020B0604020202020204" pitchFamily="34" charset="0"/>
              <a:cs typeface="Arial" panose="020B0604020202020204" pitchFamily="34" charset="0"/>
            </a:endParaRPr>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5113571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with Impacts (Vote):</a:t>
            </a:r>
          </a:p>
          <a:p>
            <a:r>
              <a:rPr lang="en-US" b="0" dirty="0"/>
              <a:t>NPRR1091, Changes to Address Market Impacts of Additional Non-Spin Procurement – URGENT [Shell]</a:t>
            </a:r>
          </a:p>
          <a:p>
            <a:pPr lvl="1"/>
            <a:r>
              <a:rPr lang="en-US" dirty="0"/>
              <a:t>IA: Between $120k and $160k	Priority TBD; Rank TBD</a:t>
            </a:r>
          </a:p>
          <a:p>
            <a:pPr marL="457200" lvl="1" indent="0">
              <a:buNone/>
            </a:pPr>
            <a:endParaRPr lang="en-US" sz="1200" dirty="0"/>
          </a:p>
          <a:p>
            <a:r>
              <a:rPr lang="en-US" b="0" dirty="0"/>
              <a:t>NPRR1101, Create Non-Spin Deployment Groups made up of Generation Resources Providing Off-Line Non-Spinning Reserve and Load Resources that are Not Controllable Load Resources Providing Non-Spinning Reserve – URGENT [ERCOT]</a:t>
            </a:r>
          </a:p>
          <a:p>
            <a:pPr lvl="1"/>
            <a:r>
              <a:rPr lang="en-US" dirty="0"/>
              <a:t>IA: Between $30k and $50k	Priority 2022; Rank 3550</a:t>
            </a:r>
          </a:p>
          <a:p>
            <a:pPr marL="457200" lvl="1" indent="0">
              <a:buNone/>
            </a:pPr>
            <a:endParaRPr lang="en-US" sz="1200" dirty="0"/>
          </a:p>
          <a:p>
            <a:r>
              <a:rPr lang="en-US" b="0" dirty="0"/>
              <a:t>NPRR1103, Securitization – PURA Subchapter M Default Charges – URGENT [ERCOT]</a:t>
            </a:r>
          </a:p>
          <a:p>
            <a:pPr lvl="1"/>
            <a:r>
              <a:rPr lang="en-US" dirty="0"/>
              <a:t>IA: Between $1.5M and $2M		Priority 2021; Rank 320</a:t>
            </a:r>
          </a:p>
          <a:p>
            <a:pPr marL="457200" lvl="1" indent="0">
              <a:buNone/>
            </a:pPr>
            <a:endParaRPr lang="en-US" sz="1200" dirty="0"/>
          </a:p>
          <a:p>
            <a:pPr marL="457200" lvl="1" indent="0">
              <a:buNone/>
            </a:pPr>
            <a:endParaRPr lang="en-US" sz="1200" dirty="0"/>
          </a:p>
          <a:p>
            <a:pPr marL="457200" lvl="1" indent="0">
              <a:buNone/>
            </a:pPr>
            <a:endParaRPr lang="en-US" sz="1200" dirty="0"/>
          </a:p>
          <a:p>
            <a:pPr marL="457200" lvl="1" indent="0">
              <a:buNone/>
            </a:pPr>
            <a:endParaRPr lang="en-US" sz="1200" dirty="0"/>
          </a:p>
          <a:p>
            <a:pPr marL="457200" lvl="1" indent="0">
              <a:buNone/>
            </a:pPr>
            <a:endParaRPr lang="en-US" sz="12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133142069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With Opposing Votes (Vote):</a:t>
            </a:r>
          </a:p>
          <a:p>
            <a:r>
              <a:rPr lang="en-US" b="0" dirty="0"/>
              <a:t>NPRR1105, Option to Deploy Distribution Voltage Reduction Measures Prior to Energy Emergency Alert (EEA) – URGENT</a:t>
            </a:r>
          </a:p>
          <a:p>
            <a:pPr lvl="1"/>
            <a:r>
              <a:rPr lang="en-US" dirty="0"/>
              <a:t>IA: Between $80k and $120k		Priority TBD; Rank TBD</a:t>
            </a:r>
          </a:p>
          <a:p>
            <a:pPr marL="457200" lvl="1" indent="0">
              <a:buNone/>
            </a:pPr>
            <a:endParaRPr lang="en-US" sz="700" dirty="0"/>
          </a:p>
          <a:p>
            <a:r>
              <a:rPr lang="en-US" b="0" dirty="0"/>
              <a:t>NPRR1106, Option to Deploy Distribution Voltage Reduction Measures Prior to Energy Emergency Alert (EEA) – URGENT</a:t>
            </a:r>
          </a:p>
          <a:p>
            <a:pPr lvl="1"/>
            <a:r>
              <a:rPr lang="en-US" dirty="0"/>
              <a:t>IA: No Impact						Priority N/A; Rank N/A</a:t>
            </a:r>
          </a:p>
          <a:p>
            <a:pPr marL="457200" lvl="1" indent="0">
              <a:buNone/>
            </a:pPr>
            <a:endParaRPr lang="en-US" sz="700" dirty="0"/>
          </a:p>
          <a:p>
            <a:r>
              <a:rPr lang="en-US" b="0" dirty="0"/>
              <a:t>NPRR1107, Addition of Weatherization Inspection Fees to the ERCOT Fee Schedule and Clarification of Generation Interconnection Request Fees – URGENT</a:t>
            </a:r>
          </a:p>
          <a:p>
            <a:pPr lvl="1"/>
            <a:r>
              <a:rPr lang="en-US" dirty="0"/>
              <a:t>IA: No Impact						Priority N/A; Rank N/A</a:t>
            </a:r>
          </a:p>
          <a:p>
            <a:pPr marL="457200" lvl="1" indent="0">
              <a:buNone/>
            </a:pPr>
            <a:endParaRPr lang="en-US" sz="700" dirty="0"/>
          </a:p>
          <a:p>
            <a:r>
              <a:rPr lang="en-US" b="0" dirty="0"/>
              <a:t>NPRR1109, Process for Reinstating Decommissioned Generation Resources – URGENT</a:t>
            </a:r>
          </a:p>
          <a:p>
            <a:pPr lvl="1"/>
            <a:r>
              <a:rPr lang="en-US" dirty="0"/>
              <a:t>IA: No Impact						Priority N/A; Rank N/A</a:t>
            </a:r>
          </a:p>
          <a:p>
            <a:pPr lvl="1"/>
            <a:endParaRPr lang="en-US" dirty="0"/>
          </a:p>
          <a:p>
            <a:pPr marL="457200" lvl="1" indent="0">
              <a:buNone/>
            </a:pPr>
            <a:endParaRPr lang="en-US" sz="12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330313316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NPRR1077, Extension of Self-Limiting Facility Concept to Settlement Only Generators (SOGs) and Telemetry Requirements for SOGs [ERCOT]</a:t>
            </a:r>
            <a:endParaRPr lang="en-US" sz="1800" dirty="0"/>
          </a:p>
        </p:txBody>
      </p:sp>
      <p:sp>
        <p:nvSpPr>
          <p:cNvPr id="14339" name="Rectangle 2"/>
          <p:cNvSpPr>
            <a:spLocks noChangeArrowheads="1"/>
          </p:cNvSpPr>
          <p:nvPr/>
        </p:nvSpPr>
        <p:spPr bwMode="auto">
          <a:xfrm>
            <a:off x="0" y="774492"/>
            <a:ext cx="8802807" cy="563231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500" b="1" dirty="0">
                <a:effectLst/>
                <a:latin typeface="+mj-lt"/>
                <a:ea typeface="Times New Roman" panose="02020603050405020304" pitchFamily="18" charset="0"/>
              </a:rPr>
              <a:t>Proposed Effective Date:  </a:t>
            </a:r>
            <a:r>
              <a:rPr lang="en-US" sz="1500" dirty="0">
                <a:effectLst/>
                <a:latin typeface="+mj-lt"/>
                <a:ea typeface="Times New Roman" panose="02020603050405020304" pitchFamily="18" charset="0"/>
              </a:rPr>
              <a:t>Upon system implementation – Priority 2022; Rank 3550</a:t>
            </a:r>
          </a:p>
          <a:p>
            <a:pPr marL="228600" marR="0" algn="just">
              <a:spcBef>
                <a:spcPts val="0"/>
              </a:spcBef>
              <a:spcAft>
                <a:spcPts val="0"/>
              </a:spcAft>
            </a:pPr>
            <a:r>
              <a:rPr lang="en-US" sz="1500" b="1" dirty="0">
                <a:effectLst/>
                <a:latin typeface="+mj-lt"/>
                <a:ea typeface="Times New Roman" panose="02020603050405020304" pitchFamily="18" charset="0"/>
              </a:rPr>
              <a:t>ERCOT Impact Analysis:  </a:t>
            </a:r>
            <a:r>
              <a:rPr lang="en-US" sz="1500" dirty="0">
                <a:effectLst/>
                <a:latin typeface="+mj-lt"/>
                <a:ea typeface="Times New Roman" panose="02020603050405020304" pitchFamily="18" charset="0"/>
              </a:rPr>
              <a:t>Between $100k and $160k; no impacts to ERCOT staffing; impacts to </a:t>
            </a:r>
            <a:r>
              <a:rPr lang="x-none" sz="1500" dirty="0">
                <a:effectLst/>
                <a:latin typeface="+mj-lt"/>
                <a:ea typeface="Times New Roman" panose="02020603050405020304" pitchFamily="18" charset="0"/>
              </a:rPr>
              <a:t>Resource Integration and Ongoing Operations (RIOO)</a:t>
            </a:r>
            <a:r>
              <a:rPr lang="en-US" sz="1500" dirty="0">
                <a:effectLst/>
                <a:latin typeface="+mj-lt"/>
                <a:ea typeface="Times New Roman" panose="02020603050405020304" pitchFamily="18" charset="0"/>
              </a:rPr>
              <a:t>, Energy Management System (EMS), and Grid Modeling Systems; no impacts to </a:t>
            </a:r>
            <a:r>
              <a:rPr lang="x-none" sz="1500" dirty="0">
                <a:effectLst/>
                <a:latin typeface="+mj-lt"/>
                <a:ea typeface="Times New Roman" panose="02020603050405020304" pitchFamily="18" charset="0"/>
              </a:rPr>
              <a:t>ERCOT business processes</a:t>
            </a:r>
            <a:r>
              <a:rPr lang="en-US" sz="1500" dirty="0">
                <a:effectLst/>
                <a:latin typeface="+mj-lt"/>
                <a:ea typeface="Times New Roman" panose="02020603050405020304" pitchFamily="18" charset="0"/>
              </a:rPr>
              <a:t>; no impacts to ERCOT grid operations and practices.</a:t>
            </a:r>
          </a:p>
          <a:p>
            <a:pPr marL="228600" marR="0">
              <a:spcBef>
                <a:spcPts val="0"/>
              </a:spcBef>
              <a:spcAft>
                <a:spcPts val="0"/>
              </a:spcAft>
            </a:pPr>
            <a:r>
              <a:rPr lang="en-US" sz="1500" b="1" dirty="0">
                <a:effectLst/>
                <a:latin typeface="+mj-lt"/>
                <a:ea typeface="Times New Roman" panose="02020603050405020304" pitchFamily="18" charset="0"/>
              </a:rPr>
              <a:t>Revision Description:  </a:t>
            </a:r>
            <a:r>
              <a:rPr lang="en-US" sz="1500" dirty="0">
                <a:effectLst/>
                <a:latin typeface="+mj-lt"/>
                <a:ea typeface="Times New Roman" panose="02020603050405020304" pitchFamily="18" charset="0"/>
              </a:rPr>
              <a:t>This NPRR expands the Self-Limiting Facility concept introduced in NPRR1026, BESTF-7 Self-Limiting Facilities, to include sites with one or more Settlement Only Generators (SOGs).  This NPRR also introduces a number of additional revisions to fully address requirements for generators and Energy Storage Systems (ESSs) that are connected at distribution voltage.  In order to ensure that SOGs in Self-Limiting Facilities abide by established MW Injection and MW Withdrawal limits, and in order to ensure that ERCOT operators and system planners have clear visibility into the performance of SOGs, this NPRR requires the Qualified Scheduling Entity (QSE) for any SOG to provide telemetry of the injection or withdrawal at the Point of Interconnection (POI) (for transmission-connected sites) or Point of Common Coupling (POCC) (for distribution-connected sites) as well as telemetry of gross real power injection and withdrawal at the generator terminals and the status of each SOG’s breaker.  Self-Limiting Facilities that include SOGs would be subject to the same consequences as other Self-Limiting Facilities when the MW Injection or MW Withdrawal limit is exceeded.  </a:t>
            </a:r>
          </a:p>
          <a:p>
            <a:pPr marL="228600" marR="0">
              <a:spcBef>
                <a:spcPts val="0"/>
              </a:spcBef>
              <a:spcAft>
                <a:spcPts val="0"/>
              </a:spcAft>
            </a:pPr>
            <a:r>
              <a:rPr lang="en-US" sz="1500" b="1" dirty="0">
                <a:effectLst/>
                <a:latin typeface="+mj-lt"/>
                <a:ea typeface="Times New Roman" panose="02020603050405020304" pitchFamily="18" charset="0"/>
              </a:rPr>
              <a:t>PRS Decision:</a:t>
            </a:r>
            <a:r>
              <a:rPr lang="en-US" sz="1500" dirty="0">
                <a:effectLst/>
                <a:latin typeface="+mj-lt"/>
                <a:ea typeface="Times New Roman" panose="02020603050405020304" pitchFamily="18" charset="0"/>
              </a:rPr>
              <a:t>  On 10/14/21, PRS voted via roll call to recommend approval of NPRR1077 as amended by the 8/16/21 ERCOT comments.  There were two abstentions from the Independent Generator (Broad Reach Power) and Independent Power Marketer (IPM) (Morgan Stanley) Market Segments.  On 11/10/21, PRS voted via roll call to endorse and forward to TAC the 10/14/21 PRS Report and Revised Impact Analysis for NPRR1077 with a recommended priority of 2022 and rank of 3550.  There was one abstention from the Consumer (Occidental) Market Segment.  </a:t>
            </a:r>
          </a:p>
        </p:txBody>
      </p:sp>
    </p:spTree>
    <p:extLst>
      <p:ext uri="{BB962C8B-B14F-4D97-AF65-F5344CB8AC3E}">
        <p14:creationId xmlns:p14="http://schemas.microsoft.com/office/powerpoint/2010/main" val="15413096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NPRR1091, Changes to Address Market Impacts of Additional Non-Spin Procurement – URGENT [Shell]</a:t>
            </a:r>
            <a:endParaRPr lang="en-US" sz="1800" dirty="0"/>
          </a:p>
        </p:txBody>
      </p:sp>
      <p:sp>
        <p:nvSpPr>
          <p:cNvPr id="14339" name="Rectangle 2"/>
          <p:cNvSpPr>
            <a:spLocks noChangeArrowheads="1"/>
          </p:cNvSpPr>
          <p:nvPr/>
        </p:nvSpPr>
        <p:spPr bwMode="auto">
          <a:xfrm>
            <a:off x="190500" y="774492"/>
            <a:ext cx="8612307" cy="53553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To be determined</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$120k and $160k; no impacts to ERCOT staffing; impacts to </a:t>
            </a:r>
            <a:r>
              <a:rPr lang="x-none" sz="1800" dirty="0">
                <a:effectLst/>
                <a:latin typeface="+mn-lt"/>
                <a:ea typeface="Times New Roman" panose="02020603050405020304" pitchFamily="18" charset="0"/>
              </a:rPr>
              <a:t>Market Operation Systems</a:t>
            </a:r>
            <a:r>
              <a:rPr lang="en-US" sz="1800" dirty="0">
                <a:effectLst/>
                <a:latin typeface="+mn-lt"/>
                <a:ea typeface="Times New Roman" panose="02020603050405020304" pitchFamily="18" charset="0"/>
              </a:rPr>
              <a:t>, Data Management &amp; Analytic Systems, Energy Management Systems; no impacts to </a:t>
            </a:r>
            <a:r>
              <a:rPr lang="x-none" sz="1800" dirty="0">
                <a:effectLst/>
                <a:latin typeface="+mn-lt"/>
                <a:ea typeface="Times New Roman" panose="02020603050405020304" pitchFamily="18" charset="0"/>
              </a:rPr>
              <a:t>ERCOT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makes two changes to address the energy price suppression and liquidity issues created by ERCOT’s urgent change to procure more Ancillary Service and deploying it early.  Specifically, this NPRR extends the treatment of must-take energy from Reliability Unit Commitments (RUCs) in pricing run to Off-Line Non-Spinning Reserve (Non-Spin), when it is manually deployed, by setting the Low Sustained Limit (LSL), Low Ancillary Service Limit (LASL), and Low Dispatch Limit (LDL) of Off-Line Non-Spin Resources to zero in the pricing run; and increases the amount of Responsive Reserve (RRS) and Non-Spin that an Entity can self-arrange above its obligation.</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11/10/21, PRS voted via roll call to grant NPRR1091 Urgent status; to recommend approval of NPRR1091 as amended by the 11/8/21 WMS comments; and to forward to TAC NPRR1091.  There was one abstention from the Consumer (Occidental Chemical) Market Segment.</a:t>
            </a:r>
          </a:p>
        </p:txBody>
      </p:sp>
    </p:spTree>
    <p:extLst>
      <p:ext uri="{BB962C8B-B14F-4D97-AF65-F5344CB8AC3E}">
        <p14:creationId xmlns:p14="http://schemas.microsoft.com/office/powerpoint/2010/main" val="257981521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NPRR1094, Allow Under Frequency Relay Load to be Manually Shed During EEA3 [Oncor]</a:t>
            </a:r>
            <a:endParaRPr lang="en-US" sz="1800" dirty="0"/>
          </a:p>
        </p:txBody>
      </p:sp>
      <p:sp>
        <p:nvSpPr>
          <p:cNvPr id="14339" name="Rectangle 2"/>
          <p:cNvSpPr>
            <a:spLocks noChangeArrowheads="1"/>
          </p:cNvSpPr>
          <p:nvPr/>
        </p:nvSpPr>
        <p:spPr bwMode="auto">
          <a:xfrm>
            <a:off x="190500" y="774492"/>
            <a:ext cx="8612307"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j-lt"/>
                <a:ea typeface="Times New Roman" panose="02020603050405020304" pitchFamily="18" charset="0"/>
              </a:rPr>
              <a:t>Proposed Effective Date:</a:t>
            </a:r>
            <a:r>
              <a:rPr lang="en-US" sz="1800" dirty="0">
                <a:effectLst/>
                <a:latin typeface="+mj-lt"/>
                <a:ea typeface="Times New Roman" panose="02020603050405020304" pitchFamily="18" charset="0"/>
              </a:rPr>
              <a:t>  To be determined</a:t>
            </a:r>
          </a:p>
          <a:p>
            <a:pPr marL="228600" marR="0" algn="just">
              <a:spcBef>
                <a:spcPts val="0"/>
              </a:spcBef>
              <a:spcAft>
                <a:spcPts val="0"/>
              </a:spcAft>
            </a:pPr>
            <a:r>
              <a:rPr lang="en-US" sz="1800" b="1" dirty="0">
                <a:effectLst/>
                <a:latin typeface="+mj-lt"/>
                <a:ea typeface="Times New Roman" panose="02020603050405020304" pitchFamily="18" charset="0"/>
              </a:rPr>
              <a:t>ERCOT Impact Analysis:  </a:t>
            </a:r>
            <a:r>
              <a:rPr lang="en-US" sz="1800" dirty="0">
                <a:effectLst/>
                <a:latin typeface="+mj-lt"/>
                <a:ea typeface="Times New Roman" panose="02020603050405020304" pitchFamily="18" charset="0"/>
              </a:rPr>
              <a:t>No budgetary impact; no impacts to ERCOT staffing; no impacts to ERCOT computer systems; </a:t>
            </a:r>
            <a:r>
              <a:rPr lang="x-none" sz="1800" dirty="0">
                <a:effectLst/>
                <a:latin typeface="+mj-lt"/>
                <a:ea typeface="Times New Roman" panose="02020603050405020304" pitchFamily="18" charset="0"/>
              </a:rPr>
              <a:t>ERCOT business processes</a:t>
            </a:r>
            <a:r>
              <a:rPr lang="en-US" sz="1800" dirty="0">
                <a:effectLst/>
                <a:latin typeface="+mj-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j-lt"/>
                <a:ea typeface="Times New Roman" panose="02020603050405020304" pitchFamily="18" charset="0"/>
              </a:rPr>
              <a:t>Revision Description:  </a:t>
            </a:r>
            <a:r>
              <a:rPr lang="en-US" sz="1800" dirty="0">
                <a:effectLst/>
                <a:latin typeface="+mj-lt"/>
                <a:ea typeface="Times New Roman" panose="02020603050405020304" pitchFamily="18" charset="0"/>
              </a:rPr>
              <a:t>This NPRR allows a Transmission Operator (TO) and a Transmission and/or Distribution Service Provider (TDSP) to manually shed Load connected to under-frequency relays during an Energy Emergency Alert (EEA) Level 3 if the affected TO can meet its overall Under-Frequency Load Shed (UFLS) requirement in Nodal Operating Guide Section 2.6.1, Automatic Firm Load Shedding, and its Load shed obligation under Nodal Operating Guide Section 4.5.3.4, Load Shed Obligation.</a:t>
            </a:r>
          </a:p>
          <a:p>
            <a:pPr marL="228600" marR="0">
              <a:spcBef>
                <a:spcPts val="0"/>
              </a:spcBef>
              <a:spcAft>
                <a:spcPts val="0"/>
              </a:spcAft>
            </a:pPr>
            <a:r>
              <a:rPr lang="en-US" sz="1800" b="1" dirty="0">
                <a:effectLst/>
                <a:latin typeface="+mj-lt"/>
                <a:ea typeface="Times New Roman" panose="02020603050405020304" pitchFamily="18" charset="0"/>
              </a:rPr>
              <a:t>PRS Decision:</a:t>
            </a:r>
            <a:r>
              <a:rPr lang="en-US" sz="1800" dirty="0">
                <a:effectLst/>
                <a:latin typeface="+mj-lt"/>
                <a:ea typeface="Times New Roman" panose="02020603050405020304" pitchFamily="18" charset="0"/>
              </a:rPr>
              <a:t>  On 9/16/21, PRS unanimously voted via roll call to recommend approval of NPRR1094 as amended by the 9/15/21 Oncor comments.  The Independent Retail Electric Provider (IREP) Market Segment did not participate in the vote.  On 10/15/21, PRS unanimously voted via roll call to endorse and forward to TAC the 9/16/21 PRS Report and Impact Analysis for NPRR1094.  </a:t>
            </a:r>
          </a:p>
        </p:txBody>
      </p:sp>
    </p:spTree>
    <p:extLst>
      <p:ext uri="{BB962C8B-B14F-4D97-AF65-F5344CB8AC3E}">
        <p14:creationId xmlns:p14="http://schemas.microsoft.com/office/powerpoint/2010/main" val="263961296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400" i="1" dirty="0"/>
              <a:t>NPRR1101, Create Non-Spin Deployment Groups made up of Generation Resources Providing Off-Line Non-Spinning Reserve and Load Resources that are Not Controllable Load Resources Providing Non-Spinning Reserve – URGENT [ERCOT]</a:t>
            </a:r>
            <a:endParaRPr lang="en-US" sz="1400" dirty="0"/>
          </a:p>
        </p:txBody>
      </p:sp>
      <p:sp>
        <p:nvSpPr>
          <p:cNvPr id="14339" name="Rectangle 2"/>
          <p:cNvSpPr>
            <a:spLocks noChangeArrowheads="1"/>
          </p:cNvSpPr>
          <p:nvPr/>
        </p:nvSpPr>
        <p:spPr bwMode="auto">
          <a:xfrm>
            <a:off x="70287" y="774492"/>
            <a:ext cx="8732520" cy="50783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Upon system implementation – Priority 2022; Rank 3195</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$30k and $50k; no impacts to ERCOT staffing; impacts to Data Management &amp; Analytic Systems and </a:t>
            </a:r>
            <a:r>
              <a:rPr lang="x-none" sz="1800" dirty="0">
                <a:effectLst/>
                <a:latin typeface="+mn-lt"/>
                <a:ea typeface="Times New Roman" panose="02020603050405020304" pitchFamily="18" charset="0"/>
              </a:rPr>
              <a:t>Market Operation Systems</a:t>
            </a:r>
            <a:r>
              <a:rPr lang="en-US" sz="1800" dirty="0">
                <a:effectLst/>
                <a:latin typeface="+mn-lt"/>
                <a:ea typeface="Times New Roman" panose="02020603050405020304" pitchFamily="18" charset="0"/>
              </a:rPr>
              <a:t>; no impacts to </a:t>
            </a:r>
            <a:r>
              <a:rPr lang="x-none" sz="1800" dirty="0">
                <a:effectLst/>
                <a:latin typeface="+mn-lt"/>
                <a:ea typeface="Times New Roman" panose="02020603050405020304" pitchFamily="18" charset="0"/>
              </a:rPr>
              <a:t>ERCOT business processes</a:t>
            </a:r>
            <a:r>
              <a:rPr lang="en-US" sz="1800" dirty="0">
                <a:effectLst/>
                <a:latin typeface="+mn-lt"/>
                <a:ea typeface="Times New Roman" panose="02020603050405020304" pitchFamily="18" charset="0"/>
              </a:rPr>
              <a:t>; ERCOT grid operations and practices will be updated.</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modifies the deployment grouping requirements for Load Resources that are not Controllable Load Resources (“NCLRs”) providing Non-Spinning Reserve (Non-Spin) to include Generation Resources providing Off-Line Non-Spin.  This deployment grouping process only addresses NCLR and Off-Line Generation Resources.  Other Resources providing Non-Spin are not addressed in the proposed revisions.</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11/10/21, PRS voted via roll call to grant NPRR1101 Urgent status.  There was one abstention from the Independent Generator (Luminant) Market Segment.  PRS then voted via roll call to recommend approval of NPRR1101 as submitted and to forward to TAC NPRR1101 and the Impact Analysis with a recommended priority of 2022 and rank of 3195.  There was one abstention from the Consumer (Occidental Chemical) Market Segment.</a:t>
            </a:r>
          </a:p>
        </p:txBody>
      </p:sp>
    </p:spTree>
    <p:extLst>
      <p:ext uri="{BB962C8B-B14F-4D97-AF65-F5344CB8AC3E}">
        <p14:creationId xmlns:p14="http://schemas.microsoft.com/office/powerpoint/2010/main" val="3629828751"/>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customXml/itemProps2.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9248</TotalTime>
  <Words>3841</Words>
  <Application>Microsoft Office PowerPoint</Application>
  <PresentationFormat>On-screen Show (4:3)</PresentationFormat>
  <Paragraphs>449</Paragraphs>
  <Slides>17</Slides>
  <Notes>16</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17</vt:i4>
      </vt:variant>
    </vt:vector>
  </HeadingPairs>
  <TitlesOfParts>
    <vt:vector size="23" baseType="lpstr">
      <vt:lpstr>Arial</vt:lpstr>
      <vt:lpstr>Calibri</vt:lpstr>
      <vt:lpstr>Courier New</vt:lpstr>
      <vt:lpstr>Wingdings</vt:lpstr>
      <vt:lpstr>Custom Design</vt:lpstr>
      <vt:lpstr>Office Theme</vt:lpstr>
      <vt:lpstr>PowerPoint Presentation</vt:lpstr>
      <vt:lpstr>Summary of PRS Update</vt:lpstr>
      <vt:lpstr>Summary of PRS Update</vt:lpstr>
      <vt:lpstr>Summary of PRS Update</vt:lpstr>
      <vt:lpstr>Appendix</vt:lpstr>
      <vt:lpstr>NPRR1077, Extension of Self-Limiting Facility Concept to Settlement Only Generators (SOGs) and Telemetry Requirements for SOGs [ERCOT]</vt:lpstr>
      <vt:lpstr>NPRR1091, Changes to Address Market Impacts of Additional Non-Spin Procurement – URGENT [Shell]</vt:lpstr>
      <vt:lpstr>NPRR1094, Allow Under Frequency Relay Load to be Manually Shed During EEA3 [Oncor]</vt:lpstr>
      <vt:lpstr>NPRR1101, Create Non-Spin Deployment Groups made up of Generation Resources Providing Off-Line Non-Spinning Reserve and Load Resources that are Not Controllable Load Resources Providing Non-Spinning Reserve – URGENT [ERCOT]</vt:lpstr>
      <vt:lpstr>NPRR1103, Securitization – PURA Subchapter M Default Charges – URGENT [ERCOT]</vt:lpstr>
      <vt:lpstr>NPRR1104, As-Built Definition of Real Time Liability Extrapolated (RTLE) – URGENT</vt:lpstr>
      <vt:lpstr>NPRR1105, Option to Deploy Distribution Voltage Reduction Measures Prior to Energy Emergency Alert (EEA) – URGENT</vt:lpstr>
      <vt:lpstr>NPRR1106, Deployment of Emergency Response Service (ERS) Prior to Declaration of Energy Emergency Alert (EEA) – URGENT</vt:lpstr>
      <vt:lpstr>NPRR1107, Addition of Weatherization Inspection Fees to the ERCOT Fee Schedule and Clarification of Generation Interconnection Request Fees – URGENT</vt:lpstr>
      <vt:lpstr>NPRR1109, Process for Reinstating Decommissioned Generation Resources – URGENT</vt:lpstr>
      <vt:lpstr>2021 Release Targets – Board Approved NPRRs / SCRs / xGRRs </vt:lpstr>
      <vt:lpstr>2022 Release Targets – Board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ERCOT</cp:lastModifiedBy>
  <cp:revision>565</cp:revision>
  <cp:lastPrinted>2013-01-30T23:16:36Z</cp:lastPrinted>
  <dcterms:created xsi:type="dcterms:W3CDTF">2010-04-12T23:12:02Z</dcterms:created>
  <dcterms:modified xsi:type="dcterms:W3CDTF">2021-11-24T16:20:57Z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