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7"/>
  </p:notesMasterIdLst>
  <p:handoutMasterIdLst>
    <p:handoutMasterId r:id="rId18"/>
  </p:handoutMasterIdLst>
  <p:sldIdLst>
    <p:sldId id="260" r:id="rId6"/>
    <p:sldId id="326" r:id="rId7"/>
    <p:sldId id="327" r:id="rId8"/>
    <p:sldId id="332" r:id="rId9"/>
    <p:sldId id="328" r:id="rId10"/>
    <p:sldId id="331" r:id="rId11"/>
    <p:sldId id="333" r:id="rId12"/>
    <p:sldId id="321" r:id="rId13"/>
    <p:sldId id="322" r:id="rId14"/>
    <p:sldId id="320" r:id="rId15"/>
    <p:sldId id="277"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ka Kane" initials="EK" lastIdx="2" clrIdx="0">
    <p:extLst>
      <p:ext uri="{19B8F6BF-5375-455C-9EA6-DF929625EA0E}">
        <p15:presenceInfo xmlns:p15="http://schemas.microsoft.com/office/powerpoint/2012/main" userId="Erika Ka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601" autoAdjust="0"/>
  </p:normalViewPr>
  <p:slideViewPr>
    <p:cSldViewPr showGuides="1">
      <p:cViewPr varScale="1">
        <p:scale>
          <a:sx n="61" d="100"/>
          <a:sy n="61" d="100"/>
        </p:scale>
        <p:origin x="1656" y="6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11/19/2021</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11/19/2021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11</a:t>
            </a:fld>
            <a:endParaRPr lang="en-US"/>
          </a:p>
        </p:txBody>
      </p:sp>
    </p:spTree>
    <p:extLst>
      <p:ext uri="{BB962C8B-B14F-4D97-AF65-F5344CB8AC3E}">
        <p14:creationId xmlns:p14="http://schemas.microsoft.com/office/powerpoint/2010/main" val="39052388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2"/>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2"/>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1216" y="6353893"/>
            <a:ext cx="2840925" cy="246221"/>
          </a:xfrm>
          <a:prstGeom prst="rect">
            <a:avLst/>
          </a:prstGeom>
          <a:noFill/>
        </p:spPr>
        <p:txBody>
          <a:bodyPr wrap="square" rtlCol="0">
            <a:spAutoFit/>
          </a:bodyPr>
          <a:lstStyle/>
          <a:p>
            <a:pPr algn="l"/>
            <a:r>
              <a:rPr lang="en-US" sz="1000" b="0" baseline="0" dirty="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hyperlink" Target="http://www.ercot.com/services/comm/mkt_notices/archives/6099"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52800" y="1371600"/>
            <a:ext cx="5553740" cy="4462760"/>
          </a:xfrm>
          <a:prstGeom prst="rect">
            <a:avLst/>
          </a:prstGeom>
          <a:noFill/>
        </p:spPr>
        <p:txBody>
          <a:bodyPr wrap="square" rtlCol="0">
            <a:spAutoFit/>
          </a:bodyPr>
          <a:lstStyle/>
          <a:p>
            <a:r>
              <a:rPr lang="en-US" sz="2400" b="1" dirty="0"/>
              <a:t>Generic Transmission Constraint (GTC) Modeling Error Impacting the Day-Ahead Market (DAM) and Potential Price Correction - Analysis of Settlement Impacts</a:t>
            </a:r>
          </a:p>
          <a:p>
            <a:endParaRPr lang="en-US" sz="2000" b="1" dirty="0"/>
          </a:p>
          <a:p>
            <a:endParaRPr lang="en-US" b="1" dirty="0"/>
          </a:p>
          <a:p>
            <a:r>
              <a:rPr lang="en-US" i="1" dirty="0"/>
              <a:t>Alfredo Moreno</a:t>
            </a:r>
          </a:p>
          <a:p>
            <a:r>
              <a:rPr lang="en-US" i="1" dirty="0"/>
              <a:t>Manager, Forward Markets</a:t>
            </a:r>
          </a:p>
          <a:p>
            <a:endParaRPr lang="en-US" dirty="0"/>
          </a:p>
          <a:p>
            <a:endParaRPr lang="en-US" dirty="0"/>
          </a:p>
          <a:p>
            <a:r>
              <a:rPr lang="en-US" dirty="0"/>
              <a:t>TAC</a:t>
            </a:r>
          </a:p>
          <a:p>
            <a:r>
              <a:rPr lang="en-US" dirty="0"/>
              <a:t>November 29, 2021</a:t>
            </a:r>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68255D-965F-429C-A7A7-BED510276686}"/>
              </a:ext>
            </a:extLst>
          </p:cNvPr>
          <p:cNvSpPr>
            <a:spLocks noGrp="1"/>
          </p:cNvSpPr>
          <p:nvPr>
            <p:ph type="title"/>
          </p:nvPr>
        </p:nvSpPr>
        <p:spPr/>
        <p:txBody>
          <a:bodyPr/>
          <a:lstStyle/>
          <a:p>
            <a:r>
              <a:rPr lang="en-US" sz="2600" dirty="0"/>
              <a:t>Settlement Impacts to Counter-Parties </a:t>
            </a:r>
          </a:p>
        </p:txBody>
      </p:sp>
      <p:sp>
        <p:nvSpPr>
          <p:cNvPr id="4" name="Slide Number Placeholder 3">
            <a:extLst>
              <a:ext uri="{FF2B5EF4-FFF2-40B4-BE49-F238E27FC236}">
                <a16:creationId xmlns:a16="http://schemas.microsoft.com/office/drawing/2014/main" id="{4260BA28-B922-493E-AD8B-90B1A9FE85C5}"/>
              </a:ext>
            </a:extLst>
          </p:cNvPr>
          <p:cNvSpPr>
            <a:spLocks noGrp="1"/>
          </p:cNvSpPr>
          <p:nvPr>
            <p:ph type="sldNum" sz="quarter" idx="4"/>
          </p:nvPr>
        </p:nvSpPr>
        <p:spPr/>
        <p:txBody>
          <a:bodyPr/>
          <a:lstStyle/>
          <a:p>
            <a:fld id="{1D93BD3E-1E9A-4970-A6F7-E7AC52762E0C}" type="slidenum">
              <a:rPr lang="en-US" smtClean="0"/>
              <a:pPr/>
              <a:t>10</a:t>
            </a:fld>
            <a:endParaRPr lang="en-US" dirty="0"/>
          </a:p>
        </p:txBody>
      </p:sp>
      <p:graphicFrame>
        <p:nvGraphicFramePr>
          <p:cNvPr id="5" name="Table 4">
            <a:extLst>
              <a:ext uri="{FF2B5EF4-FFF2-40B4-BE49-F238E27FC236}">
                <a16:creationId xmlns:a16="http://schemas.microsoft.com/office/drawing/2014/main" id="{021B9FD7-52E7-4E3B-AE48-273A9B63EF2A}"/>
              </a:ext>
            </a:extLst>
          </p:cNvPr>
          <p:cNvGraphicFramePr>
            <a:graphicFrameLocks noGrp="1"/>
          </p:cNvGraphicFramePr>
          <p:nvPr>
            <p:extLst>
              <p:ext uri="{D42A27DB-BD31-4B8C-83A1-F6EECF244321}">
                <p14:modId xmlns:p14="http://schemas.microsoft.com/office/powerpoint/2010/main" val="54444074"/>
              </p:ext>
            </p:extLst>
          </p:nvPr>
        </p:nvGraphicFramePr>
        <p:xfrm>
          <a:off x="304800" y="814633"/>
          <a:ext cx="8382000" cy="3691751"/>
        </p:xfrm>
        <a:graphic>
          <a:graphicData uri="http://schemas.openxmlformats.org/drawingml/2006/table">
            <a:tbl>
              <a:tblPr firstRow="1" bandRow="1">
                <a:tableStyleId>{5C22544A-7EE6-4342-B048-85BDC9FD1C3A}</a:tableStyleId>
              </a:tblPr>
              <a:tblGrid>
                <a:gridCol w="1676400">
                  <a:extLst>
                    <a:ext uri="{9D8B030D-6E8A-4147-A177-3AD203B41FA5}">
                      <a16:colId xmlns:a16="http://schemas.microsoft.com/office/drawing/2014/main" val="20000"/>
                    </a:ext>
                  </a:extLst>
                </a:gridCol>
                <a:gridCol w="2209800">
                  <a:extLst>
                    <a:ext uri="{9D8B030D-6E8A-4147-A177-3AD203B41FA5}">
                      <a16:colId xmlns:a16="http://schemas.microsoft.com/office/drawing/2014/main" val="20001"/>
                    </a:ext>
                  </a:extLst>
                </a:gridCol>
                <a:gridCol w="2133600">
                  <a:extLst>
                    <a:ext uri="{9D8B030D-6E8A-4147-A177-3AD203B41FA5}">
                      <a16:colId xmlns:a16="http://schemas.microsoft.com/office/drawing/2014/main" val="20002"/>
                    </a:ext>
                  </a:extLst>
                </a:gridCol>
                <a:gridCol w="2362200">
                  <a:extLst>
                    <a:ext uri="{9D8B030D-6E8A-4147-A177-3AD203B41FA5}">
                      <a16:colId xmlns:a16="http://schemas.microsoft.com/office/drawing/2014/main" val="2269870852"/>
                    </a:ext>
                  </a:extLst>
                </a:gridCol>
              </a:tblGrid>
              <a:tr h="446759">
                <a:tc rowSpan="2">
                  <a:txBody>
                    <a:bodyPr/>
                    <a:lstStyle/>
                    <a:p>
                      <a:pPr algn="ctr" fontAlgn="b"/>
                      <a:r>
                        <a:rPr lang="en-US" sz="1400" b="1" kern="1200" dirty="0">
                          <a:solidFill>
                            <a:schemeClr val="lt1"/>
                          </a:solidFill>
                          <a:latin typeface="+mn-lt"/>
                          <a:ea typeface="+mn-ea"/>
                          <a:cs typeface="+mn-cs"/>
                        </a:rPr>
                        <a:t>OD</a:t>
                      </a:r>
                    </a:p>
                  </a:txBody>
                  <a:tcPr marL="9525" marR="9525" marT="9525" marB="0" anchor="ctr"/>
                </a:tc>
                <a:tc gridSpan="3">
                  <a:txBody>
                    <a:bodyPr/>
                    <a:lstStyle/>
                    <a:p>
                      <a:pPr algn="ctr" rtl="0" fontAlgn="b"/>
                      <a:r>
                        <a:rPr lang="en-US" sz="1400" dirty="0"/>
                        <a:t>Absolute Value Impact to Counter-Party</a:t>
                      </a:r>
                      <a:endParaRPr lang="en-US" sz="1400" kern="1200" dirty="0">
                        <a:solidFill>
                          <a:schemeClr val="dk1"/>
                        </a:solidFill>
                        <a:latin typeface="+mn-lt"/>
                        <a:ea typeface="+mn-ea"/>
                        <a:cs typeface="+mn-cs"/>
                      </a:endParaRPr>
                    </a:p>
                  </a:txBody>
                  <a:tcPr anchor="ctr">
                    <a:lnR w="12700" cap="flat" cmpd="sng" algn="ctr">
                      <a:solidFill>
                        <a:schemeClr val="bg2"/>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41712">
                <a:tc vMerge="1">
                  <a:txBody>
                    <a:bodyPr/>
                    <a:lstStyle/>
                    <a:p>
                      <a:endParaRPr lang="en-US"/>
                    </a:p>
                  </a:txBody>
                  <a:tcPr/>
                </a:tc>
                <a:tc>
                  <a:txBody>
                    <a:bodyPr/>
                    <a:lstStyle/>
                    <a:p>
                      <a:pPr algn="ctr" rtl="0" fontAlgn="b"/>
                      <a:r>
                        <a:rPr lang="en-US" sz="1400" b="1" kern="1200" dirty="0">
                          <a:solidFill>
                            <a:schemeClr val="lt1"/>
                          </a:solidFill>
                          <a:latin typeface="+mn-lt"/>
                          <a:ea typeface="+mn-ea"/>
                          <a:cs typeface="+mn-cs"/>
                        </a:rPr>
                        <a:t>Maximum Amount</a:t>
                      </a:r>
                    </a:p>
                    <a:p>
                      <a:pPr algn="ctr" rtl="0" fontAlgn="b"/>
                      <a:r>
                        <a:rPr lang="en-US" sz="1400" b="1" kern="1200" dirty="0">
                          <a:solidFill>
                            <a:schemeClr val="lt1"/>
                          </a:solidFill>
                          <a:latin typeface="+mn-lt"/>
                          <a:ea typeface="+mn-ea"/>
                          <a:cs typeface="+mn-cs"/>
                        </a:rPr>
                        <a:t>($Thousand)</a:t>
                      </a: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rtl="0" fontAlgn="b"/>
                      <a:r>
                        <a:rPr lang="en-US" sz="1400" b="1" kern="1200" dirty="0">
                          <a:solidFill>
                            <a:schemeClr val="lt1"/>
                          </a:solidFill>
                          <a:latin typeface="+mn-lt"/>
                          <a:ea typeface="+mn-ea"/>
                          <a:cs typeface="+mn-cs"/>
                        </a:rPr>
                        <a:t>Maximum Percentage Criteria in Protocol Section 4.5.3(6)(b)(</a:t>
                      </a:r>
                      <a:r>
                        <a:rPr lang="en-US" sz="1400" b="1" kern="1200" dirty="0" err="1">
                          <a:solidFill>
                            <a:schemeClr val="lt1"/>
                          </a:solidFill>
                          <a:latin typeface="+mn-lt"/>
                          <a:ea typeface="+mn-ea"/>
                          <a:cs typeface="+mn-cs"/>
                        </a:rPr>
                        <a:t>i</a:t>
                      </a:r>
                      <a:r>
                        <a:rPr lang="en-US" sz="1400" b="1" kern="1200" dirty="0">
                          <a:solidFill>
                            <a:schemeClr val="lt1"/>
                          </a:solidFill>
                          <a:latin typeface="+mn-lt"/>
                          <a:ea typeface="+mn-ea"/>
                          <a:cs typeface="+mn-cs"/>
                        </a:rPr>
                        <a:t>)*</a:t>
                      </a:r>
                    </a:p>
                  </a:txBody>
                  <a:tcPr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algn="ctr" rtl="0" fontAlgn="b"/>
                      <a:r>
                        <a:rPr lang="en-US" sz="1400" b="1" kern="1200" dirty="0">
                          <a:solidFill>
                            <a:schemeClr val="lt1"/>
                          </a:solidFill>
                          <a:latin typeface="+mn-lt"/>
                          <a:ea typeface="+mn-ea"/>
                          <a:cs typeface="+mn-cs"/>
                        </a:rPr>
                        <a:t>Maximum Percentage Criteria in Protocol Section 4.5.3(6)(b)(ii)**</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10001"/>
                  </a:ext>
                </a:extLst>
              </a:tr>
              <a:tr h="339951">
                <a:tc>
                  <a:txBody>
                    <a:bodyPr/>
                    <a:lstStyle/>
                    <a:p>
                      <a:pPr algn="ctr" fontAlgn="b"/>
                      <a:r>
                        <a:rPr lang="en-US" sz="1400" u="none" strike="noStrike" kern="1200" dirty="0">
                          <a:solidFill>
                            <a:schemeClr val="dk1"/>
                          </a:solidFill>
                          <a:effectLst/>
                          <a:latin typeface="+mn-lt"/>
                          <a:ea typeface="+mn-ea"/>
                          <a:cs typeface="+mn-cs"/>
                        </a:rPr>
                        <a:t>9/30/2021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27.9</a:t>
                      </a:r>
                    </a:p>
                  </a:txBody>
                  <a:tcPr marL="9525" marR="9525" marT="9525" marB="0" anchor="ctr">
                    <a:lnR w="12700" cap="flat" cmpd="sng" algn="ctr">
                      <a:solidFill>
                        <a:schemeClr val="bg1"/>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369.6%</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560.0%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2"/>
                  </a:ext>
                </a:extLst>
              </a:tr>
              <a:tr h="309047">
                <a:tc>
                  <a:txBody>
                    <a:bodyPr/>
                    <a:lstStyle/>
                    <a:p>
                      <a:pPr algn="ctr" fontAlgn="b"/>
                      <a:r>
                        <a:rPr lang="en-US" sz="1400" u="none" strike="noStrike" kern="1200" dirty="0">
                          <a:solidFill>
                            <a:schemeClr val="dk1"/>
                          </a:solidFill>
                          <a:effectLst/>
                          <a:latin typeface="+mn-lt"/>
                          <a:ea typeface="+mn-ea"/>
                          <a:cs typeface="+mn-cs"/>
                        </a:rPr>
                        <a:t>10/6/2021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5.9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NA</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117.9%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4"/>
                  </a:ext>
                </a:extLst>
              </a:tr>
              <a:tr h="309047">
                <a:tc>
                  <a:txBody>
                    <a:bodyPr/>
                    <a:lstStyle/>
                    <a:p>
                      <a:pPr algn="ctr" fontAlgn="b"/>
                      <a:r>
                        <a:rPr lang="en-US" sz="1400" u="none" strike="noStrike" kern="1200" dirty="0">
                          <a:solidFill>
                            <a:schemeClr val="dk1"/>
                          </a:solidFill>
                          <a:effectLst/>
                          <a:latin typeface="+mn-lt"/>
                          <a:ea typeface="+mn-ea"/>
                          <a:cs typeface="+mn-cs"/>
                        </a:rPr>
                        <a:t>10/7/2021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16.1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NA</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225.1%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5"/>
                  </a:ext>
                </a:extLst>
              </a:tr>
              <a:tr h="309047">
                <a:tc>
                  <a:txBody>
                    <a:bodyPr/>
                    <a:lstStyle/>
                    <a:p>
                      <a:pPr algn="ctr" fontAlgn="b"/>
                      <a:r>
                        <a:rPr lang="en-US" sz="1400" u="none" strike="noStrike" kern="1200" dirty="0">
                          <a:solidFill>
                            <a:schemeClr val="dk1"/>
                          </a:solidFill>
                          <a:effectLst/>
                          <a:latin typeface="+mn-lt"/>
                          <a:ea typeface="+mn-ea"/>
                          <a:cs typeface="+mn-cs"/>
                        </a:rPr>
                        <a:t>10/8/2021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27.6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33.0%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6"/>
                  </a:ext>
                </a:extLst>
              </a:tr>
              <a:tr h="309047">
                <a:tc>
                  <a:txBody>
                    <a:bodyPr/>
                    <a:lstStyle/>
                    <a:p>
                      <a:pPr algn="ctr" fontAlgn="b"/>
                      <a:r>
                        <a:rPr lang="en-US" sz="1400" u="none" strike="noStrike" kern="1200" dirty="0">
                          <a:solidFill>
                            <a:schemeClr val="dk1"/>
                          </a:solidFill>
                          <a:effectLst/>
                          <a:latin typeface="+mn-lt"/>
                          <a:ea typeface="+mn-ea"/>
                          <a:cs typeface="+mn-cs"/>
                        </a:rPr>
                        <a:t>10/9/2021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38.9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876.1%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2638.3%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7"/>
                  </a:ext>
                </a:extLst>
              </a:tr>
              <a:tr h="309047">
                <a:tc>
                  <a:txBody>
                    <a:bodyPr/>
                    <a:lstStyle/>
                    <a:p>
                      <a:pPr algn="ctr" fontAlgn="b"/>
                      <a:r>
                        <a:rPr lang="en-US" sz="1400" u="none" strike="noStrike" kern="1200" dirty="0">
                          <a:solidFill>
                            <a:schemeClr val="dk1"/>
                          </a:solidFill>
                          <a:effectLst/>
                          <a:latin typeface="+mn-lt"/>
                          <a:ea typeface="+mn-ea"/>
                          <a:cs typeface="+mn-cs"/>
                        </a:rPr>
                        <a:t>10/10/2021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94.6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1409.2%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1409.2%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8"/>
                  </a:ext>
                </a:extLst>
              </a:tr>
              <a:tr h="309047">
                <a:tc>
                  <a:txBody>
                    <a:bodyPr/>
                    <a:lstStyle/>
                    <a:p>
                      <a:pPr algn="ctr" fontAlgn="b"/>
                      <a:r>
                        <a:rPr lang="en-US" sz="1400" u="none" strike="noStrike" kern="1200" dirty="0">
                          <a:solidFill>
                            <a:schemeClr val="dk1"/>
                          </a:solidFill>
                          <a:effectLst/>
                          <a:latin typeface="+mn-lt"/>
                          <a:ea typeface="+mn-ea"/>
                          <a:cs typeface="+mn-cs"/>
                        </a:rPr>
                        <a:t>10/11/2021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25.0</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280.3%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280.3%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9"/>
                  </a:ext>
                </a:extLst>
              </a:tr>
              <a:tr h="309047">
                <a:tc>
                  <a:txBody>
                    <a:bodyPr/>
                    <a:lstStyle/>
                    <a:p>
                      <a:pPr algn="ctr" fontAlgn="b"/>
                      <a:r>
                        <a:rPr lang="en-US" sz="1400" u="none" strike="noStrike" kern="1200" dirty="0">
                          <a:solidFill>
                            <a:schemeClr val="dk1"/>
                          </a:solidFill>
                          <a:effectLst/>
                          <a:latin typeface="+mn-lt"/>
                          <a:ea typeface="+mn-ea"/>
                          <a:cs typeface="+mn-cs"/>
                        </a:rPr>
                        <a:t>10/12/2021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66.3</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137.3%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209.1%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10"/>
                  </a:ext>
                </a:extLst>
              </a:tr>
            </a:tbl>
          </a:graphicData>
        </a:graphic>
      </p:graphicFrame>
      <p:sp>
        <p:nvSpPr>
          <p:cNvPr id="6" name="TextBox 5">
            <a:extLst>
              <a:ext uri="{FF2B5EF4-FFF2-40B4-BE49-F238E27FC236}">
                <a16:creationId xmlns:a16="http://schemas.microsoft.com/office/drawing/2014/main" id="{0A91CD1A-6C5B-4043-8EB0-72781CD67E05}"/>
              </a:ext>
            </a:extLst>
          </p:cNvPr>
          <p:cNvSpPr txBox="1"/>
          <p:nvPr/>
        </p:nvSpPr>
        <p:spPr>
          <a:xfrm>
            <a:off x="141467" y="5029200"/>
            <a:ext cx="8039101" cy="492443"/>
          </a:xfrm>
          <a:prstGeom prst="rect">
            <a:avLst/>
          </a:prstGeom>
          <a:noFill/>
        </p:spPr>
        <p:txBody>
          <a:bodyPr wrap="square" rtlCol="0">
            <a:spAutoFit/>
          </a:bodyPr>
          <a:lstStyle/>
          <a:p>
            <a:r>
              <a:rPr lang="en-US" sz="1400" dirty="0"/>
              <a:t>* </a:t>
            </a:r>
            <a:r>
              <a:rPr lang="en-US" sz="1200" dirty="0"/>
              <a:t>The maximum of percentage change to any single Counter-Party with an impact of more than $20,000 (set as NA when no single counter party has impact more than $ 20,000).</a:t>
            </a:r>
          </a:p>
        </p:txBody>
      </p:sp>
      <p:sp>
        <p:nvSpPr>
          <p:cNvPr id="8" name="TextBox 7">
            <a:extLst>
              <a:ext uri="{FF2B5EF4-FFF2-40B4-BE49-F238E27FC236}">
                <a16:creationId xmlns:a16="http://schemas.microsoft.com/office/drawing/2014/main" id="{91CFA4B8-FC63-41BE-827E-883221CE8FFE}"/>
              </a:ext>
            </a:extLst>
          </p:cNvPr>
          <p:cNvSpPr txBox="1"/>
          <p:nvPr/>
        </p:nvSpPr>
        <p:spPr>
          <a:xfrm>
            <a:off x="152400" y="5513763"/>
            <a:ext cx="8039101" cy="492443"/>
          </a:xfrm>
          <a:prstGeom prst="rect">
            <a:avLst/>
          </a:prstGeom>
          <a:noFill/>
        </p:spPr>
        <p:txBody>
          <a:bodyPr wrap="square" rtlCol="0">
            <a:spAutoFit/>
          </a:bodyPr>
          <a:lstStyle/>
          <a:p>
            <a:r>
              <a:rPr lang="en-US" sz="1400" dirty="0"/>
              <a:t>** </a:t>
            </a:r>
            <a:r>
              <a:rPr lang="en-US" sz="1200" dirty="0"/>
              <a:t>The maximum of percentage change to any single Counter party with impact more than $2,000 (set as NA when no single counter party has impact more than $ 2,000)</a:t>
            </a:r>
          </a:p>
        </p:txBody>
      </p:sp>
      <p:sp>
        <p:nvSpPr>
          <p:cNvPr id="9" name="TextBox 8">
            <a:extLst>
              <a:ext uri="{FF2B5EF4-FFF2-40B4-BE49-F238E27FC236}">
                <a16:creationId xmlns:a16="http://schemas.microsoft.com/office/drawing/2014/main" id="{85B95DC8-1219-4B72-84EF-5B90A1808452}"/>
              </a:ext>
            </a:extLst>
          </p:cNvPr>
          <p:cNvSpPr txBox="1"/>
          <p:nvPr/>
        </p:nvSpPr>
        <p:spPr>
          <a:xfrm>
            <a:off x="166646" y="4605010"/>
            <a:ext cx="8215353" cy="472325"/>
          </a:xfrm>
          <a:prstGeom prst="rect">
            <a:avLst/>
          </a:prstGeom>
          <a:noFill/>
        </p:spPr>
        <p:txBody>
          <a:bodyPr wrap="square" rtlCol="0">
            <a:spAutoFit/>
          </a:bodyPr>
          <a:lstStyle/>
          <a:p>
            <a:r>
              <a:rPr lang="en-US" sz="1200" dirty="0"/>
              <a:t>OD 10/1/2021 was also evaluated for Settlement impacts and did not meet the criteria for Board review. The maximum impact to any individual Counter Party on OD 10/1/2021 was $623.</a:t>
            </a:r>
          </a:p>
        </p:txBody>
      </p:sp>
    </p:spTree>
    <p:extLst>
      <p:ext uri="{BB962C8B-B14F-4D97-AF65-F5344CB8AC3E}">
        <p14:creationId xmlns:p14="http://schemas.microsoft.com/office/powerpoint/2010/main" val="37125289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3200" dirty="0"/>
              <a:t>Next Steps </a:t>
            </a:r>
            <a:endParaRPr lang="en-US" sz="3200" b="1" dirty="0">
              <a:solidFill>
                <a:schemeClr val="accent1"/>
              </a:solidFill>
            </a:endParaRPr>
          </a:p>
        </p:txBody>
      </p:sp>
      <p:sp>
        <p:nvSpPr>
          <p:cNvPr id="3" name="Content Placeholder 2"/>
          <p:cNvSpPr>
            <a:spLocks noGrp="1"/>
          </p:cNvSpPr>
          <p:nvPr>
            <p:ph idx="1"/>
          </p:nvPr>
        </p:nvSpPr>
        <p:spPr>
          <a:xfrm>
            <a:off x="304800" y="1066800"/>
            <a:ext cx="8534400" cy="4853233"/>
          </a:xfrm>
        </p:spPr>
        <p:txBody>
          <a:bodyPr/>
          <a:lstStyle/>
          <a:p>
            <a:r>
              <a:rPr lang="en-US" sz="2000" dirty="0"/>
              <a:t>ERCOT will request that the ERCOT Board review and approve the correction of DAM prices for ODs </a:t>
            </a:r>
            <a:r>
              <a:rPr lang="en-US" sz="2000" dirty="0">
                <a:solidFill>
                  <a:schemeClr val="dk1"/>
                </a:solidFill>
              </a:rPr>
              <a:t>September 30, 2021, and October 6 to 12, 2021, </a:t>
            </a:r>
            <a:r>
              <a:rPr lang="en-US" sz="2000" dirty="0"/>
              <a:t>at the next ERCOT Board meeting, which is currently scheduled for Dec 9 &amp; 10, 2021.</a:t>
            </a:r>
            <a:endParaRPr lang="en-US" sz="2000" dirty="0">
              <a:solidFill>
                <a:schemeClr val="tx1"/>
              </a:solidFill>
            </a:endParaRPr>
          </a:p>
          <a:p>
            <a:pPr marL="0" indent="0">
              <a:buNone/>
            </a:pPr>
            <a:endParaRPr lang="en-US" sz="2400" dirty="0">
              <a:solidFill>
                <a:schemeClr val="tx1"/>
              </a:solidFill>
            </a:endParaRPr>
          </a:p>
          <a:p>
            <a:pPr marL="0" indent="0">
              <a:buNone/>
            </a:pPr>
            <a:endParaRPr lang="en-US" sz="2400" dirty="0">
              <a:solidFill>
                <a:schemeClr val="tx1"/>
              </a:solidFill>
            </a:endParaRPr>
          </a:p>
        </p:txBody>
      </p:sp>
      <p:sp>
        <p:nvSpPr>
          <p:cNvPr id="4" name="Slide Number Placeholder 3"/>
          <p:cNvSpPr>
            <a:spLocks noGrp="1"/>
          </p:cNvSpPr>
          <p:nvPr>
            <p:ph type="sldNum" sz="quarter" idx="4"/>
          </p:nvPr>
        </p:nvSpPr>
        <p:spPr>
          <a:xfrm>
            <a:off x="8610600" y="6248400"/>
            <a:ext cx="457200" cy="212725"/>
          </a:xfrm>
        </p:spPr>
        <p:txBody>
          <a:bodyPr/>
          <a:lstStyle/>
          <a:p>
            <a:fld id="{1D93BD3E-1E9A-4970-A6F7-E7AC52762E0C}" type="slidenum">
              <a:rPr lang="en-US" smtClean="0"/>
              <a:pPr/>
              <a:t>11</a:t>
            </a:fld>
            <a:endParaRPr lang="en-US"/>
          </a:p>
        </p:txBody>
      </p:sp>
    </p:spTree>
    <p:extLst>
      <p:ext uri="{BB962C8B-B14F-4D97-AF65-F5344CB8AC3E}">
        <p14:creationId xmlns:p14="http://schemas.microsoft.com/office/powerpoint/2010/main" val="194088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E61E6-369E-48BC-B00A-7CB74B6CF9FE}"/>
              </a:ext>
            </a:extLst>
          </p:cNvPr>
          <p:cNvSpPr>
            <a:spLocks noGrp="1"/>
          </p:cNvSpPr>
          <p:nvPr>
            <p:ph type="title"/>
          </p:nvPr>
        </p:nvSpPr>
        <p:spPr/>
        <p:txBody>
          <a:bodyPr/>
          <a:lstStyle/>
          <a:p>
            <a:r>
              <a:rPr lang="en-US" sz="3200" dirty="0"/>
              <a:t>Background</a:t>
            </a:r>
          </a:p>
        </p:txBody>
      </p:sp>
      <p:sp>
        <p:nvSpPr>
          <p:cNvPr id="3" name="Content Placeholder 2">
            <a:extLst>
              <a:ext uri="{FF2B5EF4-FFF2-40B4-BE49-F238E27FC236}">
                <a16:creationId xmlns:a16="http://schemas.microsoft.com/office/drawing/2014/main" id="{BA384DDB-1830-43C5-A278-FDBD0A4FA7D9}"/>
              </a:ext>
            </a:extLst>
          </p:cNvPr>
          <p:cNvSpPr>
            <a:spLocks noGrp="1"/>
          </p:cNvSpPr>
          <p:nvPr>
            <p:ph idx="1"/>
          </p:nvPr>
        </p:nvSpPr>
        <p:spPr/>
        <p:txBody>
          <a:bodyPr/>
          <a:lstStyle/>
          <a:p>
            <a:r>
              <a:rPr lang="en-US" sz="2000" dirty="0">
                <a:solidFill>
                  <a:schemeClr val="tx1"/>
                </a:solidFill>
              </a:rPr>
              <a:t>On October 13, 2021, </a:t>
            </a:r>
            <a:r>
              <a:rPr lang="en-US" sz="2000" dirty="0"/>
              <a:t>ERCOT</a:t>
            </a:r>
            <a:r>
              <a:rPr lang="en-US" sz="2000" dirty="0">
                <a:solidFill>
                  <a:schemeClr val="tx1"/>
                </a:solidFill>
              </a:rPr>
              <a:t> discovered an error related to the modeling of the NE_LOBO GTC in the DAM.  </a:t>
            </a:r>
          </a:p>
          <a:p>
            <a:pPr marL="0" indent="0">
              <a:buNone/>
            </a:pPr>
            <a:endParaRPr lang="en-US" sz="2000" dirty="0">
              <a:solidFill>
                <a:schemeClr val="tx1"/>
              </a:solidFill>
            </a:endParaRPr>
          </a:p>
          <a:p>
            <a:r>
              <a:rPr lang="en-US" sz="2000" dirty="0"/>
              <a:t>The NE_LOBO GTC definition (interface constraint) consists of the following transmission equipment:</a:t>
            </a:r>
          </a:p>
          <a:p>
            <a:endParaRPr lang="en-US" sz="1800" dirty="0"/>
          </a:p>
          <a:p>
            <a:endParaRPr lang="en-US" sz="1800" dirty="0"/>
          </a:p>
          <a:p>
            <a:endParaRPr lang="en-US" sz="1800" dirty="0"/>
          </a:p>
          <a:p>
            <a:endParaRPr lang="en-US" sz="1800" dirty="0"/>
          </a:p>
          <a:p>
            <a:endParaRPr lang="en-US" sz="1800" dirty="0"/>
          </a:p>
          <a:p>
            <a:pPr marL="0" indent="0">
              <a:buNone/>
            </a:pPr>
            <a:endParaRPr lang="en-US" sz="1800" dirty="0"/>
          </a:p>
          <a:p>
            <a:r>
              <a:rPr lang="en-US" sz="2000" dirty="0"/>
              <a:t>The constraint represents a stability limit associated with South Texas wind farms connecting along the North Edinburg – Lobo 345 kV line.</a:t>
            </a:r>
          </a:p>
          <a:p>
            <a:endParaRPr lang="en-US" dirty="0"/>
          </a:p>
        </p:txBody>
      </p:sp>
      <p:sp>
        <p:nvSpPr>
          <p:cNvPr id="4" name="Slide Number Placeholder 3">
            <a:extLst>
              <a:ext uri="{FF2B5EF4-FFF2-40B4-BE49-F238E27FC236}">
                <a16:creationId xmlns:a16="http://schemas.microsoft.com/office/drawing/2014/main" id="{120070EB-1DC5-4F94-920F-589444FC043D}"/>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5" name="Table 4">
            <a:extLst>
              <a:ext uri="{FF2B5EF4-FFF2-40B4-BE49-F238E27FC236}">
                <a16:creationId xmlns:a16="http://schemas.microsoft.com/office/drawing/2014/main" id="{697568C9-2460-40D6-A98F-EE2A667F7CB8}"/>
              </a:ext>
            </a:extLst>
          </p:cNvPr>
          <p:cNvGraphicFramePr>
            <a:graphicFrameLocks noGrp="1"/>
          </p:cNvGraphicFramePr>
          <p:nvPr>
            <p:extLst>
              <p:ext uri="{D42A27DB-BD31-4B8C-83A1-F6EECF244321}">
                <p14:modId xmlns:p14="http://schemas.microsoft.com/office/powerpoint/2010/main" val="2115526850"/>
              </p:ext>
            </p:extLst>
          </p:nvPr>
        </p:nvGraphicFramePr>
        <p:xfrm>
          <a:off x="595310" y="2904826"/>
          <a:ext cx="7953378" cy="1554480"/>
        </p:xfrm>
        <a:graphic>
          <a:graphicData uri="http://schemas.openxmlformats.org/drawingml/2006/table">
            <a:tbl>
              <a:tblPr firstRow="1" bandRow="1">
                <a:tableStyleId>{21E4AEA4-8DFA-4A89-87EB-49C32662AFE0}</a:tableStyleId>
              </a:tblPr>
              <a:tblGrid>
                <a:gridCol w="1807912">
                  <a:extLst>
                    <a:ext uri="{9D8B030D-6E8A-4147-A177-3AD203B41FA5}">
                      <a16:colId xmlns:a16="http://schemas.microsoft.com/office/drawing/2014/main" val="20000"/>
                    </a:ext>
                  </a:extLst>
                </a:gridCol>
                <a:gridCol w="1981200">
                  <a:extLst>
                    <a:ext uri="{9D8B030D-6E8A-4147-A177-3AD203B41FA5}">
                      <a16:colId xmlns:a16="http://schemas.microsoft.com/office/drawing/2014/main" val="20001"/>
                    </a:ext>
                  </a:extLst>
                </a:gridCol>
                <a:gridCol w="2085646">
                  <a:extLst>
                    <a:ext uri="{9D8B030D-6E8A-4147-A177-3AD203B41FA5}">
                      <a16:colId xmlns:a16="http://schemas.microsoft.com/office/drawing/2014/main" val="20002"/>
                    </a:ext>
                  </a:extLst>
                </a:gridCol>
                <a:gridCol w="1039310">
                  <a:extLst>
                    <a:ext uri="{9D8B030D-6E8A-4147-A177-3AD203B41FA5}">
                      <a16:colId xmlns:a16="http://schemas.microsoft.com/office/drawing/2014/main" val="20003"/>
                    </a:ext>
                  </a:extLst>
                </a:gridCol>
                <a:gridCol w="1039310">
                  <a:extLst>
                    <a:ext uri="{9D8B030D-6E8A-4147-A177-3AD203B41FA5}">
                      <a16:colId xmlns:a16="http://schemas.microsoft.com/office/drawing/2014/main" val="20004"/>
                    </a:ext>
                  </a:extLst>
                </a:gridCol>
              </a:tblGrid>
              <a:tr h="337016">
                <a:tc>
                  <a:txBody>
                    <a:bodyPr/>
                    <a:lstStyle/>
                    <a:p>
                      <a:pPr algn="ctr"/>
                      <a:r>
                        <a:rPr lang="en-US" sz="1200" b="1" kern="1200" dirty="0">
                          <a:solidFill>
                            <a:schemeClr val="lt1"/>
                          </a:solidFill>
                          <a:latin typeface="+mn-lt"/>
                          <a:ea typeface="+mn-ea"/>
                          <a:cs typeface="+mn-cs"/>
                        </a:rPr>
                        <a:t>Line/Autotransformer Acronym</a:t>
                      </a:r>
                    </a:p>
                  </a:txBody>
                  <a:tcPr anchor="ctr">
                    <a:lnL w="28575" cap="flat" cmpd="sng" algn="ctr">
                      <a:solidFill>
                        <a:srgbClr val="0070C0"/>
                      </a:solidFill>
                      <a:prstDash val="solid"/>
                      <a:round/>
                      <a:headEnd type="none" w="med" len="med"/>
                      <a:tailEnd type="none" w="med" len="med"/>
                    </a:lnL>
                    <a:lnT w="28575" cap="flat" cmpd="sng" algn="ctr">
                      <a:solidFill>
                        <a:srgbClr val="0070C0"/>
                      </a:solidFill>
                      <a:prstDash val="solid"/>
                      <a:round/>
                      <a:headEnd type="none" w="med" len="med"/>
                      <a:tailEnd type="none" w="med" len="med"/>
                    </a:lnT>
                  </a:tcPr>
                </a:tc>
                <a:tc>
                  <a:txBody>
                    <a:bodyPr/>
                    <a:lstStyle/>
                    <a:p>
                      <a:pPr algn="ctr"/>
                      <a:r>
                        <a:rPr lang="en-US" sz="1200" b="1" kern="1200" dirty="0">
                          <a:solidFill>
                            <a:schemeClr val="lt1"/>
                          </a:solidFill>
                          <a:latin typeface="+mn-lt"/>
                          <a:ea typeface="+mn-ea"/>
                          <a:cs typeface="+mn-cs"/>
                        </a:rPr>
                        <a:t>From Station (Acronym)</a:t>
                      </a:r>
                    </a:p>
                  </a:txBody>
                  <a:tcPr anchor="ctr">
                    <a:lnT w="28575" cap="flat" cmpd="sng" algn="ctr">
                      <a:solidFill>
                        <a:srgbClr val="0070C0"/>
                      </a:solidFill>
                      <a:prstDash val="solid"/>
                      <a:round/>
                      <a:headEnd type="none" w="med" len="med"/>
                      <a:tailEnd type="none" w="med" len="med"/>
                    </a:lnT>
                  </a:tcPr>
                </a:tc>
                <a:tc>
                  <a:txBody>
                    <a:bodyPr/>
                    <a:lstStyle/>
                    <a:p>
                      <a:pPr algn="ctr"/>
                      <a:r>
                        <a:rPr lang="en-US" sz="1200" b="1" dirty="0"/>
                        <a:t>To Station (Acronym)</a:t>
                      </a:r>
                    </a:p>
                  </a:txBody>
                  <a:tcPr anchor="ctr">
                    <a:lnT w="28575" cap="flat" cmpd="sng" algn="ctr">
                      <a:solidFill>
                        <a:srgbClr val="0070C0"/>
                      </a:solidFill>
                      <a:prstDash val="solid"/>
                      <a:round/>
                      <a:headEnd type="none" w="med" len="med"/>
                      <a:tailEnd type="none" w="med" len="med"/>
                    </a:lnT>
                  </a:tcPr>
                </a:tc>
                <a:tc>
                  <a:txBody>
                    <a:bodyPr/>
                    <a:lstStyle/>
                    <a:p>
                      <a:pPr algn="ctr"/>
                      <a:r>
                        <a:rPr lang="en-US" sz="1200" b="1" dirty="0"/>
                        <a:t>Voltage</a:t>
                      </a:r>
                      <a:r>
                        <a:rPr lang="en-US" sz="1200" b="1" baseline="0" dirty="0"/>
                        <a:t> Rating (kV)</a:t>
                      </a:r>
                      <a:endParaRPr lang="en-US" sz="1200" b="1" dirty="0"/>
                    </a:p>
                  </a:txBody>
                  <a:tcPr anchor="ctr">
                    <a:lnT w="28575" cap="flat" cmpd="sng" algn="ctr">
                      <a:solidFill>
                        <a:srgbClr val="0070C0"/>
                      </a:solidFill>
                      <a:prstDash val="solid"/>
                      <a:round/>
                      <a:headEnd type="none" w="med" len="med"/>
                      <a:tailEnd type="none" w="med" len="med"/>
                    </a:lnT>
                  </a:tcPr>
                </a:tc>
                <a:tc>
                  <a:txBody>
                    <a:bodyPr/>
                    <a:lstStyle/>
                    <a:p>
                      <a:pPr algn="ctr"/>
                      <a:r>
                        <a:rPr lang="en-US" sz="1200" b="1" dirty="0"/>
                        <a:t>Line/Auto Rating (MVA)</a:t>
                      </a:r>
                    </a:p>
                  </a:txBody>
                  <a:tcPr anchor="ctr">
                    <a:lnR w="28575" cap="flat" cmpd="sng" algn="ctr">
                      <a:solidFill>
                        <a:srgbClr val="0070C0"/>
                      </a:solidFill>
                      <a:prstDash val="solid"/>
                      <a:round/>
                      <a:headEnd type="none" w="med" len="med"/>
                      <a:tailEnd type="none" w="med" len="med"/>
                    </a:lnR>
                    <a:lnT w="28575" cap="flat" cmpd="sng" algn="ctr">
                      <a:solidFill>
                        <a:srgbClr val="0070C0"/>
                      </a:solidFill>
                      <a:prstDash val="solid"/>
                      <a:round/>
                      <a:headEnd type="none" w="med" len="med"/>
                      <a:tailEnd type="none" w="med" len="med"/>
                    </a:lnT>
                  </a:tcPr>
                </a:tc>
                <a:extLst>
                  <a:ext uri="{0D108BD9-81ED-4DB2-BD59-A6C34878D82A}">
                    <a16:rowId xmlns:a16="http://schemas.microsoft.com/office/drawing/2014/main" val="10000"/>
                  </a:ext>
                </a:extLst>
              </a:tr>
              <a:tr h="0">
                <a:tc>
                  <a:txBody>
                    <a:bodyPr/>
                    <a:lstStyle/>
                    <a:p>
                      <a:pPr algn="ctr"/>
                      <a:r>
                        <a:rPr lang="en-US" sz="900" kern="1200" dirty="0">
                          <a:solidFill>
                            <a:schemeClr val="dk1"/>
                          </a:solidFill>
                          <a:latin typeface="+mn-lt"/>
                          <a:ea typeface="+mn-ea"/>
                          <a:cs typeface="+mn-cs"/>
                        </a:rPr>
                        <a:t>1_345_138_H</a:t>
                      </a:r>
                    </a:p>
                  </a:txBody>
                  <a:tcPr>
                    <a:lnL w="28575" cap="flat" cmpd="sng" algn="ctr">
                      <a:solidFill>
                        <a:srgbClr val="0070C0"/>
                      </a:solidFill>
                      <a:prstDash val="solid"/>
                      <a:round/>
                      <a:headEnd type="none" w="med" len="med"/>
                      <a:tailEnd type="none" w="med" len="med"/>
                    </a:lnL>
                  </a:tcPr>
                </a:tc>
                <a:tc>
                  <a:txBody>
                    <a:bodyPr/>
                    <a:lstStyle/>
                    <a:p>
                      <a:pPr algn="ctr"/>
                      <a:r>
                        <a:rPr lang="en-US" sz="900" kern="1200" dirty="0">
                          <a:solidFill>
                            <a:schemeClr val="dk1"/>
                          </a:solidFill>
                          <a:latin typeface="+mn-lt"/>
                          <a:ea typeface="+mn-ea"/>
                          <a:cs typeface="+mn-cs"/>
                        </a:rPr>
                        <a:t>Lobo 345</a:t>
                      </a:r>
                      <a:r>
                        <a:rPr lang="en-US" sz="900" kern="1200" baseline="0" dirty="0">
                          <a:solidFill>
                            <a:schemeClr val="dk1"/>
                          </a:solidFill>
                          <a:latin typeface="+mn-lt"/>
                          <a:ea typeface="+mn-ea"/>
                          <a:cs typeface="+mn-cs"/>
                        </a:rPr>
                        <a:t> kV (LOBO)</a:t>
                      </a:r>
                      <a:endParaRPr lang="en-US" sz="900" kern="1200" dirty="0">
                        <a:solidFill>
                          <a:schemeClr val="dk1"/>
                        </a:solidFill>
                        <a:latin typeface="+mn-lt"/>
                        <a:ea typeface="+mn-ea"/>
                        <a:cs typeface="+mn-cs"/>
                      </a:endParaRPr>
                    </a:p>
                  </a:txBody>
                  <a:tcPr/>
                </a:tc>
                <a:tc>
                  <a:txBody>
                    <a:bodyPr/>
                    <a:lstStyle/>
                    <a:p>
                      <a:pPr algn="ctr"/>
                      <a:r>
                        <a:rPr lang="en-US" sz="900" kern="1200" dirty="0">
                          <a:solidFill>
                            <a:schemeClr val="dk1"/>
                          </a:solidFill>
                          <a:latin typeface="+mn-lt"/>
                          <a:ea typeface="+mn-ea"/>
                          <a:cs typeface="+mn-cs"/>
                        </a:rPr>
                        <a:t>Lobo 138 kV (LOBO)</a:t>
                      </a:r>
                    </a:p>
                  </a:txBody>
                  <a:tcPr/>
                </a:tc>
                <a:tc>
                  <a:txBody>
                    <a:bodyPr/>
                    <a:lstStyle/>
                    <a:p>
                      <a:pPr algn="ctr"/>
                      <a:r>
                        <a:rPr lang="en-US" sz="900" dirty="0"/>
                        <a:t>345/138</a:t>
                      </a:r>
                    </a:p>
                  </a:txBody>
                  <a:tcPr anchor="ctr"/>
                </a:tc>
                <a:tc>
                  <a:txBody>
                    <a:bodyPr/>
                    <a:lstStyle/>
                    <a:p>
                      <a:pPr algn="ctr"/>
                      <a:r>
                        <a:rPr lang="en-US" sz="900" dirty="0"/>
                        <a:t>675</a:t>
                      </a:r>
                    </a:p>
                  </a:txBody>
                  <a:tcPr anchor="ctr">
                    <a:lnR w="28575" cap="flat" cmpd="sng" algn="ctr">
                      <a:solidFill>
                        <a:srgbClr val="0070C0"/>
                      </a:solidFill>
                      <a:prstDash val="solid"/>
                      <a:round/>
                      <a:headEnd type="none" w="med" len="med"/>
                      <a:tailEnd type="none" w="med" len="med"/>
                    </a:lnR>
                  </a:tcPr>
                </a:tc>
                <a:extLst>
                  <a:ext uri="{0D108BD9-81ED-4DB2-BD59-A6C34878D82A}">
                    <a16:rowId xmlns:a16="http://schemas.microsoft.com/office/drawing/2014/main" val="10001"/>
                  </a:ext>
                </a:extLst>
              </a:tr>
              <a:tr h="152400">
                <a:tc>
                  <a:txBody>
                    <a:bodyPr/>
                    <a:lstStyle/>
                    <a:p>
                      <a:pPr algn="ctr"/>
                      <a:r>
                        <a:rPr lang="en-US" sz="900" kern="1200" dirty="0">
                          <a:solidFill>
                            <a:schemeClr val="dk1"/>
                          </a:solidFill>
                          <a:latin typeface="+mn-lt"/>
                          <a:ea typeface="+mn-ea"/>
                          <a:cs typeface="+mn-cs"/>
                        </a:rPr>
                        <a:t>2_345_138_H</a:t>
                      </a:r>
                    </a:p>
                  </a:txBody>
                  <a:tcPr>
                    <a:lnL w="28575" cap="flat" cmpd="sng" algn="ctr">
                      <a:solidFill>
                        <a:srgbClr val="0070C0"/>
                      </a:solidFill>
                      <a:prstDash val="solid"/>
                      <a:round/>
                      <a:headEnd type="none" w="med" len="med"/>
                      <a:tailEnd type="none" w="med" len="med"/>
                    </a:lnL>
                  </a:tcPr>
                </a:tc>
                <a:tc>
                  <a:txBody>
                    <a:bodyPr/>
                    <a:lstStyle/>
                    <a:p>
                      <a:pPr algn="ctr"/>
                      <a:r>
                        <a:rPr lang="en-US" sz="900" kern="1200" dirty="0">
                          <a:solidFill>
                            <a:schemeClr val="dk1"/>
                          </a:solidFill>
                          <a:latin typeface="+mn-lt"/>
                          <a:ea typeface="+mn-ea"/>
                          <a:cs typeface="+mn-cs"/>
                        </a:rPr>
                        <a:t>Lobo 345</a:t>
                      </a:r>
                      <a:r>
                        <a:rPr lang="en-US" sz="900" kern="1200" baseline="0" dirty="0">
                          <a:solidFill>
                            <a:schemeClr val="dk1"/>
                          </a:solidFill>
                          <a:latin typeface="+mn-lt"/>
                          <a:ea typeface="+mn-ea"/>
                          <a:cs typeface="+mn-cs"/>
                        </a:rPr>
                        <a:t> kV (LOBO)</a:t>
                      </a:r>
                      <a:endParaRPr lang="en-US" sz="900" kern="1200" dirty="0">
                        <a:solidFill>
                          <a:schemeClr val="dk1"/>
                        </a:solidFill>
                        <a:latin typeface="+mn-lt"/>
                        <a:ea typeface="+mn-ea"/>
                        <a:cs typeface="+mn-cs"/>
                      </a:endParaRPr>
                    </a:p>
                  </a:txBody>
                  <a:tcPr/>
                </a:tc>
                <a:tc>
                  <a:txBody>
                    <a:bodyPr/>
                    <a:lstStyle/>
                    <a:p>
                      <a:pPr algn="ctr"/>
                      <a:r>
                        <a:rPr lang="en-US" sz="900" kern="1200" dirty="0">
                          <a:solidFill>
                            <a:schemeClr val="dk1"/>
                          </a:solidFill>
                          <a:latin typeface="+mn-lt"/>
                          <a:ea typeface="+mn-ea"/>
                          <a:cs typeface="+mn-cs"/>
                        </a:rPr>
                        <a:t>Lobo 138 kV (LOBO)</a:t>
                      </a:r>
                    </a:p>
                  </a:txBody>
                  <a:tcPr/>
                </a:tc>
                <a:tc>
                  <a:txBody>
                    <a:bodyPr/>
                    <a:lstStyle/>
                    <a:p>
                      <a:pPr algn="ctr"/>
                      <a:r>
                        <a:rPr lang="en-US" sz="900" dirty="0"/>
                        <a:t>345/138</a:t>
                      </a:r>
                    </a:p>
                  </a:txBody>
                  <a:tcPr anchor="ctr"/>
                </a:tc>
                <a:tc>
                  <a:txBody>
                    <a:bodyPr/>
                    <a:lstStyle/>
                    <a:p>
                      <a:pPr algn="ctr"/>
                      <a:r>
                        <a:rPr lang="en-US" sz="900" dirty="0"/>
                        <a:t>675</a:t>
                      </a:r>
                    </a:p>
                  </a:txBody>
                  <a:tcPr anchor="ctr">
                    <a:lnR w="28575" cap="flat" cmpd="sng" algn="ctr">
                      <a:solidFill>
                        <a:srgbClr val="0070C0"/>
                      </a:solidFill>
                      <a:prstDash val="solid"/>
                      <a:round/>
                      <a:headEnd type="none" w="med" len="med"/>
                      <a:tailEnd type="none" w="med" len="med"/>
                    </a:lnR>
                  </a:tcPr>
                </a:tc>
                <a:extLst>
                  <a:ext uri="{0D108BD9-81ED-4DB2-BD59-A6C34878D82A}">
                    <a16:rowId xmlns:a16="http://schemas.microsoft.com/office/drawing/2014/main" val="10002"/>
                  </a:ext>
                </a:extLst>
              </a:tr>
              <a:tr h="0">
                <a:tc>
                  <a:txBody>
                    <a:bodyPr/>
                    <a:lstStyle/>
                    <a:p>
                      <a:pPr algn="ctr"/>
                      <a:r>
                        <a:rPr lang="en-US" sz="900" kern="1200" dirty="0">
                          <a:solidFill>
                            <a:schemeClr val="dk1"/>
                          </a:solidFill>
                          <a:latin typeface="+mn-lt"/>
                          <a:ea typeface="+mn-ea"/>
                          <a:cs typeface="+mn-cs"/>
                        </a:rPr>
                        <a:t>LOBO_FOWLRTN1</a:t>
                      </a:r>
                    </a:p>
                  </a:txBody>
                  <a:tcPr>
                    <a:lnL w="28575" cap="flat" cmpd="sng" algn="ctr">
                      <a:solidFill>
                        <a:srgbClr val="0070C0"/>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900" kern="1200" dirty="0">
                          <a:solidFill>
                            <a:schemeClr val="dk1"/>
                          </a:solidFill>
                          <a:latin typeface="+mn-lt"/>
                          <a:ea typeface="+mn-ea"/>
                          <a:cs typeface="+mn-cs"/>
                        </a:rPr>
                        <a:t>Lobo (LOBO)</a:t>
                      </a:r>
                    </a:p>
                  </a:txBody>
                  <a:tcPr/>
                </a:tc>
                <a:tc>
                  <a:txBody>
                    <a:bodyPr/>
                    <a:lstStyle/>
                    <a:p>
                      <a:pPr algn="ctr"/>
                      <a:r>
                        <a:rPr lang="en-US" sz="900" kern="1200" dirty="0" err="1">
                          <a:solidFill>
                            <a:schemeClr val="dk1"/>
                          </a:solidFill>
                          <a:latin typeface="+mn-lt"/>
                          <a:ea typeface="+mn-ea"/>
                          <a:cs typeface="+mn-cs"/>
                        </a:rPr>
                        <a:t>Fowlerton</a:t>
                      </a:r>
                      <a:r>
                        <a:rPr lang="en-US" sz="900" kern="1200" dirty="0">
                          <a:solidFill>
                            <a:schemeClr val="dk1"/>
                          </a:solidFill>
                          <a:latin typeface="+mn-lt"/>
                          <a:ea typeface="+mn-ea"/>
                          <a:cs typeface="+mn-cs"/>
                        </a:rPr>
                        <a:t> (FOWLRTON)</a:t>
                      </a:r>
                    </a:p>
                  </a:txBody>
                  <a:tcPr/>
                </a:tc>
                <a:tc>
                  <a:txBody>
                    <a:bodyPr/>
                    <a:lstStyle/>
                    <a:p>
                      <a:pPr algn="ctr"/>
                      <a:r>
                        <a:rPr lang="en-US" sz="900" dirty="0"/>
                        <a:t>345</a:t>
                      </a:r>
                    </a:p>
                  </a:txBody>
                  <a:tcPr anchor="ctr"/>
                </a:tc>
                <a:tc>
                  <a:txBody>
                    <a:bodyPr/>
                    <a:lstStyle/>
                    <a:p>
                      <a:pPr algn="ctr"/>
                      <a:r>
                        <a:rPr lang="en-US" sz="900" dirty="0"/>
                        <a:t>1329</a:t>
                      </a:r>
                    </a:p>
                  </a:txBody>
                  <a:tcPr anchor="ctr">
                    <a:lnR w="28575" cap="flat" cmpd="sng" algn="ctr">
                      <a:solidFill>
                        <a:srgbClr val="0070C0"/>
                      </a:solidFill>
                      <a:prstDash val="solid"/>
                      <a:round/>
                      <a:headEnd type="none" w="med" len="med"/>
                      <a:tailEnd type="none" w="med" len="med"/>
                    </a:lnR>
                  </a:tcPr>
                </a:tc>
                <a:extLst>
                  <a:ext uri="{0D108BD9-81ED-4DB2-BD59-A6C34878D82A}">
                    <a16:rowId xmlns:a16="http://schemas.microsoft.com/office/drawing/2014/main" val="10003"/>
                  </a:ext>
                </a:extLst>
              </a:tr>
              <a:tr h="18182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00" dirty="0"/>
                        <a:t>NEDIN_POMELO1</a:t>
                      </a:r>
                    </a:p>
                  </a:txBody>
                  <a:tcPr>
                    <a:lnL w="28575" cap="flat" cmpd="sng" algn="ctr">
                      <a:solidFill>
                        <a:srgbClr val="0070C0"/>
                      </a:solidFill>
                      <a:prstDash val="solid"/>
                      <a:round/>
                      <a:headEnd type="none" w="med" len="med"/>
                      <a:tailEnd type="none" w="med" len="med"/>
                    </a:lnL>
                    <a:lnB w="28575" cap="flat" cmpd="sng" algn="ctr">
                      <a:solidFill>
                        <a:srgbClr val="0070C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00" kern="1200" dirty="0">
                          <a:solidFill>
                            <a:schemeClr val="dk1"/>
                          </a:solidFill>
                          <a:latin typeface="+mn-lt"/>
                          <a:ea typeface="+mn-ea"/>
                          <a:cs typeface="+mn-cs"/>
                        </a:rPr>
                        <a:t>Pomelo (POMELO)</a:t>
                      </a:r>
                    </a:p>
                  </a:txBody>
                  <a:tcPr>
                    <a:lnB w="28575" cap="flat" cmpd="sng" algn="ctr">
                      <a:solidFill>
                        <a:srgbClr val="0070C0"/>
                      </a:solidFill>
                      <a:prstDash val="solid"/>
                      <a:round/>
                      <a:headEnd type="none" w="med" len="med"/>
                      <a:tailEnd type="none" w="med" len="med"/>
                    </a:lnB>
                  </a:tcPr>
                </a:tc>
                <a:tc>
                  <a:txBody>
                    <a:bodyPr/>
                    <a:lstStyle/>
                    <a:p>
                      <a:pPr algn="ctr"/>
                      <a:r>
                        <a:rPr lang="en-US" sz="900" kern="1200" dirty="0">
                          <a:solidFill>
                            <a:schemeClr val="dk1"/>
                          </a:solidFill>
                          <a:latin typeface="+mn-lt"/>
                          <a:ea typeface="+mn-ea"/>
                          <a:cs typeface="+mn-cs"/>
                        </a:rPr>
                        <a:t>Nort</a:t>
                      </a:r>
                      <a:r>
                        <a:rPr lang="en-US" sz="900" kern="1200" baseline="0" dirty="0">
                          <a:solidFill>
                            <a:schemeClr val="dk1"/>
                          </a:solidFill>
                          <a:latin typeface="+mn-lt"/>
                          <a:ea typeface="+mn-ea"/>
                          <a:cs typeface="+mn-cs"/>
                        </a:rPr>
                        <a:t>h Edinburg (NEDIN)</a:t>
                      </a:r>
                      <a:endParaRPr lang="en-US" sz="900" kern="1200" dirty="0">
                        <a:solidFill>
                          <a:schemeClr val="dk1"/>
                        </a:solidFill>
                        <a:latin typeface="+mn-lt"/>
                        <a:ea typeface="+mn-ea"/>
                        <a:cs typeface="+mn-cs"/>
                      </a:endParaRPr>
                    </a:p>
                  </a:txBody>
                  <a:tcPr>
                    <a:lnB w="28575" cap="flat" cmpd="sng" algn="ctr">
                      <a:solidFill>
                        <a:srgbClr val="0070C0"/>
                      </a:solidFill>
                      <a:prstDash val="solid"/>
                      <a:round/>
                      <a:headEnd type="none" w="med" len="med"/>
                      <a:tailEnd type="none" w="med" len="med"/>
                    </a:lnB>
                  </a:tcPr>
                </a:tc>
                <a:tc>
                  <a:txBody>
                    <a:bodyPr/>
                    <a:lstStyle/>
                    <a:p>
                      <a:pPr algn="ctr"/>
                      <a:r>
                        <a:rPr lang="en-US" sz="900" dirty="0"/>
                        <a:t>345</a:t>
                      </a:r>
                    </a:p>
                  </a:txBody>
                  <a:tcPr anchor="ctr">
                    <a:lnB w="28575" cap="flat" cmpd="sng" algn="ctr">
                      <a:solidFill>
                        <a:srgbClr val="0070C0"/>
                      </a:solidFill>
                      <a:prstDash val="solid"/>
                      <a:round/>
                      <a:headEnd type="none" w="med" len="med"/>
                      <a:tailEnd type="none" w="med" len="med"/>
                    </a:lnB>
                  </a:tcPr>
                </a:tc>
                <a:tc>
                  <a:txBody>
                    <a:bodyPr/>
                    <a:lstStyle/>
                    <a:p>
                      <a:pPr algn="ctr"/>
                      <a:r>
                        <a:rPr lang="en-US" sz="900" dirty="0"/>
                        <a:t>1322*</a:t>
                      </a:r>
                    </a:p>
                  </a:txBody>
                  <a:tcPr anchor="ctr">
                    <a:lnR w="28575" cap="flat" cmpd="sng" algn="ctr">
                      <a:solidFill>
                        <a:srgbClr val="0070C0"/>
                      </a:solidFill>
                      <a:prstDash val="solid"/>
                      <a:round/>
                      <a:headEnd type="none" w="med" len="med"/>
                      <a:tailEnd type="none" w="med" len="med"/>
                    </a:lnR>
                    <a:lnB w="28575" cap="flat" cmpd="sng" algn="ctr">
                      <a:solidFill>
                        <a:srgbClr val="0070C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671FA409-8874-4A9F-9EF0-1B61418ECD15}"/>
              </a:ext>
            </a:extLst>
          </p:cNvPr>
          <p:cNvSpPr txBox="1"/>
          <p:nvPr/>
        </p:nvSpPr>
        <p:spPr>
          <a:xfrm>
            <a:off x="746376" y="4470966"/>
            <a:ext cx="7651245" cy="261610"/>
          </a:xfrm>
          <a:prstGeom prst="rect">
            <a:avLst/>
          </a:prstGeom>
          <a:noFill/>
        </p:spPr>
        <p:txBody>
          <a:bodyPr wrap="square" rtlCol="0">
            <a:spAutoFit/>
          </a:bodyPr>
          <a:lstStyle/>
          <a:p>
            <a:r>
              <a:rPr lang="en-US" sz="1100" dirty="0"/>
              <a:t>* Line is dynamically rated. Listed rating is static nominal rating.</a:t>
            </a:r>
          </a:p>
        </p:txBody>
      </p:sp>
    </p:spTree>
    <p:extLst>
      <p:ext uri="{BB962C8B-B14F-4D97-AF65-F5344CB8AC3E}">
        <p14:creationId xmlns:p14="http://schemas.microsoft.com/office/powerpoint/2010/main" val="3101725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E61E6-369E-48BC-B00A-7CB74B6CF9FE}"/>
              </a:ext>
            </a:extLst>
          </p:cNvPr>
          <p:cNvSpPr>
            <a:spLocks noGrp="1"/>
          </p:cNvSpPr>
          <p:nvPr>
            <p:ph type="title"/>
          </p:nvPr>
        </p:nvSpPr>
        <p:spPr/>
        <p:txBody>
          <a:bodyPr/>
          <a:lstStyle/>
          <a:p>
            <a:r>
              <a:rPr lang="en-US" sz="3200" dirty="0"/>
              <a:t>Background- Communication</a:t>
            </a:r>
          </a:p>
        </p:txBody>
      </p:sp>
      <p:sp>
        <p:nvSpPr>
          <p:cNvPr id="3" name="Content Placeholder 2">
            <a:extLst>
              <a:ext uri="{FF2B5EF4-FFF2-40B4-BE49-F238E27FC236}">
                <a16:creationId xmlns:a16="http://schemas.microsoft.com/office/drawing/2014/main" id="{BA384DDB-1830-43C5-A278-FDBD0A4FA7D9}"/>
              </a:ext>
            </a:extLst>
          </p:cNvPr>
          <p:cNvSpPr>
            <a:spLocks noGrp="1"/>
          </p:cNvSpPr>
          <p:nvPr>
            <p:ph idx="1"/>
          </p:nvPr>
        </p:nvSpPr>
        <p:spPr/>
        <p:txBody>
          <a:bodyPr/>
          <a:lstStyle/>
          <a:p>
            <a:r>
              <a:rPr lang="en-US" sz="2000" dirty="0"/>
              <a:t>On October 13, 2021, </a:t>
            </a:r>
            <a:r>
              <a:rPr lang="en-US" sz="2000" dirty="0">
                <a:solidFill>
                  <a:schemeClr val="dk1"/>
                </a:solidFill>
              </a:rPr>
              <a:t>ERCOT implemented a corrected definition for the </a:t>
            </a:r>
            <a:r>
              <a:rPr lang="en-US" sz="2000" dirty="0">
                <a:solidFill>
                  <a:schemeClr val="tx1"/>
                </a:solidFill>
              </a:rPr>
              <a:t>NE_LOBO GTC in the DAM </a:t>
            </a:r>
            <a:r>
              <a:rPr lang="en-US" sz="2000" dirty="0">
                <a:solidFill>
                  <a:schemeClr val="dk1"/>
                </a:solidFill>
              </a:rPr>
              <a:t>as a manual workaround; the corrected definition was effective as of OD October 14, 2021.  </a:t>
            </a:r>
          </a:p>
          <a:p>
            <a:pPr marL="0" indent="0">
              <a:buNone/>
            </a:pPr>
            <a:endParaRPr lang="en-US" sz="2000" dirty="0">
              <a:solidFill>
                <a:schemeClr val="dk1"/>
              </a:solidFill>
            </a:endParaRPr>
          </a:p>
          <a:p>
            <a:r>
              <a:rPr lang="en-US" sz="2000" dirty="0">
                <a:solidFill>
                  <a:schemeClr val="dk1"/>
                </a:solidFill>
              </a:rPr>
              <a:t>ERCOT determined that DAM prices for OD October 13, 2021, were impacted by the incorrect GTC definition and corrected prices for that OD prior to prices becoming final.  ERCOT posted price correction data for OD October 13, 2021, on October 14, 2021. </a:t>
            </a:r>
          </a:p>
          <a:p>
            <a:pPr marL="0" indent="0">
              <a:buNone/>
            </a:pPr>
            <a:endParaRPr lang="en-US" sz="2000" dirty="0">
              <a:solidFill>
                <a:schemeClr val="dk1"/>
              </a:solidFill>
            </a:endParaRPr>
          </a:p>
          <a:p>
            <a:r>
              <a:rPr lang="en-US" sz="2000" dirty="0">
                <a:solidFill>
                  <a:schemeClr val="dk1"/>
                </a:solidFill>
              </a:rPr>
              <a:t>ERCOT also determined that the </a:t>
            </a:r>
            <a:r>
              <a:rPr lang="en-US" sz="2000" dirty="0">
                <a:solidFill>
                  <a:schemeClr val="tx1"/>
                </a:solidFill>
              </a:rPr>
              <a:t>NE_LOBO </a:t>
            </a:r>
            <a:r>
              <a:rPr lang="en-US" sz="2000" dirty="0">
                <a:solidFill>
                  <a:schemeClr val="dk1"/>
                </a:solidFill>
              </a:rPr>
              <a:t>GTC was incorrectly modeled in the DAM model load impacting ODs October 7 to 12, 2021. ERCOT issued a public notice on October 15, 2021, that DAM prices were under investigation for those ODs due to the incorrect GTC definition. </a:t>
            </a:r>
          </a:p>
          <a:p>
            <a:endParaRPr lang="en-US" dirty="0"/>
          </a:p>
        </p:txBody>
      </p:sp>
      <p:sp>
        <p:nvSpPr>
          <p:cNvPr id="4" name="Slide Number Placeholder 3">
            <a:extLst>
              <a:ext uri="{FF2B5EF4-FFF2-40B4-BE49-F238E27FC236}">
                <a16:creationId xmlns:a16="http://schemas.microsoft.com/office/drawing/2014/main" id="{120070EB-1DC5-4F94-920F-589444FC043D}"/>
              </a:ext>
            </a:extLst>
          </p:cNvPr>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83405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E61E6-369E-48BC-B00A-7CB74B6CF9FE}"/>
              </a:ext>
            </a:extLst>
          </p:cNvPr>
          <p:cNvSpPr>
            <a:spLocks noGrp="1"/>
          </p:cNvSpPr>
          <p:nvPr>
            <p:ph type="title"/>
          </p:nvPr>
        </p:nvSpPr>
        <p:spPr/>
        <p:txBody>
          <a:bodyPr/>
          <a:lstStyle/>
          <a:p>
            <a:r>
              <a:rPr lang="en-US" sz="3200" dirty="0"/>
              <a:t>Background- Communication</a:t>
            </a:r>
          </a:p>
        </p:txBody>
      </p:sp>
      <p:sp>
        <p:nvSpPr>
          <p:cNvPr id="3" name="Content Placeholder 2">
            <a:extLst>
              <a:ext uri="{FF2B5EF4-FFF2-40B4-BE49-F238E27FC236}">
                <a16:creationId xmlns:a16="http://schemas.microsoft.com/office/drawing/2014/main" id="{BA384DDB-1830-43C5-A278-FDBD0A4FA7D9}"/>
              </a:ext>
            </a:extLst>
          </p:cNvPr>
          <p:cNvSpPr>
            <a:spLocks noGrp="1"/>
          </p:cNvSpPr>
          <p:nvPr>
            <p:ph idx="1"/>
          </p:nvPr>
        </p:nvSpPr>
        <p:spPr/>
        <p:txBody>
          <a:bodyPr/>
          <a:lstStyle/>
          <a:p>
            <a:r>
              <a:rPr lang="en-US" sz="2000" dirty="0">
                <a:solidFill>
                  <a:schemeClr val="dk1"/>
                </a:solidFill>
              </a:rPr>
              <a:t>ERCOT subsequently determined that the </a:t>
            </a:r>
            <a:r>
              <a:rPr lang="en-US" sz="2000" dirty="0">
                <a:solidFill>
                  <a:schemeClr val="tx1"/>
                </a:solidFill>
              </a:rPr>
              <a:t>NE_LOBO </a:t>
            </a:r>
            <a:r>
              <a:rPr lang="en-US" sz="2000" dirty="0">
                <a:solidFill>
                  <a:schemeClr val="dk1"/>
                </a:solidFill>
              </a:rPr>
              <a:t>GTC was also  incorrectly modeled in a DAM model load that impacted ODs September 30 to October 6, 2021.  Accordingly, ERCOT issued a public notice on October 22, 2021, that DAM prices were also under investigation for ODs September 30 to October 6, 2021, due to the incorrect GTC definition</a:t>
            </a:r>
          </a:p>
          <a:p>
            <a:pPr marL="0" indent="0">
              <a:buNone/>
            </a:pPr>
            <a:endParaRPr lang="en-US" sz="2000" dirty="0">
              <a:solidFill>
                <a:schemeClr val="dk1"/>
              </a:solidFill>
            </a:endParaRPr>
          </a:p>
          <a:p>
            <a:r>
              <a:rPr lang="en-US" sz="2000" dirty="0">
                <a:solidFill>
                  <a:schemeClr val="dk1"/>
                </a:solidFill>
              </a:rPr>
              <a:t>Upon completion of the investigation into prices, ERCOT issued </a:t>
            </a:r>
            <a:r>
              <a:rPr lang="en-US" sz="2000" dirty="0">
                <a:solidFill>
                  <a:schemeClr val="dk1"/>
                </a:solidFill>
                <a:hlinkClick r:id="rId2"/>
              </a:rPr>
              <a:t>Market Notice W-C102921-01 </a:t>
            </a:r>
            <a:r>
              <a:rPr lang="en-US" sz="2000" dirty="0">
                <a:solidFill>
                  <a:schemeClr val="dk1"/>
                </a:solidFill>
              </a:rPr>
              <a:t>on October 29, 2021, which informed Market Participants that ERCOT would seek correction of DAM prices for September 30, 2021, and October 6 to 12, 2021 </a:t>
            </a:r>
          </a:p>
          <a:p>
            <a:endParaRPr lang="en-US" sz="2000" dirty="0">
              <a:solidFill>
                <a:schemeClr val="dk1"/>
              </a:solidFill>
            </a:endParaRPr>
          </a:p>
          <a:p>
            <a:r>
              <a:rPr lang="en-US" sz="2000" dirty="0">
                <a:solidFill>
                  <a:schemeClr val="dk1"/>
                </a:solidFill>
              </a:rPr>
              <a:t>Real-Time Market prices were not impacted by this error</a:t>
            </a:r>
            <a:endParaRPr lang="en-US" dirty="0"/>
          </a:p>
        </p:txBody>
      </p:sp>
      <p:sp>
        <p:nvSpPr>
          <p:cNvPr id="4" name="Slide Number Placeholder 3">
            <a:extLst>
              <a:ext uri="{FF2B5EF4-FFF2-40B4-BE49-F238E27FC236}">
                <a16:creationId xmlns:a16="http://schemas.microsoft.com/office/drawing/2014/main" id="{120070EB-1DC5-4F94-920F-589444FC043D}"/>
              </a:ext>
            </a:extLst>
          </p:cNvPr>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3859414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C040A-897C-423E-A93C-64144C677E63}"/>
              </a:ext>
            </a:extLst>
          </p:cNvPr>
          <p:cNvSpPr>
            <a:spLocks noGrp="1"/>
          </p:cNvSpPr>
          <p:nvPr>
            <p:ph type="title"/>
          </p:nvPr>
        </p:nvSpPr>
        <p:spPr/>
        <p:txBody>
          <a:bodyPr/>
          <a:lstStyle/>
          <a:p>
            <a:r>
              <a:rPr lang="en-US" sz="3200" dirty="0"/>
              <a:t>Input Error</a:t>
            </a:r>
          </a:p>
        </p:txBody>
      </p:sp>
      <p:sp>
        <p:nvSpPr>
          <p:cNvPr id="3" name="Content Placeholder 2">
            <a:extLst>
              <a:ext uri="{FF2B5EF4-FFF2-40B4-BE49-F238E27FC236}">
                <a16:creationId xmlns:a16="http://schemas.microsoft.com/office/drawing/2014/main" id="{904F79D2-2BD3-494E-A45C-305BD5FA4232}"/>
              </a:ext>
            </a:extLst>
          </p:cNvPr>
          <p:cNvSpPr>
            <a:spLocks noGrp="1"/>
          </p:cNvSpPr>
          <p:nvPr>
            <p:ph idx="1"/>
          </p:nvPr>
        </p:nvSpPr>
        <p:spPr>
          <a:xfrm>
            <a:off x="152400" y="1002383"/>
            <a:ext cx="8686800" cy="4853233"/>
          </a:xfrm>
        </p:spPr>
        <p:txBody>
          <a:bodyPr/>
          <a:lstStyle/>
          <a:p>
            <a:r>
              <a:rPr lang="en-US" sz="2000" dirty="0"/>
              <a:t>ERCOT’s investigation determined that a defect existed in the Common Information Model (CIM) Importer introduced by the CIM version 16 (CIM16) upgrade project</a:t>
            </a:r>
          </a:p>
          <a:p>
            <a:r>
              <a:rPr lang="en-US" sz="2000" dirty="0"/>
              <a:t>The CIM Importer translates the ERCOT Network Operations Model to a readable format consumed by the Market Management System (MMS)</a:t>
            </a:r>
          </a:p>
          <a:p>
            <a:r>
              <a:rPr lang="en-US" sz="2000" dirty="0"/>
              <a:t>The CIM upgrade project was the first CIM upgrade project undertaken by ERCOT since Nodal Go-Live</a:t>
            </a:r>
          </a:p>
          <a:p>
            <a:r>
              <a:rPr lang="en-US" sz="2000" dirty="0"/>
              <a:t>The modified class changes in CIM16 led to the CIM Importer interpreting the transformer (mw flow)  direction incorrectly for the </a:t>
            </a:r>
            <a:r>
              <a:rPr lang="en-US" sz="2000" dirty="0">
                <a:solidFill>
                  <a:schemeClr val="tx1"/>
                </a:solidFill>
              </a:rPr>
              <a:t>NE_LOBO GTC</a:t>
            </a:r>
            <a:endParaRPr lang="en-US" sz="2000" dirty="0"/>
          </a:p>
          <a:p>
            <a:r>
              <a:rPr lang="en-US" sz="2000" dirty="0"/>
              <a:t>On October 13, 2021, ERCOT implemented a manual workaround to address the modeling error, starting with OD October 14, 2021</a:t>
            </a:r>
          </a:p>
          <a:p>
            <a:r>
              <a:rPr lang="en-US" sz="2000" dirty="0"/>
              <a:t>On October 28, 2021, ERCOT deployed an off-cycle release to fix the defect (account for the class changes)</a:t>
            </a:r>
          </a:p>
          <a:p>
            <a:endParaRPr lang="en-US" sz="2400" dirty="0"/>
          </a:p>
        </p:txBody>
      </p:sp>
      <p:sp>
        <p:nvSpPr>
          <p:cNvPr id="4" name="Slide Number Placeholder 3">
            <a:extLst>
              <a:ext uri="{FF2B5EF4-FFF2-40B4-BE49-F238E27FC236}">
                <a16:creationId xmlns:a16="http://schemas.microsoft.com/office/drawing/2014/main" id="{D365C555-1A93-450B-A483-E4F0652B3819}"/>
              </a:ext>
            </a:extLst>
          </p:cNvPr>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3123503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714C9-9508-4230-97FD-DD6EA166A5A2}"/>
              </a:ext>
            </a:extLst>
          </p:cNvPr>
          <p:cNvSpPr>
            <a:spLocks noGrp="1"/>
          </p:cNvSpPr>
          <p:nvPr>
            <p:ph type="title"/>
          </p:nvPr>
        </p:nvSpPr>
        <p:spPr/>
        <p:txBody>
          <a:bodyPr/>
          <a:lstStyle/>
          <a:p>
            <a:r>
              <a:rPr lang="en-US" sz="3200" dirty="0"/>
              <a:t>Impacts to the DAM</a:t>
            </a:r>
          </a:p>
        </p:txBody>
      </p:sp>
      <p:sp>
        <p:nvSpPr>
          <p:cNvPr id="3" name="Content Placeholder 2">
            <a:extLst>
              <a:ext uri="{FF2B5EF4-FFF2-40B4-BE49-F238E27FC236}">
                <a16:creationId xmlns:a16="http://schemas.microsoft.com/office/drawing/2014/main" id="{D7839F02-F310-4C96-AE96-AB7CF7A90E87}"/>
              </a:ext>
            </a:extLst>
          </p:cNvPr>
          <p:cNvSpPr>
            <a:spLocks noGrp="1"/>
          </p:cNvSpPr>
          <p:nvPr>
            <p:ph idx="1"/>
          </p:nvPr>
        </p:nvSpPr>
        <p:spPr>
          <a:xfrm>
            <a:off x="304800" y="914400"/>
            <a:ext cx="8534400" cy="5005633"/>
          </a:xfrm>
        </p:spPr>
        <p:txBody>
          <a:bodyPr/>
          <a:lstStyle/>
          <a:p>
            <a:r>
              <a:rPr lang="en-US" sz="2000" dirty="0"/>
              <a:t>For the impacted ODs, ERCOT reran DAM cases in a study environment with the corrected NE_LOBO GTC definition to determine price and settlement impacts</a:t>
            </a:r>
          </a:p>
          <a:p>
            <a:pPr marL="0" indent="0">
              <a:buNone/>
            </a:pPr>
            <a:endParaRPr lang="en-US" sz="2000" dirty="0"/>
          </a:p>
          <a:p>
            <a:r>
              <a:rPr lang="en-US" sz="2000" dirty="0"/>
              <a:t>After reviewing the cases for the thirteen impacted ODs:</a:t>
            </a:r>
          </a:p>
          <a:p>
            <a:pPr lvl="1"/>
            <a:r>
              <a:rPr lang="en-US" sz="1800" dirty="0"/>
              <a:t>On four ODs, prices were not impacted by the modeling error because the NE_LOBO was not binding in the Production case or re-run case.</a:t>
            </a:r>
          </a:p>
          <a:p>
            <a:pPr lvl="1"/>
            <a:r>
              <a:rPr lang="en-US" sz="1800" dirty="0"/>
              <a:t>One OD, prices were impacted by the modeling error but did not meet the “significant” threshold in Protocol Section 4.5.3 (6)(b) for seeking correction of prices by the ERCOT Board</a:t>
            </a:r>
          </a:p>
          <a:p>
            <a:pPr marL="457200" lvl="1" indent="0">
              <a:buNone/>
            </a:pPr>
            <a:endParaRPr lang="en-US" sz="1800" dirty="0"/>
          </a:p>
          <a:p>
            <a:r>
              <a:rPr lang="en-US" sz="2000" dirty="0"/>
              <a:t>ERCOT found that there were 8 ODs that met the “significant” criteria threshold in Protocol 4.5.3 (6)(b) and are eligible for consideration of a price correction by the ERCOT Board</a:t>
            </a:r>
          </a:p>
          <a:p>
            <a:endParaRPr lang="en-US" sz="2000" dirty="0"/>
          </a:p>
          <a:p>
            <a:endParaRPr lang="en-US" sz="3200" dirty="0"/>
          </a:p>
          <a:p>
            <a:endParaRPr lang="en-US" dirty="0"/>
          </a:p>
        </p:txBody>
      </p:sp>
      <p:sp>
        <p:nvSpPr>
          <p:cNvPr id="4" name="Slide Number Placeholder 3">
            <a:extLst>
              <a:ext uri="{FF2B5EF4-FFF2-40B4-BE49-F238E27FC236}">
                <a16:creationId xmlns:a16="http://schemas.microsoft.com/office/drawing/2014/main" id="{EFCBBA1A-0022-40C2-A0B2-2470BFF5FFD9}"/>
              </a:ext>
            </a:extLst>
          </p:cNvPr>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039788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714C9-9508-4230-97FD-DD6EA166A5A2}"/>
              </a:ext>
            </a:extLst>
          </p:cNvPr>
          <p:cNvSpPr>
            <a:spLocks noGrp="1"/>
          </p:cNvSpPr>
          <p:nvPr>
            <p:ph type="title"/>
          </p:nvPr>
        </p:nvSpPr>
        <p:spPr/>
        <p:txBody>
          <a:bodyPr/>
          <a:lstStyle/>
          <a:p>
            <a:r>
              <a:rPr lang="en-US" sz="3200" dirty="0"/>
              <a:t>“Significance” criteria for price correction</a:t>
            </a:r>
          </a:p>
        </p:txBody>
      </p:sp>
      <p:sp>
        <p:nvSpPr>
          <p:cNvPr id="3" name="Content Placeholder 2">
            <a:extLst>
              <a:ext uri="{FF2B5EF4-FFF2-40B4-BE49-F238E27FC236}">
                <a16:creationId xmlns:a16="http://schemas.microsoft.com/office/drawing/2014/main" id="{D7839F02-F310-4C96-AE96-AB7CF7A90E87}"/>
              </a:ext>
            </a:extLst>
          </p:cNvPr>
          <p:cNvSpPr>
            <a:spLocks noGrp="1"/>
          </p:cNvSpPr>
          <p:nvPr>
            <p:ph idx="1"/>
          </p:nvPr>
        </p:nvSpPr>
        <p:spPr>
          <a:xfrm>
            <a:off x="304800" y="1066800"/>
            <a:ext cx="8534400" cy="4853233"/>
          </a:xfrm>
        </p:spPr>
        <p:txBody>
          <a:bodyPr/>
          <a:lstStyle/>
          <a:p>
            <a:r>
              <a:rPr lang="en-US" sz="2000" dirty="0"/>
              <a:t>Per Protocol Section 4.5.3(6)(b), ERCOT must seek correction of DAM prices by the ERCOT Board for an OD if the absolute value impact of the price correction on any single Counter-Party (CP) -- based on the sum of all original DAM Settlement Statement amounts of MPs assigned to the CP for the OD -- is greater than either: </a:t>
            </a:r>
          </a:p>
          <a:p>
            <a:pPr marL="857250" lvl="2" indent="0">
              <a:buNone/>
            </a:pPr>
            <a:r>
              <a:rPr lang="en-US" sz="2000" dirty="0"/>
              <a:t>(</a:t>
            </a:r>
            <a:r>
              <a:rPr lang="en-US" sz="2000" dirty="0" err="1"/>
              <a:t>i</a:t>
            </a:r>
            <a:r>
              <a:rPr lang="en-US" sz="2000" dirty="0"/>
              <a:t>) 2% and also greater than $20,000; or </a:t>
            </a:r>
          </a:p>
          <a:p>
            <a:pPr marL="857250" lvl="2" indent="0">
              <a:buNone/>
            </a:pPr>
            <a:r>
              <a:rPr lang="en-US" sz="2000" dirty="0"/>
              <a:t>(ii) 20% and also greater than $2,000.</a:t>
            </a:r>
          </a:p>
          <a:p>
            <a:endParaRPr lang="en-US" sz="3200" dirty="0"/>
          </a:p>
          <a:p>
            <a:endParaRPr lang="en-US" dirty="0"/>
          </a:p>
        </p:txBody>
      </p:sp>
      <p:sp>
        <p:nvSpPr>
          <p:cNvPr id="4" name="Slide Number Placeholder 3">
            <a:extLst>
              <a:ext uri="{FF2B5EF4-FFF2-40B4-BE49-F238E27FC236}">
                <a16:creationId xmlns:a16="http://schemas.microsoft.com/office/drawing/2014/main" id="{EFCBBA1A-0022-40C2-A0B2-2470BFF5FFD9}"/>
              </a:ext>
            </a:extLst>
          </p:cNvPr>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37870933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274677D-A063-4BC4-8D44-879F46FE13F1}"/>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5" name="Title 1">
            <a:extLst>
              <a:ext uri="{FF2B5EF4-FFF2-40B4-BE49-F238E27FC236}">
                <a16:creationId xmlns:a16="http://schemas.microsoft.com/office/drawing/2014/main" id="{F70ECD23-81C4-473C-9225-7AB8684F9883}"/>
              </a:ext>
            </a:extLst>
          </p:cNvPr>
          <p:cNvSpPr>
            <a:spLocks noGrp="1"/>
          </p:cNvSpPr>
          <p:nvPr>
            <p:ph type="title"/>
          </p:nvPr>
        </p:nvSpPr>
        <p:spPr>
          <a:xfrm>
            <a:off x="381000" y="244475"/>
            <a:ext cx="8458200" cy="517525"/>
          </a:xfrm>
        </p:spPr>
        <p:txBody>
          <a:bodyPr/>
          <a:lstStyle/>
          <a:p>
            <a:r>
              <a:rPr lang="en-US" sz="2600" dirty="0"/>
              <a:t>Estimated Settlement Impacts </a:t>
            </a:r>
          </a:p>
        </p:txBody>
      </p:sp>
      <p:graphicFrame>
        <p:nvGraphicFramePr>
          <p:cNvPr id="6" name="Table 5">
            <a:extLst>
              <a:ext uri="{FF2B5EF4-FFF2-40B4-BE49-F238E27FC236}">
                <a16:creationId xmlns:a16="http://schemas.microsoft.com/office/drawing/2014/main" id="{B094C14C-00CF-492B-8A93-03AA408B59FD}"/>
              </a:ext>
            </a:extLst>
          </p:cNvPr>
          <p:cNvGraphicFramePr>
            <a:graphicFrameLocks noGrp="1"/>
          </p:cNvGraphicFramePr>
          <p:nvPr>
            <p:extLst>
              <p:ext uri="{D42A27DB-BD31-4B8C-83A1-F6EECF244321}">
                <p14:modId xmlns:p14="http://schemas.microsoft.com/office/powerpoint/2010/main" val="407357016"/>
              </p:ext>
            </p:extLst>
          </p:nvPr>
        </p:nvGraphicFramePr>
        <p:xfrm>
          <a:off x="914400" y="1063780"/>
          <a:ext cx="6781800" cy="3709035"/>
        </p:xfrm>
        <a:graphic>
          <a:graphicData uri="http://schemas.openxmlformats.org/drawingml/2006/table">
            <a:tbl>
              <a:tblPr firstRow="1" bandRow="1">
                <a:tableStyleId>{5C22544A-7EE6-4342-B048-85BDC9FD1C3A}</a:tableStyleId>
              </a:tblPr>
              <a:tblGrid>
                <a:gridCol w="1923006">
                  <a:extLst>
                    <a:ext uri="{9D8B030D-6E8A-4147-A177-3AD203B41FA5}">
                      <a16:colId xmlns:a16="http://schemas.microsoft.com/office/drawing/2014/main" val="20000"/>
                    </a:ext>
                  </a:extLst>
                </a:gridCol>
                <a:gridCol w="2499907">
                  <a:extLst>
                    <a:ext uri="{9D8B030D-6E8A-4147-A177-3AD203B41FA5}">
                      <a16:colId xmlns:a16="http://schemas.microsoft.com/office/drawing/2014/main" val="20001"/>
                    </a:ext>
                  </a:extLst>
                </a:gridCol>
                <a:gridCol w="2358887">
                  <a:extLst>
                    <a:ext uri="{9D8B030D-6E8A-4147-A177-3AD203B41FA5}">
                      <a16:colId xmlns:a16="http://schemas.microsoft.com/office/drawing/2014/main" val="20002"/>
                    </a:ext>
                  </a:extLst>
                </a:gridCol>
              </a:tblGrid>
              <a:tr h="570854">
                <a:tc>
                  <a:txBody>
                    <a:bodyPr/>
                    <a:lstStyle/>
                    <a:p>
                      <a:pPr algn="ctr" fontAlgn="b"/>
                      <a:r>
                        <a:rPr lang="en-US" sz="1400" b="1" kern="1200" dirty="0">
                          <a:solidFill>
                            <a:schemeClr val="lt1"/>
                          </a:solidFill>
                          <a:latin typeface="+mn-lt"/>
                          <a:ea typeface="+mn-ea"/>
                          <a:cs typeface="+mn-cs"/>
                        </a:rPr>
                        <a:t>OD</a:t>
                      </a:r>
                    </a:p>
                  </a:txBody>
                  <a:tcPr marL="9525" marR="9525" marT="9525" marB="0" anchor="ctr"/>
                </a:tc>
                <a:tc gridSpan="2">
                  <a:txBody>
                    <a:bodyPr/>
                    <a:lstStyle/>
                    <a:p>
                      <a:pPr algn="ctr"/>
                      <a:r>
                        <a:rPr lang="en-US" sz="1400" b="1" kern="1200" dirty="0">
                          <a:solidFill>
                            <a:schemeClr val="lt1"/>
                          </a:solidFill>
                          <a:latin typeface="+mn-lt"/>
                          <a:ea typeface="+mn-ea"/>
                          <a:cs typeface="+mn-cs"/>
                        </a:rPr>
                        <a:t>Change in Statement Charges Due to ERCOT	</a:t>
                      </a:r>
                    </a:p>
                  </a:txBody>
                  <a:tcPr anchor="ctr">
                    <a:lnR w="12700" cap="flat" cmpd="sng" algn="ctr">
                      <a:solidFill>
                        <a:schemeClr val="bg2"/>
                      </a:solidFill>
                      <a:prstDash val="solid"/>
                      <a:round/>
                      <a:headEnd type="none" w="med" len="med"/>
                      <a:tailEnd type="none" w="med" len="med"/>
                    </a:lnR>
                  </a:tcPr>
                </a:tc>
                <a:tc hMerge="1">
                  <a:txBody>
                    <a:bodyPr/>
                    <a:lstStyle/>
                    <a:p>
                      <a:endParaRPr lang="en-US"/>
                    </a:p>
                  </a:txBody>
                  <a:tcPr/>
                </a:tc>
                <a:extLst>
                  <a:ext uri="{0D108BD9-81ED-4DB2-BD59-A6C34878D82A}">
                    <a16:rowId xmlns:a16="http://schemas.microsoft.com/office/drawing/2014/main" val="10000"/>
                  </a:ext>
                </a:extLst>
              </a:tr>
              <a:tr h="419746">
                <a:tc>
                  <a:txBody>
                    <a:bodyPr/>
                    <a:lstStyle/>
                    <a:p>
                      <a:pPr algn="ctr" fontAlgn="b"/>
                      <a:r>
                        <a:rPr lang="en-US" sz="1400" u="none" strike="noStrike" kern="1200" dirty="0">
                          <a:solidFill>
                            <a:schemeClr val="dk1"/>
                          </a:solidFill>
                          <a:effectLst/>
                          <a:latin typeface="+mn-lt"/>
                          <a:ea typeface="+mn-ea"/>
                          <a:cs typeface="+mn-cs"/>
                        </a:rPr>
                        <a:t>9/30/2021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($33.86)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extLst>
                  <a:ext uri="{0D108BD9-81ED-4DB2-BD59-A6C34878D82A}">
                    <a16:rowId xmlns:a16="http://schemas.microsoft.com/office/drawing/2014/main" val="10001"/>
                  </a:ext>
                </a:extLst>
              </a:tr>
              <a:tr h="381000">
                <a:tc>
                  <a:txBody>
                    <a:bodyPr/>
                    <a:lstStyle/>
                    <a:p>
                      <a:pPr algn="ctr" fontAlgn="b"/>
                      <a:r>
                        <a:rPr lang="en-US" sz="1400" u="none" strike="noStrike" kern="1200" dirty="0">
                          <a:solidFill>
                            <a:schemeClr val="dk1"/>
                          </a:solidFill>
                          <a:effectLst/>
                          <a:latin typeface="+mn-lt"/>
                          <a:ea typeface="+mn-ea"/>
                          <a:cs typeface="+mn-cs"/>
                        </a:rPr>
                        <a:t>10/6/2021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($14.58)</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3"/>
                  </a:ext>
                </a:extLst>
              </a:tr>
              <a:tr h="369376">
                <a:tc>
                  <a:txBody>
                    <a:bodyPr/>
                    <a:lstStyle/>
                    <a:p>
                      <a:pPr algn="ctr" fontAlgn="b"/>
                      <a:r>
                        <a:rPr lang="en-US" sz="1400" u="none" strike="noStrike" kern="1200" dirty="0">
                          <a:solidFill>
                            <a:schemeClr val="dk1"/>
                          </a:solidFill>
                          <a:effectLst/>
                          <a:latin typeface="+mn-lt"/>
                          <a:ea typeface="+mn-ea"/>
                          <a:cs typeface="+mn-cs"/>
                        </a:rPr>
                        <a:t>10/7/2021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($54.74)</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4"/>
                  </a:ext>
                </a:extLst>
              </a:tr>
              <a:tr h="369376">
                <a:tc>
                  <a:txBody>
                    <a:bodyPr/>
                    <a:lstStyle/>
                    <a:p>
                      <a:pPr algn="ctr" fontAlgn="b"/>
                      <a:r>
                        <a:rPr lang="en-US" sz="1400" u="none" strike="noStrike" kern="1200" dirty="0">
                          <a:solidFill>
                            <a:schemeClr val="dk1"/>
                          </a:solidFill>
                          <a:effectLst/>
                          <a:latin typeface="+mn-lt"/>
                          <a:ea typeface="+mn-ea"/>
                          <a:cs typeface="+mn-cs"/>
                        </a:rPr>
                        <a:t>10/8/2021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$19.84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5"/>
                  </a:ext>
                </a:extLst>
              </a:tr>
              <a:tr h="369376">
                <a:tc>
                  <a:txBody>
                    <a:bodyPr/>
                    <a:lstStyle/>
                    <a:p>
                      <a:pPr algn="ctr" fontAlgn="b"/>
                      <a:r>
                        <a:rPr lang="en-US" sz="1400" u="none" strike="noStrike" kern="1200" dirty="0">
                          <a:solidFill>
                            <a:schemeClr val="dk1"/>
                          </a:solidFill>
                          <a:effectLst/>
                          <a:latin typeface="+mn-lt"/>
                          <a:ea typeface="+mn-ea"/>
                          <a:cs typeface="+mn-cs"/>
                        </a:rPr>
                        <a:t>10/9/2021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$76.59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6"/>
                  </a:ext>
                </a:extLst>
              </a:tr>
              <a:tr h="415872">
                <a:tc>
                  <a:txBody>
                    <a:bodyPr/>
                    <a:lstStyle/>
                    <a:p>
                      <a:pPr algn="ctr" fontAlgn="b"/>
                      <a:r>
                        <a:rPr lang="en-US" sz="1400" u="none" strike="noStrike" kern="1200" dirty="0">
                          <a:solidFill>
                            <a:schemeClr val="dk1"/>
                          </a:solidFill>
                          <a:effectLst/>
                          <a:latin typeface="+mn-lt"/>
                          <a:ea typeface="+mn-ea"/>
                          <a:cs typeface="+mn-cs"/>
                        </a:rPr>
                        <a:t>10/10/2021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$344.36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1.4%</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7"/>
                  </a:ext>
                </a:extLst>
              </a:tr>
              <a:tr h="381000">
                <a:tc>
                  <a:txBody>
                    <a:bodyPr/>
                    <a:lstStyle/>
                    <a:p>
                      <a:pPr algn="ctr" fontAlgn="b"/>
                      <a:r>
                        <a:rPr lang="en-US" sz="1400" u="none" strike="noStrike" kern="1200" dirty="0">
                          <a:solidFill>
                            <a:schemeClr val="dk1"/>
                          </a:solidFill>
                          <a:effectLst/>
                          <a:latin typeface="+mn-lt"/>
                          <a:ea typeface="+mn-ea"/>
                          <a:cs typeface="+mn-cs"/>
                        </a:rPr>
                        <a:t>10/11/2021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($19.11)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8"/>
                  </a:ext>
                </a:extLst>
              </a:tr>
              <a:tr h="432435">
                <a:tc>
                  <a:txBody>
                    <a:bodyPr/>
                    <a:lstStyle/>
                    <a:p>
                      <a:pPr algn="ctr" fontAlgn="b"/>
                      <a:r>
                        <a:rPr lang="en-US" sz="1400" u="none" strike="noStrike" kern="1200" dirty="0">
                          <a:solidFill>
                            <a:schemeClr val="dk1"/>
                          </a:solidFill>
                          <a:effectLst/>
                          <a:latin typeface="+mn-lt"/>
                          <a:ea typeface="+mn-ea"/>
                          <a:cs typeface="+mn-cs"/>
                        </a:rPr>
                        <a:t>10/12/2021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$375.30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1.6%</a:t>
                      </a:r>
                    </a:p>
                  </a:txBody>
                  <a:tcPr marL="9525" marR="9525" marT="9525" marB="0" anchor="ct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10009"/>
                  </a:ext>
                </a:extLst>
              </a:tr>
            </a:tbl>
          </a:graphicData>
        </a:graphic>
      </p:graphicFrame>
      <p:sp>
        <p:nvSpPr>
          <p:cNvPr id="8" name="TextBox 7">
            <a:extLst>
              <a:ext uri="{FF2B5EF4-FFF2-40B4-BE49-F238E27FC236}">
                <a16:creationId xmlns:a16="http://schemas.microsoft.com/office/drawing/2014/main" id="{E0CBCD54-8C2F-4F28-B836-E474C71CC23C}"/>
              </a:ext>
            </a:extLst>
          </p:cNvPr>
          <p:cNvSpPr txBox="1"/>
          <p:nvPr/>
        </p:nvSpPr>
        <p:spPr>
          <a:xfrm>
            <a:off x="914400" y="4756250"/>
            <a:ext cx="6858000" cy="1384995"/>
          </a:xfrm>
          <a:prstGeom prst="rect">
            <a:avLst/>
          </a:prstGeom>
          <a:noFill/>
        </p:spPr>
        <p:txBody>
          <a:bodyPr wrap="square">
            <a:spAutoFit/>
          </a:bodyPr>
          <a:lstStyle/>
          <a:p>
            <a:r>
              <a:rPr lang="en-US" sz="1200" dirty="0"/>
              <a:t>All Settlement amounts are changes in statement amounts due to ERCOT in </a:t>
            </a:r>
            <a:r>
              <a:rPr lang="en-US" sz="1200" u="sng" dirty="0"/>
              <a:t>$ thousands</a:t>
            </a:r>
            <a:r>
              <a:rPr lang="en-US" sz="1200" dirty="0"/>
              <a:t>. Negative amounts are reduced charges to Market Participants; positive amounts are increased charges.</a:t>
            </a:r>
          </a:p>
          <a:p>
            <a:endParaRPr lang="en-US" sz="1200" dirty="0"/>
          </a:p>
          <a:p>
            <a:r>
              <a:rPr lang="en-US" sz="1200" dirty="0"/>
              <a:t>The % amount is the absolute value of the % of impact to the previously settled statement amounts due to ERCOT.</a:t>
            </a:r>
          </a:p>
          <a:p>
            <a:endParaRPr lang="en-US" sz="1200" dirty="0"/>
          </a:p>
        </p:txBody>
      </p:sp>
    </p:spTree>
    <p:extLst>
      <p:ext uri="{BB962C8B-B14F-4D97-AF65-F5344CB8AC3E}">
        <p14:creationId xmlns:p14="http://schemas.microsoft.com/office/powerpoint/2010/main" val="95715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600" dirty="0"/>
              <a:t>DAM Settlement Impacts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038922365"/>
              </p:ext>
            </p:extLst>
          </p:nvPr>
        </p:nvGraphicFramePr>
        <p:xfrm>
          <a:off x="228600" y="990600"/>
          <a:ext cx="8686799" cy="3709035"/>
        </p:xfrm>
        <a:graphic>
          <a:graphicData uri="http://schemas.openxmlformats.org/drawingml/2006/table">
            <a:tbl>
              <a:tblPr firstRow="1" bandRow="1">
                <a:tableStyleId>{5C22544A-7EE6-4342-B048-85BDC9FD1C3A}</a:tableStyleId>
              </a:tblPr>
              <a:tblGrid>
                <a:gridCol w="914400">
                  <a:extLst>
                    <a:ext uri="{9D8B030D-6E8A-4147-A177-3AD203B41FA5}">
                      <a16:colId xmlns:a16="http://schemas.microsoft.com/office/drawing/2014/main" val="20000"/>
                    </a:ext>
                  </a:extLst>
                </a:gridCol>
                <a:gridCol w="6858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685800">
                  <a:extLst>
                    <a:ext uri="{9D8B030D-6E8A-4147-A177-3AD203B41FA5}">
                      <a16:colId xmlns:a16="http://schemas.microsoft.com/office/drawing/2014/main" val="20005"/>
                    </a:ext>
                  </a:extLst>
                </a:gridCol>
                <a:gridCol w="609600">
                  <a:extLst>
                    <a:ext uri="{9D8B030D-6E8A-4147-A177-3AD203B41FA5}">
                      <a16:colId xmlns:a16="http://schemas.microsoft.com/office/drawing/2014/main" val="20006"/>
                    </a:ext>
                  </a:extLst>
                </a:gridCol>
                <a:gridCol w="609600">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09600">
                  <a:extLst>
                    <a:ext uri="{9D8B030D-6E8A-4147-A177-3AD203B41FA5}">
                      <a16:colId xmlns:a16="http://schemas.microsoft.com/office/drawing/2014/main" val="20009"/>
                    </a:ext>
                  </a:extLst>
                </a:gridCol>
                <a:gridCol w="609600">
                  <a:extLst>
                    <a:ext uri="{9D8B030D-6E8A-4147-A177-3AD203B41FA5}">
                      <a16:colId xmlns:a16="http://schemas.microsoft.com/office/drawing/2014/main" val="20010"/>
                    </a:ext>
                  </a:extLst>
                </a:gridCol>
                <a:gridCol w="598699">
                  <a:extLst>
                    <a:ext uri="{9D8B030D-6E8A-4147-A177-3AD203B41FA5}">
                      <a16:colId xmlns:a16="http://schemas.microsoft.com/office/drawing/2014/main" val="20011"/>
                    </a:ext>
                  </a:extLst>
                </a:gridCol>
                <a:gridCol w="772900">
                  <a:extLst>
                    <a:ext uri="{9D8B030D-6E8A-4147-A177-3AD203B41FA5}">
                      <a16:colId xmlns:a16="http://schemas.microsoft.com/office/drawing/2014/main" val="20012"/>
                    </a:ext>
                  </a:extLst>
                </a:gridCol>
              </a:tblGrid>
              <a:tr h="570854">
                <a:tc>
                  <a:txBody>
                    <a:bodyPr/>
                    <a:lstStyle/>
                    <a:p>
                      <a:pPr algn="l" fontAlgn="b"/>
                      <a:endParaRPr lang="en-US" sz="1600" b="1" kern="1200" dirty="0">
                        <a:solidFill>
                          <a:schemeClr val="lt1"/>
                        </a:solidFill>
                        <a:latin typeface="+mn-lt"/>
                        <a:ea typeface="+mn-ea"/>
                        <a:cs typeface="+mn-cs"/>
                      </a:endParaRPr>
                    </a:p>
                  </a:txBody>
                  <a:tcPr marL="9525" marR="9525" marT="9525" marB="0" anchor="ctr"/>
                </a:tc>
                <a:tc gridSpan="2">
                  <a:txBody>
                    <a:bodyPr/>
                    <a:lstStyle/>
                    <a:p>
                      <a:pPr algn="ctr" rtl="0" fontAlgn="b"/>
                      <a:r>
                        <a:rPr lang="en-US" sz="1400" dirty="0"/>
                        <a:t>Energy Purchases</a:t>
                      </a:r>
                      <a:endParaRPr lang="en-US" sz="1400" kern="1200" dirty="0">
                        <a:solidFill>
                          <a:schemeClr val="dk1"/>
                        </a:solidFill>
                        <a:latin typeface="+mn-lt"/>
                        <a:ea typeface="+mn-ea"/>
                        <a:cs typeface="+mn-cs"/>
                      </a:endParaRP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kern="1200" dirty="0">
                          <a:solidFill>
                            <a:schemeClr val="lt1"/>
                          </a:solidFill>
                          <a:latin typeface="+mn-lt"/>
                          <a:ea typeface="+mn-ea"/>
                          <a:cs typeface="+mn-cs"/>
                        </a:rPr>
                        <a:t>Energy Sales</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dirty="0">
                          <a:solidFill>
                            <a:schemeClr val="lt1"/>
                          </a:solidFill>
                          <a:latin typeface="+mn-lt"/>
                          <a:ea typeface="+mn-ea"/>
                          <a:cs typeface="+mn-cs"/>
                        </a:rPr>
                        <a:t>PTP Purchases</a:t>
                      </a: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a:solidFill>
                            <a:schemeClr val="lt1"/>
                          </a:solidFill>
                          <a:latin typeface="+mn-lt"/>
                          <a:ea typeface="+mn-ea"/>
                          <a:cs typeface="+mn-cs"/>
                        </a:rPr>
                        <a:t>CRR Settlements </a:t>
                      </a:r>
                    </a:p>
                  </a:txBody>
                  <a:tcPr>
                    <a:lnR w="12700" cap="flat" cmpd="sng" algn="ctr">
                      <a:solidFill>
                        <a:schemeClr val="bg2"/>
                      </a:solidFill>
                      <a:prstDash val="solid"/>
                      <a:round/>
                      <a:headEnd type="none" w="med" len="med"/>
                      <a:tailEnd type="none" w="med" len="med"/>
                    </a:lnR>
                  </a:tcPr>
                </a:tc>
                <a:tc hMerge="1">
                  <a:txBody>
                    <a:bodyPr/>
                    <a:lstStyle/>
                    <a:p>
                      <a:endParaRPr lang="en-US"/>
                    </a:p>
                  </a:txBody>
                  <a:tcPr/>
                </a:tc>
                <a:tc gridSpan="2">
                  <a:txBody>
                    <a:bodyPr/>
                    <a:lstStyle/>
                    <a:p>
                      <a:pPr marL="0" algn="ctr" defTabSz="914400" rtl="0" eaLnBrk="1" fontAlgn="b" latinLnBrk="0" hangingPunct="1"/>
                      <a:r>
                        <a:rPr lang="en-US" sz="1400" b="1" kern="1200" dirty="0">
                          <a:solidFill>
                            <a:schemeClr val="lt1"/>
                          </a:solidFill>
                          <a:latin typeface="+mn-lt"/>
                          <a:ea typeface="+mn-ea"/>
                          <a:cs typeface="+mn-cs"/>
                        </a:rPr>
                        <a:t>AS Payments </a:t>
                      </a:r>
                    </a:p>
                  </a:txBody>
                  <a:tcPr>
                    <a:lnL w="12700" cap="flat" cmpd="sng" algn="ctr">
                      <a:solidFill>
                        <a:schemeClr val="bg2"/>
                      </a:solidFill>
                      <a:prstDash val="solid"/>
                      <a:round/>
                      <a:headEnd type="none" w="med" len="med"/>
                      <a:tailEnd type="none" w="med" len="med"/>
                    </a:lnL>
                  </a:tcPr>
                </a:tc>
                <a:tc hMerge="1">
                  <a:txBody>
                    <a:bodyPr/>
                    <a:lstStyle/>
                    <a:p>
                      <a:endParaRPr lang="en-US"/>
                    </a:p>
                  </a:txBody>
                  <a:tcPr/>
                </a:tc>
                <a:tc gridSpan="2">
                  <a:txBody>
                    <a:bodyPr/>
                    <a:lstStyle/>
                    <a:p>
                      <a:pPr algn="ctr"/>
                      <a:r>
                        <a:rPr lang="en-US" sz="1400" b="1" kern="1200" dirty="0">
                          <a:solidFill>
                            <a:schemeClr val="lt1"/>
                          </a:solidFill>
                          <a:latin typeface="+mn-lt"/>
                          <a:ea typeface="+mn-ea"/>
                          <a:cs typeface="+mn-cs"/>
                        </a:rPr>
                        <a:t>Make-whole</a:t>
                      </a:r>
                    </a:p>
                    <a:p>
                      <a:pPr algn="ctr"/>
                      <a:r>
                        <a:rPr lang="en-US" sz="1400" b="1" kern="1200" dirty="0">
                          <a:solidFill>
                            <a:schemeClr val="lt1"/>
                          </a:solidFill>
                          <a:latin typeface="+mn-lt"/>
                          <a:ea typeface="+mn-ea"/>
                          <a:cs typeface="+mn-cs"/>
                        </a:rPr>
                        <a:t>Payment</a:t>
                      </a:r>
                    </a:p>
                  </a:txBody>
                  <a:tcPr/>
                </a:tc>
                <a:tc hMerge="1">
                  <a:txBody>
                    <a:bodyPr/>
                    <a:lstStyle/>
                    <a:p>
                      <a:endParaRPr lang="en-US"/>
                    </a:p>
                  </a:txBody>
                  <a:tcPr/>
                </a:tc>
                <a:extLst>
                  <a:ext uri="{0D108BD9-81ED-4DB2-BD59-A6C34878D82A}">
                    <a16:rowId xmlns:a16="http://schemas.microsoft.com/office/drawing/2014/main" val="10000"/>
                  </a:ext>
                </a:extLst>
              </a:tr>
              <a:tr h="419746">
                <a:tc>
                  <a:txBody>
                    <a:bodyPr/>
                    <a:lstStyle/>
                    <a:p>
                      <a:pPr algn="ctr" fontAlgn="b"/>
                      <a:r>
                        <a:rPr lang="en-US" sz="1400" u="none" strike="noStrike" kern="1200" dirty="0">
                          <a:solidFill>
                            <a:schemeClr val="dk1"/>
                          </a:solidFill>
                          <a:effectLst/>
                          <a:latin typeface="+mn-lt"/>
                          <a:ea typeface="+mn-ea"/>
                          <a:cs typeface="+mn-cs"/>
                        </a:rPr>
                        <a:t>9/30/2021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(201.9)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196.0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33.4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(25.4)</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0.9%</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29.5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1.2%</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extLst>
                  <a:ext uri="{0D108BD9-81ED-4DB2-BD59-A6C34878D82A}">
                    <a16:rowId xmlns:a16="http://schemas.microsoft.com/office/drawing/2014/main" val="10001"/>
                  </a:ext>
                </a:extLst>
              </a:tr>
              <a:tr h="381000">
                <a:tc>
                  <a:txBody>
                    <a:bodyPr/>
                    <a:lstStyle/>
                    <a:p>
                      <a:pPr algn="ctr" fontAlgn="b"/>
                      <a:r>
                        <a:rPr lang="en-US" sz="1400" u="none" strike="noStrike" kern="1200" dirty="0">
                          <a:solidFill>
                            <a:schemeClr val="dk1"/>
                          </a:solidFill>
                          <a:effectLst/>
                          <a:latin typeface="+mn-lt"/>
                          <a:ea typeface="+mn-ea"/>
                          <a:cs typeface="+mn-cs"/>
                        </a:rPr>
                        <a:t>10/6/2021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(20.4)</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21.0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5.2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(12.8)</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19.2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extLst>
                  <a:ext uri="{0D108BD9-81ED-4DB2-BD59-A6C34878D82A}">
                    <a16:rowId xmlns:a16="http://schemas.microsoft.com/office/drawing/2014/main" val="10003"/>
                  </a:ext>
                </a:extLst>
              </a:tr>
              <a:tr h="369376">
                <a:tc>
                  <a:txBody>
                    <a:bodyPr/>
                    <a:lstStyle/>
                    <a:p>
                      <a:pPr algn="ctr" fontAlgn="b"/>
                      <a:r>
                        <a:rPr lang="en-US" sz="1400" u="none" strike="noStrike" kern="1200" dirty="0">
                          <a:solidFill>
                            <a:schemeClr val="dk1"/>
                          </a:solidFill>
                          <a:effectLst/>
                          <a:latin typeface="+mn-lt"/>
                          <a:ea typeface="+mn-ea"/>
                          <a:cs typeface="+mn-cs"/>
                        </a:rPr>
                        <a:t>10/7/2021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49.9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(44.6)</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(22.0)</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0.6%</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8.1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6.4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2.1 </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14.7%</a:t>
                      </a:r>
                    </a:p>
                  </a:txBody>
                  <a:tcPr marL="9525" marR="9525" marT="9525" marB="0" anchor="ctr"/>
                </a:tc>
                <a:extLst>
                  <a:ext uri="{0D108BD9-81ED-4DB2-BD59-A6C34878D82A}">
                    <a16:rowId xmlns:a16="http://schemas.microsoft.com/office/drawing/2014/main" val="10004"/>
                  </a:ext>
                </a:extLst>
              </a:tr>
              <a:tr h="369376">
                <a:tc>
                  <a:txBody>
                    <a:bodyPr/>
                    <a:lstStyle/>
                    <a:p>
                      <a:pPr algn="ctr" fontAlgn="b"/>
                      <a:r>
                        <a:rPr lang="en-US" sz="1400" u="none" strike="noStrike" kern="1200" dirty="0">
                          <a:solidFill>
                            <a:schemeClr val="dk1"/>
                          </a:solidFill>
                          <a:effectLst/>
                          <a:latin typeface="+mn-lt"/>
                          <a:ea typeface="+mn-ea"/>
                          <a:cs typeface="+mn-cs"/>
                        </a:rPr>
                        <a:t>10/8/2021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(54.1)</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46.3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(22.9)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33.9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(23.0)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0.5%</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0.4 </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43.0%</a:t>
                      </a:r>
                    </a:p>
                  </a:txBody>
                  <a:tcPr marL="9525" marR="9525" marT="9525" marB="0" anchor="ctr"/>
                </a:tc>
                <a:extLst>
                  <a:ext uri="{0D108BD9-81ED-4DB2-BD59-A6C34878D82A}">
                    <a16:rowId xmlns:a16="http://schemas.microsoft.com/office/drawing/2014/main" val="10005"/>
                  </a:ext>
                </a:extLst>
              </a:tr>
              <a:tr h="369376">
                <a:tc>
                  <a:txBody>
                    <a:bodyPr/>
                    <a:lstStyle/>
                    <a:p>
                      <a:pPr algn="ctr" fontAlgn="b"/>
                      <a:r>
                        <a:rPr lang="en-US" sz="1400" u="none" strike="noStrike" kern="1200" dirty="0">
                          <a:solidFill>
                            <a:schemeClr val="dk1"/>
                          </a:solidFill>
                          <a:effectLst/>
                          <a:latin typeface="+mn-lt"/>
                          <a:ea typeface="+mn-ea"/>
                          <a:cs typeface="+mn-cs"/>
                        </a:rPr>
                        <a:t>10/9/2021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(147.6)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137.7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0.4%</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165.8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2.1%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(124.9)</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1.1%</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14.4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4.0%</a:t>
                      </a:r>
                    </a:p>
                  </a:txBody>
                  <a:tcPr marL="9525" marR="9525" marT="9525" marB="0" anchor="ctr"/>
                </a:tc>
                <a:extLst>
                  <a:ext uri="{0D108BD9-81ED-4DB2-BD59-A6C34878D82A}">
                    <a16:rowId xmlns:a16="http://schemas.microsoft.com/office/drawing/2014/main" val="10006"/>
                  </a:ext>
                </a:extLst>
              </a:tr>
              <a:tr h="415872">
                <a:tc>
                  <a:txBody>
                    <a:bodyPr/>
                    <a:lstStyle/>
                    <a:p>
                      <a:pPr algn="ctr" fontAlgn="b"/>
                      <a:r>
                        <a:rPr lang="en-US" sz="1400" u="none" strike="noStrike" kern="1200" dirty="0">
                          <a:solidFill>
                            <a:schemeClr val="dk1"/>
                          </a:solidFill>
                          <a:effectLst/>
                          <a:latin typeface="+mn-lt"/>
                          <a:ea typeface="+mn-ea"/>
                          <a:cs typeface="+mn-cs"/>
                        </a:rPr>
                        <a:t>10/10/2021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(349.7)</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340.0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1.1%</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586.8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5.9%</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(315.5)</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2.8%</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(15.0)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0.4%</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0.0%</a:t>
                      </a:r>
                    </a:p>
                  </a:txBody>
                  <a:tcPr marL="9525" marR="9525" marT="9525" marB="0" anchor="ctr"/>
                </a:tc>
                <a:extLst>
                  <a:ext uri="{0D108BD9-81ED-4DB2-BD59-A6C34878D82A}">
                    <a16:rowId xmlns:a16="http://schemas.microsoft.com/office/drawing/2014/main" val="10007"/>
                  </a:ext>
                </a:extLst>
              </a:tr>
              <a:tr h="381000">
                <a:tc>
                  <a:txBody>
                    <a:bodyPr/>
                    <a:lstStyle/>
                    <a:p>
                      <a:pPr algn="ctr" fontAlgn="b"/>
                      <a:r>
                        <a:rPr lang="en-US" sz="1400" u="none" strike="noStrike" kern="1200" dirty="0">
                          <a:solidFill>
                            <a:schemeClr val="dk1"/>
                          </a:solidFill>
                          <a:effectLst/>
                          <a:latin typeface="+mn-lt"/>
                          <a:ea typeface="+mn-ea"/>
                          <a:cs typeface="+mn-cs"/>
                        </a:rPr>
                        <a:t>10/11/2021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(377.0)</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0.8%</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365.0 </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0.8%</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142.6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a:solidFill>
                            <a:schemeClr val="dk1"/>
                          </a:solidFill>
                          <a:effectLst/>
                          <a:latin typeface="+mn-lt"/>
                          <a:ea typeface="+mn-ea"/>
                          <a:cs typeface="+mn-cs"/>
                        </a:rPr>
                        <a:t>3.0%</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(28.6)</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0.5%</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40.8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1.0%</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(0.1)</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0.6%</a:t>
                      </a:r>
                    </a:p>
                  </a:txBody>
                  <a:tcPr marL="9525" marR="9525" marT="9525" marB="0" anchor="ctr"/>
                </a:tc>
                <a:extLst>
                  <a:ext uri="{0D108BD9-81ED-4DB2-BD59-A6C34878D82A}">
                    <a16:rowId xmlns:a16="http://schemas.microsoft.com/office/drawing/2014/main" val="10008"/>
                  </a:ext>
                </a:extLst>
              </a:tr>
              <a:tr h="432435">
                <a:tc>
                  <a:txBody>
                    <a:bodyPr/>
                    <a:lstStyle/>
                    <a:p>
                      <a:pPr algn="ctr" fontAlgn="b"/>
                      <a:r>
                        <a:rPr lang="en-US" sz="1400" u="none" strike="noStrike" kern="1200" dirty="0">
                          <a:solidFill>
                            <a:schemeClr val="dk1"/>
                          </a:solidFill>
                          <a:effectLst/>
                          <a:latin typeface="+mn-lt"/>
                          <a:ea typeface="+mn-ea"/>
                          <a:cs typeface="+mn-cs"/>
                        </a:rPr>
                        <a:t>10/12/2021</a:t>
                      </a:r>
                    </a:p>
                  </a:txBody>
                  <a:tcPr marL="0" marR="0" marT="0" marB="0" anchor="ctr"/>
                </a:tc>
                <a:tc>
                  <a:txBody>
                    <a:bodyPr/>
                    <a:lstStyle/>
                    <a:p>
                      <a:pPr algn="ctr" fontAlgn="b"/>
                      <a:r>
                        <a:rPr lang="en-US" sz="1400" u="none" strike="noStrike" kern="1200" dirty="0">
                          <a:solidFill>
                            <a:schemeClr val="dk1"/>
                          </a:solidFill>
                          <a:effectLst/>
                          <a:latin typeface="+mn-lt"/>
                          <a:ea typeface="+mn-ea"/>
                          <a:cs typeface="+mn-cs"/>
                        </a:rPr>
                        <a:t>61.1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(47.3)</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0.2%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a:solidFill>
                            <a:schemeClr val="dk1"/>
                          </a:solidFill>
                          <a:effectLst/>
                          <a:latin typeface="+mn-lt"/>
                          <a:ea typeface="+mn-ea"/>
                          <a:cs typeface="+mn-cs"/>
                        </a:rPr>
                        <a:t>451.0 </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4.2%</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(154.0)</a:t>
                      </a:r>
                    </a:p>
                  </a:txBody>
                  <a:tcPr marL="9525" marR="9525" marT="9525" marB="0" anchor="ctr">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1.2%</a:t>
                      </a:r>
                    </a:p>
                  </a:txBody>
                  <a:tcPr marL="9525" marR="9525" marT="9525" marB="0"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tcPr>
                </a:tc>
                <a:tc>
                  <a:txBody>
                    <a:bodyPr/>
                    <a:lstStyle/>
                    <a:p>
                      <a:pPr algn="ctr" fontAlgn="b"/>
                      <a:r>
                        <a:rPr lang="en-US" sz="1400" u="none" strike="noStrike" kern="1200" dirty="0">
                          <a:solidFill>
                            <a:schemeClr val="dk1"/>
                          </a:solidFill>
                          <a:effectLst/>
                          <a:latin typeface="+mn-lt"/>
                          <a:ea typeface="+mn-ea"/>
                          <a:cs typeface="+mn-cs"/>
                        </a:rPr>
                        <a:t>(49.5) </a:t>
                      </a:r>
                    </a:p>
                  </a:txBody>
                  <a:tcPr marL="9525" marR="9525" marT="9525" marB="0" anchor="ctr">
                    <a:lnL w="12700" cap="flat" cmpd="sng" algn="ctr">
                      <a:solidFill>
                        <a:schemeClr val="bg2"/>
                      </a:solidFill>
                      <a:prstDash val="solid"/>
                      <a:round/>
                      <a:headEnd type="none" w="med" len="med"/>
                      <a:tailEnd type="none" w="med" len="med"/>
                    </a:lnL>
                  </a:tcPr>
                </a:tc>
                <a:tc>
                  <a:txBody>
                    <a:bodyPr/>
                    <a:lstStyle/>
                    <a:p>
                      <a:pPr algn="ctr" fontAlgn="b"/>
                      <a:r>
                        <a:rPr lang="en-US" sz="1400" u="none" strike="noStrike" kern="1200" dirty="0">
                          <a:solidFill>
                            <a:schemeClr val="dk1"/>
                          </a:solidFill>
                          <a:effectLst/>
                          <a:latin typeface="+mn-lt"/>
                          <a:ea typeface="+mn-ea"/>
                          <a:cs typeface="+mn-cs"/>
                        </a:rPr>
                        <a:t>1.4%</a:t>
                      </a:r>
                    </a:p>
                  </a:txBody>
                  <a:tcPr marL="9525" marR="9525" marT="9525" marB="0" anchor="ctr"/>
                </a:tc>
                <a:tc>
                  <a:txBody>
                    <a:bodyPr/>
                    <a:lstStyle/>
                    <a:p>
                      <a:pPr algn="ctr" fontAlgn="b"/>
                      <a:r>
                        <a:rPr lang="en-US" sz="1400" u="none" strike="noStrike" kern="1200">
                          <a:solidFill>
                            <a:schemeClr val="dk1"/>
                          </a:solidFill>
                          <a:effectLst/>
                          <a:latin typeface="+mn-lt"/>
                          <a:ea typeface="+mn-ea"/>
                          <a:cs typeface="+mn-cs"/>
                        </a:rPr>
                        <a:t>(5.9)</a:t>
                      </a:r>
                    </a:p>
                  </a:txBody>
                  <a:tcPr marL="9525" marR="9525" marT="9525" marB="0" anchor="ctr"/>
                </a:tc>
                <a:tc>
                  <a:txBody>
                    <a:bodyPr/>
                    <a:lstStyle/>
                    <a:p>
                      <a:pPr algn="ctr" fontAlgn="b"/>
                      <a:r>
                        <a:rPr lang="en-US" sz="1400" u="none" strike="noStrike" kern="1200" dirty="0">
                          <a:solidFill>
                            <a:schemeClr val="dk1"/>
                          </a:solidFill>
                          <a:effectLst/>
                          <a:latin typeface="+mn-lt"/>
                          <a:ea typeface="+mn-ea"/>
                          <a:cs typeface="+mn-cs"/>
                        </a:rPr>
                        <a:t>13.7%</a:t>
                      </a:r>
                    </a:p>
                  </a:txBody>
                  <a:tcPr marL="9525" marR="9525" marT="9525" marB="0" anchor="ctr"/>
                </a:tc>
                <a:extLst>
                  <a:ext uri="{0D108BD9-81ED-4DB2-BD59-A6C34878D82A}">
                    <a16:rowId xmlns:a16="http://schemas.microsoft.com/office/drawing/2014/main" val="10009"/>
                  </a:ext>
                </a:extLst>
              </a:tr>
            </a:tbl>
          </a:graphicData>
        </a:graphic>
      </p:graphicFrame>
      <p:sp>
        <p:nvSpPr>
          <p:cNvPr id="7" name="TextBox 6">
            <a:extLst>
              <a:ext uri="{FF2B5EF4-FFF2-40B4-BE49-F238E27FC236}">
                <a16:creationId xmlns:a16="http://schemas.microsoft.com/office/drawing/2014/main" id="{0EAAB0D5-3AEA-4631-87BB-734488AE3E23}"/>
              </a:ext>
            </a:extLst>
          </p:cNvPr>
          <p:cNvSpPr txBox="1"/>
          <p:nvPr/>
        </p:nvSpPr>
        <p:spPr>
          <a:xfrm>
            <a:off x="152400" y="4875602"/>
            <a:ext cx="8534400" cy="1015663"/>
          </a:xfrm>
          <a:prstGeom prst="rect">
            <a:avLst/>
          </a:prstGeom>
          <a:noFill/>
        </p:spPr>
        <p:txBody>
          <a:bodyPr wrap="square">
            <a:spAutoFit/>
          </a:bodyPr>
          <a:lstStyle/>
          <a:p>
            <a:r>
              <a:rPr lang="en-US" sz="1200" dirty="0"/>
              <a:t>All Settlement amounts are net amounts due to/from ERCOT in </a:t>
            </a:r>
            <a:r>
              <a:rPr lang="en-US" sz="1200" u="sng" dirty="0"/>
              <a:t>$ thousands</a:t>
            </a:r>
            <a:r>
              <a:rPr lang="en-US" sz="1200" dirty="0"/>
              <a:t>. Negative amounts are increased payments to Market Participants; positive amounts are increased charges.</a:t>
            </a:r>
          </a:p>
          <a:p>
            <a:endParaRPr lang="en-US" sz="1200" dirty="0"/>
          </a:p>
          <a:p>
            <a:r>
              <a:rPr lang="en-US" sz="1200" dirty="0"/>
              <a:t>The % amount is the absolute value of the % of impact to the previously settled net amount due to/from ERCOT. </a:t>
            </a:r>
          </a:p>
          <a:p>
            <a:endParaRPr lang="en-US" sz="1200" dirty="0"/>
          </a:p>
        </p:txBody>
      </p:sp>
    </p:spTree>
    <p:extLst>
      <p:ext uri="{BB962C8B-B14F-4D97-AF65-F5344CB8AC3E}">
        <p14:creationId xmlns:p14="http://schemas.microsoft.com/office/powerpoint/2010/main" val="4124222448"/>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2.xml><?xml version="1.0" encoding="utf-8"?>
<ds:datastoreItem xmlns:ds="http://schemas.openxmlformats.org/officeDocument/2006/customXml" ds:itemID="{1D4020FB-76D3-4767-8F2F-518097B806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163D459-1C05-483F-85D1-C9E478EC32CC}">
  <ds:schemaRefs>
    <ds:schemaRef ds:uri="http://schemas.microsoft.com/office/2006/documentManagement/types"/>
    <ds:schemaRef ds:uri="http://purl.org/dc/dcmitype/"/>
    <ds:schemaRef ds:uri="c34af464-7aa1-4edd-9be4-83dffc1cb926"/>
    <ds:schemaRef ds:uri="http://schemas.microsoft.com/office/2006/metadata/properties"/>
    <ds:schemaRef ds:uri="http://purl.org/dc/elements/1.1/"/>
    <ds:schemaRef ds:uri="http://www.w3.org/XML/1998/namespace"/>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3295</TotalTime>
  <Words>1462</Words>
  <Application>Microsoft Office PowerPoint</Application>
  <PresentationFormat>On-screen Show (4:3)</PresentationFormat>
  <Paragraphs>278</Paragraphs>
  <Slides>11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11</vt:i4>
      </vt:variant>
    </vt:vector>
  </HeadingPairs>
  <TitlesOfParts>
    <vt:vector size="15" baseType="lpstr">
      <vt:lpstr>Arial</vt:lpstr>
      <vt:lpstr>Calibri</vt:lpstr>
      <vt:lpstr>1_Custom Design</vt:lpstr>
      <vt:lpstr>Inside pages</vt:lpstr>
      <vt:lpstr>PowerPoint Presentation</vt:lpstr>
      <vt:lpstr>Background</vt:lpstr>
      <vt:lpstr>Background- Communication</vt:lpstr>
      <vt:lpstr>Background- Communication</vt:lpstr>
      <vt:lpstr>Input Error</vt:lpstr>
      <vt:lpstr>Impacts to the DAM</vt:lpstr>
      <vt:lpstr>“Significance” criteria for price correction</vt:lpstr>
      <vt:lpstr>Estimated Settlement Impacts </vt:lpstr>
      <vt:lpstr>DAM Settlement Impacts</vt:lpstr>
      <vt:lpstr>Settlement Impacts to Counter-Parties </vt:lpstr>
      <vt:lpstr>Next Steps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Moreno, Alfredo</cp:lastModifiedBy>
  <cp:revision>117</cp:revision>
  <cp:lastPrinted>2016-01-21T20:53:15Z</cp:lastPrinted>
  <dcterms:created xsi:type="dcterms:W3CDTF">2016-01-21T15:20:31Z</dcterms:created>
  <dcterms:modified xsi:type="dcterms:W3CDTF">2021-11-19T19:04:01Z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