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73" r:id="rId8"/>
    <p:sldId id="262" r:id="rId9"/>
    <p:sldId id="266" r:id="rId10"/>
    <p:sldId id="270" r:id="rId11"/>
    <p:sldId id="267" r:id="rId12"/>
    <p:sldId id="268" r:id="rId13"/>
    <p:sldId id="275" r:id="rId14"/>
    <p:sldId id="271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4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816" userDrawn="1">
          <p15:clr>
            <a:srgbClr val="A4A3A4"/>
          </p15:clr>
        </p15:guide>
        <p15:guide id="4" orient="horz" pos="1008" userDrawn="1">
          <p15:clr>
            <a:srgbClr val="A4A3A4"/>
          </p15:clr>
        </p15:guide>
        <p15:guide id="5" orient="horz" pos="1344" userDrawn="1">
          <p15:clr>
            <a:srgbClr val="A4A3A4"/>
          </p15:clr>
        </p15:guide>
        <p15:guide id="6" orient="horz" pos="14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::Mark.Ruane@ercot.com::d8cc3119-5b16-4f28-a4d8-d690976bc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5B6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074" y="72"/>
      </p:cViewPr>
      <p:guideLst>
        <p:guide orient="horz" pos="624"/>
        <p:guide pos="2880"/>
        <p:guide orient="horz" pos="816"/>
        <p:guide orient="horz" pos="1008"/>
        <p:guide orient="horz" pos="1344"/>
        <p:guide orient="horz" pos="14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07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389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368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45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845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99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5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6200" y="6477000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Item 12</a:t>
            </a:r>
          </a:p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ERCOT 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Item 12:  Securitization Update</a:t>
            </a:r>
          </a:p>
          <a:p>
            <a:endParaRPr lang="en-US" b="1" dirty="0">
              <a:solidFill>
                <a:srgbClr val="5B6770"/>
              </a:solidFill>
            </a:endParaRPr>
          </a:p>
          <a:p>
            <a:r>
              <a:rPr lang="en-US" i="1" dirty="0"/>
              <a:t>Mark Ruane</a:t>
            </a:r>
          </a:p>
          <a:p>
            <a:r>
              <a:rPr lang="en-US" dirty="0"/>
              <a:t>Senior Director, Settlements, Retail and Credit</a:t>
            </a:r>
          </a:p>
          <a:p>
            <a:endParaRPr lang="en-US" dirty="0"/>
          </a:p>
          <a:p>
            <a:r>
              <a:rPr lang="en-US" dirty="0"/>
              <a:t>TAC</a:t>
            </a:r>
          </a:p>
          <a:p>
            <a:endParaRPr lang="en-US" dirty="0"/>
          </a:p>
          <a:p>
            <a:r>
              <a:rPr lang="en-US" dirty="0">
                <a:cs typeface="Times New Roman" panose="02020603050405020304" pitchFamily="18" charset="0"/>
              </a:rPr>
              <a:t>ERCOT Public</a:t>
            </a:r>
            <a:endParaRPr lang="en-US" dirty="0"/>
          </a:p>
          <a:p>
            <a:r>
              <a:rPr lang="en-US" dirty="0"/>
              <a:t>November 10, 2021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A900E1-16FE-462C-9D66-FFBD83F04B53}"/>
              </a:ext>
            </a:extLst>
          </p:cNvPr>
          <p:cNvSpPr/>
          <p:nvPr/>
        </p:nvSpPr>
        <p:spPr>
          <a:xfrm>
            <a:off x="381000" y="1235075"/>
            <a:ext cx="861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The PUC issued the Debt Obligation Orders for Securitization Subchapter M and Subchapter N on October 13</a:t>
            </a:r>
            <a:r>
              <a:rPr lang="en-US" sz="2400" baseline="30000" dirty="0"/>
              <a:t>th</a:t>
            </a:r>
            <a:r>
              <a:rPr lang="en-US" sz="2400" dirty="0"/>
              <a:t>. 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ERCOT has received the Subchapter M funds and the disbursement process is ongoing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NPRR 1103, the Subchapter M implementation NPRR, is expected to be at the Board and PUCT in December.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 implementation NPRR for Subchapter N will be posted in December.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 securitization landing page on Ercot.com will be </a:t>
            </a:r>
            <a:r>
              <a:rPr lang="en-US" sz="2400"/>
              <a:t>implemented shortly.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554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51E677-9765-4FFB-B283-C14B4403E7C0}"/>
              </a:ext>
            </a:extLst>
          </p:cNvPr>
          <p:cNvSpPr/>
          <p:nvPr/>
        </p:nvSpPr>
        <p:spPr>
          <a:xfrm>
            <a:off x="203928" y="1597560"/>
            <a:ext cx="873614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following slides lay out the sequence of key activities for M and 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Many securitization dates are subject to change due to: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Timing of when debt funding is received (outside of ERCOT’s control)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ERCOT’s ability to rapidly develop and validate manual activities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ERCOT’s ability to expedite the securitization project work in conjunction with the in-flight FFR go-live December &amp; DGR go-live Feb 2022.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ERCOT will provide updates to TAC and Market Notices will be issued as applicable throughout the process.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ERCOT expects Board and PUCT approval for M in December 2021 and for N in February 2022.</a:t>
            </a:r>
          </a:p>
          <a:p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4BDE89-401B-4E67-B375-0AD8451276EC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2041886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00200"/>
            <a:ext cx="8382000" cy="521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Subchapter M Securitization Default Charge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307712"/>
              </p:ext>
            </p:extLst>
          </p:nvPr>
        </p:nvGraphicFramePr>
        <p:xfrm>
          <a:off x="381000" y="2300748"/>
          <a:ext cx="8382000" cy="28531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WMS presentation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3,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47481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PRS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10,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5060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CWG/MCWG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11,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80931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Closing of $800m M funding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12,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161767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Disbursement of M funds commenced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15,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285935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TAC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November 29,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709760"/>
                  </a:ext>
                </a:extLst>
              </a:tr>
              <a:tr h="179345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Board review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December 9-10,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72768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F465866-FD6A-4F9A-BAB5-2AB0545B7B22}"/>
              </a:ext>
            </a:extLst>
          </p:cNvPr>
          <p:cNvSpPr txBox="1"/>
          <p:nvPr/>
        </p:nvSpPr>
        <p:spPr>
          <a:xfrm>
            <a:off x="304800" y="5461615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(Continued on next slide)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DF74FC-1AAA-4429-8CE0-951149F40A7B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3997807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00200"/>
            <a:ext cx="838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Subchapter M Securitization Default Charge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507498"/>
              </p:ext>
            </p:extLst>
          </p:nvPr>
        </p:nvGraphicFramePr>
        <p:xfrm>
          <a:off x="381000" y="2286000"/>
          <a:ext cx="8382000" cy="3614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4348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NPRR 1103 PUCT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December 16,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3010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Market notice with implementation details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December 17,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185201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 escrow deposit requirement estimates available (manual process)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Late December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5177131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M escrow deposit requests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January 3,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3794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Initial Default Charge Miscellaneous </a:t>
                      </a:r>
                      <a:r>
                        <a:rPr lang="en-US" sz="1600">
                          <a:solidFill>
                            <a:schemeClr val="tx1"/>
                          </a:solidFill>
                        </a:rPr>
                        <a:t>Invoices issued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(manual process)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January 11,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81888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Initial invoicing of non-Period of Emergency Uplift (manual process)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Late January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51083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Project for M automation to automate manual processes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660701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93B01DAA-8888-49DD-9D43-5FD4F18E605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4175300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3458" y="1600200"/>
            <a:ext cx="8379542" cy="50187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20434"/>
              </p:ext>
            </p:extLst>
          </p:nvPr>
        </p:nvGraphicFramePr>
        <p:xfrm>
          <a:off x="383458" y="2286000"/>
          <a:ext cx="8382000" cy="2797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Opt-out deadline (45 days after Order)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November 29,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180073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REPs provide ERCOT Period of Emergency interval-level meter data for opted-out transmission voltage customers.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December 1,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88009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Deadline for ERCOT to file its calculation of total exposure and LRS (one-time manual calculation) (55 days after Order) 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December 7,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045241"/>
                  </a:ext>
                </a:extLst>
              </a:tr>
              <a:tr h="187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Urgent N NPRR posted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~December 20,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400487"/>
                  </a:ext>
                </a:extLst>
              </a:tr>
              <a:tr h="1875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Deadline for LSEs to verify ERCOT’s exposure calculation (70 days after Order)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December 22, 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72768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3B3387A-316E-4605-9182-5992E27F7BD1}"/>
              </a:ext>
            </a:extLst>
          </p:cNvPr>
          <p:cNvSpPr txBox="1"/>
          <p:nvPr/>
        </p:nvSpPr>
        <p:spPr>
          <a:xfrm>
            <a:off x="378542" y="5915316"/>
            <a:ext cx="32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(Continued on next slide)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657EE1-CC79-459A-92F1-EE0CD0A6E583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106438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803819"/>
              </p:ext>
            </p:extLst>
          </p:nvPr>
        </p:nvGraphicFramePr>
        <p:xfrm>
          <a:off x="381000" y="2331720"/>
          <a:ext cx="8382000" cy="2517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 NPRR WMS presentation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5,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603121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Urgent N NPRR PRS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13,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0666975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 NPRR CWG / MCWG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19,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572283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 NPRR TAC review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January 26,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6527871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sz="1600" dirty="0"/>
                        <a:t>N NPRR Board review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February 8,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774112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 NPRR PUCT review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February 10,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038034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A068190-E930-4A9B-8AB4-411D95312123}"/>
              </a:ext>
            </a:extLst>
          </p:cNvPr>
          <p:cNvSpPr txBox="1"/>
          <p:nvPr/>
        </p:nvSpPr>
        <p:spPr>
          <a:xfrm>
            <a:off x="381000" y="5229692"/>
            <a:ext cx="6357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N release date has interdependencies and constraints related to completion of FFR and DGR release activities (people and system environment constraint risks).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229818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06178F-34F4-4E23-A722-90916253EA60}"/>
              </a:ext>
            </a:extLst>
          </p:cNvPr>
          <p:cNvSpPr/>
          <p:nvPr/>
        </p:nvSpPr>
        <p:spPr>
          <a:xfrm>
            <a:off x="381000" y="1628307"/>
            <a:ext cx="8382000" cy="493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Subchapter N Securitization Uplift Balance Milestones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40A7A008-E0DF-44C6-A739-290B353DB5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592419"/>
              </p:ext>
            </p:extLst>
          </p:nvPr>
        </p:nvGraphicFramePr>
        <p:xfrm>
          <a:off x="381000" y="2331720"/>
          <a:ext cx="8382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3600">
                  <a:extLst>
                    <a:ext uri="{9D8B030D-6E8A-4147-A177-3AD203B41FA5}">
                      <a16:colId xmlns:a16="http://schemas.microsoft.com/office/drawing/2014/main" val="284542263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144864612"/>
                    </a:ext>
                  </a:extLst>
                </a:gridCol>
              </a:tblGrid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Item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Target Dates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40505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 Closing to secure funds (up to $2.1B)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Q1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550665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Disbursement of N funds (one-time manual process)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Q1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387356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System go-live for daily N invoicing*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March 14,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50604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N escrow deposit requirement notifications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709760"/>
                  </a:ext>
                </a:extLst>
              </a:tr>
              <a:tr h="358689">
                <a:tc>
                  <a:txBody>
                    <a:bodyPr/>
                    <a:lstStyle/>
                    <a:p>
                      <a:r>
                        <a:rPr lang="en-US" dirty="0"/>
                        <a:t>Initial N invoicing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TBD 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100136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A068190-E930-4A9B-8AB4-411D95312123}"/>
              </a:ext>
            </a:extLst>
          </p:cNvPr>
          <p:cNvSpPr txBox="1"/>
          <p:nvPr/>
        </p:nvSpPr>
        <p:spPr>
          <a:xfrm>
            <a:off x="381000" y="5229692"/>
            <a:ext cx="6357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N release date has interdependencies and constraints related to completion of FFR and DGR release activities (people and system environment constraint risks).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067673-F699-430F-8AD1-F351E7B306E8}"/>
              </a:ext>
            </a:extLst>
          </p:cNvPr>
          <p:cNvSpPr/>
          <p:nvPr/>
        </p:nvSpPr>
        <p:spPr>
          <a:xfrm>
            <a:off x="381000" y="1001049"/>
            <a:ext cx="8382000" cy="326321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Next Steps and Timeline</a:t>
            </a:r>
          </a:p>
        </p:txBody>
      </p:sp>
    </p:spTree>
    <p:extLst>
      <p:ext uri="{BB962C8B-B14F-4D97-AF65-F5344CB8AC3E}">
        <p14:creationId xmlns:p14="http://schemas.microsoft.com/office/powerpoint/2010/main" val="947235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382000" cy="571500"/>
          </a:xfrm>
        </p:spPr>
        <p:txBody>
          <a:bodyPr/>
          <a:lstStyle/>
          <a:p>
            <a:r>
              <a:rPr lang="en-US" sz="2600" dirty="0"/>
              <a:t>Securitization Update</a:t>
            </a:r>
            <a:endParaRPr lang="en-US" sz="2600" b="1" dirty="0">
              <a:solidFill>
                <a:schemeClr val="accent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6800" y="2971800"/>
            <a:ext cx="2209800" cy="1600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5B6770"/>
                </a:solidFill>
              </a:rPr>
              <a:t>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B677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5B6770"/>
              </a:solidFill>
            </a:endParaRPr>
          </a:p>
          <a:p>
            <a:r>
              <a:rPr lang="en-US" sz="2400" b="1" dirty="0">
                <a:solidFill>
                  <a:srgbClr val="5B6770"/>
                </a:solidFill>
              </a:rPr>
              <a:t>                               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58D005-A92F-46A5-8D61-97AD0E0C1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455" y="933400"/>
            <a:ext cx="5461454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2408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3815A7E89D834392A0E51E8ABDF728" ma:contentTypeVersion="0" ma:contentTypeDescription="Create a new document." ma:contentTypeScope="" ma:versionID="4c883191a8fae46eb0364cba9335e44e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8a821abb8465434af5a1c7bfe0924cf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C7147C-1B01-4D1B-8343-8CF995CF7A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purl.org/dc/dcmitype/"/>
    <ds:schemaRef ds:uri="c34af464-7aa1-4edd-9be4-83dffc1cb926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15947</TotalTime>
  <Words>689</Words>
  <Application>Microsoft Office PowerPoint</Application>
  <PresentationFormat>On-screen Show (4:3)</PresentationFormat>
  <Paragraphs>138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1_Custom Design</vt:lpstr>
      <vt:lpstr>Office Theme</vt:lpstr>
      <vt:lpstr>Custom Design</vt:lpstr>
      <vt:lpstr>PowerPoint Presentation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  <vt:lpstr>Securitization Update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Ruane, Mark</cp:lastModifiedBy>
  <cp:revision>165</cp:revision>
  <cp:lastPrinted>2017-09-12T14:00:34Z</cp:lastPrinted>
  <dcterms:created xsi:type="dcterms:W3CDTF">2016-01-21T15:20:31Z</dcterms:created>
  <dcterms:modified xsi:type="dcterms:W3CDTF">2021-11-22T19:59:16Z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0x010100EE3815A7E89D834392A0E51E8ABDF728</vt:lpwstr>
  </property>
</Properties>
</file>