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Lst>
  <p:notesMasterIdLst>
    <p:notesMasterId r:id="rId19"/>
  </p:notesMasterIdLst>
  <p:handoutMasterIdLst>
    <p:handoutMasterId r:id="rId20"/>
  </p:handoutMasterIdLst>
  <p:sldIdLst>
    <p:sldId id="270" r:id="rId4"/>
    <p:sldId id="734" r:id="rId5"/>
    <p:sldId id="735" r:id="rId6"/>
    <p:sldId id="573" r:id="rId7"/>
    <p:sldId id="621" r:id="rId8"/>
    <p:sldId id="2447" r:id="rId9"/>
    <p:sldId id="2449" r:id="rId10"/>
    <p:sldId id="2460" r:id="rId11"/>
    <p:sldId id="2469" r:id="rId12"/>
    <p:sldId id="2443" r:id="rId13"/>
    <p:sldId id="2470" r:id="rId14"/>
    <p:sldId id="2471" r:id="rId15"/>
    <p:sldId id="602" r:id="rId16"/>
    <p:sldId id="2468" r:id="rId17"/>
    <p:sldId id="2442" r:id="rId1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82" autoAdjust="0"/>
    <p:restoredTop sz="73635" autoAdjust="0"/>
  </p:normalViewPr>
  <p:slideViewPr>
    <p:cSldViewPr snapToGrid="0">
      <p:cViewPr varScale="1">
        <p:scale>
          <a:sx n="92" d="100"/>
          <a:sy n="92" d="100"/>
        </p:scale>
        <p:origin x="1692" y="8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commentAuthors" Target="commentAuthor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8FADBA4A-CF1B-46AC-9045-2B6612C0624C}" type="datetimeFigureOut">
              <a:rPr lang="en-US" smtClean="0"/>
              <a:t>11/18/2021</a:t>
            </a:fld>
            <a:endParaRPr lang="en-US"/>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D73C6F44-CB68-48CB-8188-A47D4423899A}" type="datetimeFigureOut">
              <a:rPr lang="en-US" smtClean="0"/>
              <a:t>11/18/2021</a:t>
            </a:fld>
            <a:endParaRPr lang="en-US"/>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Reg</a:t>
            </a:r>
            <a:r>
              <a:rPr lang="en-US" dirty="0"/>
              <a:t> Up</a:t>
            </a:r>
          </a:p>
          <a:p>
            <a:r>
              <a:rPr lang="en-US" dirty="0"/>
              <a:t>On an average blue</a:t>
            </a:r>
            <a:r>
              <a:rPr lang="en-US" baseline="0" dirty="0"/>
              <a:t> and red </a:t>
            </a:r>
            <a:r>
              <a:rPr lang="en-US" dirty="0"/>
              <a:t>are fairly</a:t>
            </a:r>
            <a:r>
              <a:rPr lang="en-US" baseline="0" dirty="0"/>
              <a:t> similar. Largest increase is 91 MW in Mar</a:t>
            </a:r>
            <a:endParaRPr lang="en-US" dirty="0"/>
          </a:p>
          <a:p>
            <a:endParaRPr lang="en-US" dirty="0"/>
          </a:p>
          <a:p>
            <a:r>
              <a:rPr lang="en-US" dirty="0"/>
              <a:t>Reg Do</a:t>
            </a:r>
          </a:p>
          <a:p>
            <a:r>
              <a:rPr lang="en-US" dirty="0"/>
              <a:t>On an average blue</a:t>
            </a:r>
            <a:r>
              <a:rPr lang="en-US" baseline="0" dirty="0"/>
              <a:t> and red </a:t>
            </a:r>
            <a:r>
              <a:rPr lang="en-US" dirty="0"/>
              <a:t>are fairly</a:t>
            </a:r>
            <a:r>
              <a:rPr lang="en-US" baseline="0" dirty="0"/>
              <a:t> similar. Largest increase is 94 MW in May</a:t>
            </a:r>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662144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RRS quantity for 2022 decrease between 8 MW (310 GW.s case) and 82 MW (170 GW.s case)</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6</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On an average RRS quantities between 2021 and 2022 are fairly similar; largest</a:t>
            </a:r>
            <a:r>
              <a:rPr lang="en-US" baseline="0" dirty="0"/>
              <a:t>  increase between blue and purple is 145 MW in June</a:t>
            </a:r>
          </a:p>
          <a:p>
            <a:pPr marL="0" marR="0" lvl="0" indent="0" algn="l" defTabSz="966612" rtl="0" eaLnBrk="1" fontAlgn="auto" latinLnBrk="0" hangingPunct="1">
              <a:lnSpc>
                <a:spcPct val="100000"/>
              </a:lnSpc>
              <a:spcBef>
                <a:spcPts val="0"/>
              </a:spcBef>
              <a:spcAft>
                <a:spcPts val="0"/>
              </a:spcAft>
              <a:buClrTx/>
              <a:buSzTx/>
              <a:buFontTx/>
              <a:buNone/>
              <a:tabLst/>
              <a:defRPr/>
            </a:pPr>
            <a:r>
              <a:rPr lang="en-US" baseline="0" dirty="0"/>
              <a:t>May – milder 2021 has influenced increase </a:t>
            </a:r>
          </a:p>
          <a:p>
            <a:pPr marL="0" marR="0" lvl="0" indent="0" algn="l" defTabSz="966612" rtl="0" eaLnBrk="1" fontAlgn="auto" latinLnBrk="0" hangingPunct="1">
              <a:lnSpc>
                <a:spcPct val="100000"/>
              </a:lnSpc>
              <a:spcBef>
                <a:spcPts val="0"/>
              </a:spcBef>
              <a:spcAft>
                <a:spcPts val="0"/>
              </a:spcAft>
              <a:buClrTx/>
              <a:buSzTx/>
              <a:buFontTx/>
              <a:buNone/>
              <a:tabLst/>
              <a:defRPr/>
            </a:pPr>
            <a:r>
              <a:rPr lang="en-US" baseline="0" dirty="0"/>
              <a:t>Jun – floor during peak hours</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7</a:t>
            </a:fld>
            <a:endParaRPr lang="en-US"/>
          </a:p>
        </p:txBody>
      </p:sp>
    </p:spTree>
    <p:extLst>
      <p:ext uri="{BB962C8B-B14F-4D97-AF65-F5344CB8AC3E}">
        <p14:creationId xmlns:p14="http://schemas.microsoft.com/office/powerpoint/2010/main" val="4137139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5"/>
          </p:nvPr>
        </p:nvSpPr>
        <p:spPr/>
        <p:txBody>
          <a:bodyPr/>
          <a:lstStyle/>
          <a:p>
            <a:fld id="{A772613F-3576-4EE9-945C-25503B987A39}" type="slidenum">
              <a:rPr lang="en-US" smtClean="0"/>
              <a:t>8</a:t>
            </a:fld>
            <a:endParaRPr lang="en-US"/>
          </a:p>
        </p:txBody>
      </p:sp>
    </p:spTree>
    <p:extLst>
      <p:ext uri="{BB962C8B-B14F-4D97-AF65-F5344CB8AC3E}">
        <p14:creationId xmlns:p14="http://schemas.microsoft.com/office/powerpoint/2010/main" val="27489811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Max 1129 MW</a:t>
            </a:r>
          </a:p>
          <a:p>
            <a:r>
              <a:rPr lang="en-US" dirty="0"/>
              <a:t>Average 730 MW</a:t>
            </a:r>
          </a:p>
          <a:p>
            <a:r>
              <a:rPr lang="en-US" dirty="0"/>
              <a:t>Min 392 MW</a:t>
            </a:r>
          </a:p>
        </p:txBody>
      </p:sp>
      <p:sp>
        <p:nvSpPr>
          <p:cNvPr id="4" name="Slide Number Placeholder 3"/>
          <p:cNvSpPr>
            <a:spLocks noGrp="1"/>
          </p:cNvSpPr>
          <p:nvPr>
            <p:ph type="sldNum" sz="quarter" idx="5"/>
          </p:nvPr>
        </p:nvSpPr>
        <p:spPr/>
        <p:txBody>
          <a:bodyPr/>
          <a:lstStyle/>
          <a:p>
            <a:fld id="{A772613F-3576-4EE9-945C-25503B987A39}" type="slidenum">
              <a:rPr lang="en-US" smtClean="0"/>
              <a:t>10</a:t>
            </a:fld>
            <a:endParaRPr lang="en-US"/>
          </a:p>
        </p:txBody>
      </p:sp>
    </p:spTree>
    <p:extLst>
      <p:ext uri="{BB962C8B-B14F-4D97-AF65-F5344CB8AC3E}">
        <p14:creationId xmlns:p14="http://schemas.microsoft.com/office/powerpoint/2010/main" val="1650484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HE15-18 is</a:t>
            </a:r>
            <a:r>
              <a:rPr lang="en-US" baseline="0" dirty="0"/>
              <a:t> 2878 MW. </a:t>
            </a:r>
          </a:p>
          <a:p>
            <a:pPr defTabSz="966612">
              <a:defRPr/>
            </a:pPr>
            <a:r>
              <a:rPr lang="en-US" baseline="0" dirty="0"/>
              <a:t>Largest value 4520 MW in HE15-18. </a:t>
            </a:r>
          </a:p>
          <a:p>
            <a:pPr defTabSz="966612">
              <a:defRPr/>
            </a:pPr>
            <a:r>
              <a:rPr lang="en-US" dirty="0"/>
              <a:t>On an average increase</a:t>
            </a:r>
            <a:r>
              <a:rPr lang="en-US" baseline="0" dirty="0"/>
              <a:t> of 2135 MW</a:t>
            </a:r>
          </a:p>
          <a:p>
            <a:endParaRPr lang="en-US" dirty="0"/>
          </a:p>
          <a:p>
            <a:r>
              <a:rPr lang="en-US" dirty="0"/>
              <a:t>The “6500 Method”: Non-Spin = 6500 – (Reg-Up + RRS-PFR-Gen/ESR)</a:t>
            </a:r>
          </a:p>
          <a:p>
            <a:r>
              <a:rPr lang="en-US" dirty="0"/>
              <a:t>The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11</a:t>
            </a:fld>
            <a:endParaRPr lang="en-US"/>
          </a:p>
        </p:txBody>
      </p:sp>
    </p:spTree>
    <p:extLst>
      <p:ext uri="{BB962C8B-B14F-4D97-AF65-F5344CB8AC3E}">
        <p14:creationId xmlns:p14="http://schemas.microsoft.com/office/powerpoint/2010/main" val="2001284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a:t>Max change between red and</a:t>
            </a:r>
            <a:r>
              <a:rPr lang="en-US" baseline="0" dirty="0"/>
              <a:t> purple </a:t>
            </a:r>
            <a:r>
              <a:rPr lang="en-US" dirty="0"/>
              <a:t>in HE1-2,23-24 is</a:t>
            </a:r>
            <a:r>
              <a:rPr lang="en-US" baseline="0" dirty="0"/>
              <a:t> 2896 MW. </a:t>
            </a:r>
          </a:p>
          <a:p>
            <a:pPr defTabSz="966612">
              <a:defRPr/>
            </a:pPr>
            <a:r>
              <a:rPr lang="en-US" baseline="0" dirty="0"/>
              <a:t>Largest value 4839 MW in HE13-14. </a:t>
            </a:r>
          </a:p>
          <a:p>
            <a:pPr defTabSz="966612">
              <a:defRPr/>
            </a:pPr>
            <a:r>
              <a:rPr lang="en-US" dirty="0"/>
              <a:t>On an average increase</a:t>
            </a:r>
            <a:r>
              <a:rPr lang="en-US" baseline="0" dirty="0"/>
              <a:t> of 2367 MW</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“6500 Method”: Non-Spin = 6500 – (Reg-Up + RRS-PFR-Gen/ESR)</a:t>
            </a:r>
          </a:p>
          <a:p>
            <a:r>
              <a:rPr lang="en-US" dirty="0"/>
              <a:t>The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12</a:t>
            </a:fld>
            <a:endParaRPr lang="en-US"/>
          </a:p>
        </p:txBody>
      </p:sp>
    </p:spTree>
    <p:extLst>
      <p:ext uri="{BB962C8B-B14F-4D97-AF65-F5344CB8AC3E}">
        <p14:creationId xmlns:p14="http://schemas.microsoft.com/office/powerpoint/2010/main" val="1953795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US" dirty="0"/>
              <a:t>Between Jan – Jun 2022, on an average, as can be expected, there is an increase (2200 MW+) in Non-Spin quantities in comparison to 2021. </a:t>
            </a:r>
          </a:p>
          <a:p>
            <a:pPr defTabSz="966612">
              <a:defRPr/>
            </a:pPr>
            <a:r>
              <a:rPr lang="en-US" dirty="0"/>
              <a:t>Between Jul – Dec 2022, on an average the quantities are similar and/or mostly lower in comparison to 2021.</a:t>
            </a:r>
          </a:p>
          <a:p>
            <a:pPr defTabSz="966612">
              <a:defRPr/>
            </a:pPr>
            <a:endParaRPr lang="en-US" dirty="0"/>
          </a:p>
          <a:p>
            <a:pPr defTabSz="966612">
              <a:defRPr/>
            </a:pPr>
            <a:r>
              <a:rPr lang="en-US" dirty="0"/>
              <a:t>On an average largest</a:t>
            </a:r>
            <a:r>
              <a:rPr lang="en-US" baseline="0" dirty="0"/>
              <a:t> increase between blue and purple is 3030 MW in May.</a:t>
            </a:r>
            <a:endParaRPr lang="en-US" dirty="0"/>
          </a:p>
          <a:p>
            <a:pPr defTabSz="966612">
              <a:defRPr/>
            </a:pPr>
            <a:r>
              <a:rPr lang="en-US" dirty="0"/>
              <a:t>On an average largest</a:t>
            </a:r>
            <a:r>
              <a:rPr lang="en-US" baseline="0" dirty="0"/>
              <a:t> increase between red and purple is 2367 MW in June.</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“6500 Method”: Non-Spin = 6500 – (Reg-Up + RRS-PFR-Gen/ESR)</a:t>
            </a:r>
          </a:p>
          <a:p>
            <a:r>
              <a:rPr lang="en-US" dirty="0"/>
              <a:t>The 2021 (Intra Year Posting) has the following three trends</a:t>
            </a:r>
          </a:p>
          <a:p>
            <a:pPr lvl="1"/>
            <a:r>
              <a:rPr lang="en-US" dirty="0"/>
              <a:t>2021 NSRS between Jan 1 and Jul 12: Based on Dec 2020 Posting</a:t>
            </a:r>
          </a:p>
          <a:p>
            <a:pPr lvl="1"/>
            <a:r>
              <a:rPr lang="en-US" dirty="0"/>
              <a:t>2021 NSRS between Jul 12 and Aug 31: Non-Spin = 6500 – (Reg Up + RRS) </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a:t>2021 NSRS between Sep 1 and Dec 31 : Non-Spin = 6500 – (Reg Up + RRS-PFR-Gen/ESR)</a:t>
            </a:r>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13</a:t>
            </a:fld>
            <a:endParaRPr lang="en-US"/>
          </a:p>
        </p:txBody>
      </p:sp>
    </p:spTree>
    <p:extLst>
      <p:ext uri="{BB962C8B-B14F-4D97-AF65-F5344CB8AC3E}">
        <p14:creationId xmlns:p14="http://schemas.microsoft.com/office/powerpoint/2010/main" val="2989576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FEAADF85-6D3F-4B2C-AE14-2801E2BCAF20}" type="datetimeFigureOut">
              <a:rPr lang="en-US" smtClean="0"/>
              <a:t>11/18/2021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AAAD28-A934-4F33-A7CB-CF2F728611C6}" type="slidenum">
              <a:rPr lang="en-US" smtClean="0"/>
              <a:t>‹#›</a:t>
            </a:fld>
            <a:endParaRPr lang="en-US"/>
          </a:p>
        </p:txBody>
      </p:sp>
    </p:spTree>
    <p:extLst>
      <p:ext uri="{BB962C8B-B14F-4D97-AF65-F5344CB8AC3E}">
        <p14:creationId xmlns:p14="http://schemas.microsoft.com/office/powerpoint/2010/main" val="389547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384827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4"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5"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sz="3200" dirty="0"/>
              <a:t>Proposed 2022 Ancillary Service Methodology And Preliminary Quantities</a:t>
            </a:r>
          </a:p>
        </p:txBody>
      </p:sp>
      <p:sp>
        <p:nvSpPr>
          <p:cNvPr id="3" name="Text Placeholder 2"/>
          <p:cNvSpPr>
            <a:spLocks noGrp="1"/>
          </p:cNvSpPr>
          <p:nvPr>
            <p:ph type="body" sz="quarter" idx="3"/>
          </p:nvPr>
        </p:nvSpPr>
        <p:spPr/>
        <p:txBody>
          <a:bodyPr/>
          <a:lstStyle/>
          <a:p>
            <a:r>
              <a:rPr lang="en-US" dirty="0"/>
              <a:t>TAC</a:t>
            </a:r>
          </a:p>
          <a:p>
            <a:r>
              <a:rPr lang="en-US" dirty="0"/>
              <a:t>November 29, 2021</a:t>
            </a:r>
          </a:p>
        </p:txBody>
      </p:sp>
      <p:sp>
        <p:nvSpPr>
          <p:cNvPr id="4" name="Text Placeholder 3"/>
          <p:cNvSpPr>
            <a:spLocks noGrp="1"/>
          </p:cNvSpPr>
          <p:nvPr>
            <p:ph type="body" sz="quarter" idx="10"/>
          </p:nvPr>
        </p:nvSpPr>
        <p:spPr/>
        <p:txBody>
          <a:bodyPr/>
          <a:lstStyle/>
          <a:p>
            <a:r>
              <a:rPr lang="en-US" dirty="0"/>
              <a:t>ERCOT Staff</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D22F74-F1FD-4106-A869-61C0C7F26695}"/>
              </a:ext>
            </a:extLst>
          </p:cNvPr>
          <p:cNvSpPr>
            <a:spLocks noGrp="1"/>
          </p:cNvSpPr>
          <p:nvPr>
            <p:ph type="title"/>
          </p:nvPr>
        </p:nvSpPr>
        <p:spPr/>
        <p:txBody>
          <a:bodyPr/>
          <a:lstStyle/>
          <a:p>
            <a:r>
              <a:rPr lang="en-US" sz="2400" dirty="0"/>
              <a:t>Proposed Intra-Day Forced </a:t>
            </a:r>
            <a:r>
              <a:rPr lang="en-US" sz="2400"/>
              <a:t>Outage Table 2022</a:t>
            </a:r>
            <a:endParaRPr lang="en-US" sz="2400" dirty="0"/>
          </a:p>
        </p:txBody>
      </p:sp>
      <p:sp>
        <p:nvSpPr>
          <p:cNvPr id="3" name="Content Placeholder 2">
            <a:extLst>
              <a:ext uri="{FF2B5EF4-FFF2-40B4-BE49-F238E27FC236}">
                <a16:creationId xmlns:a16="http://schemas.microsoft.com/office/drawing/2014/main" id="{5454534D-11CE-4A2E-9F84-9E0A1B562969}"/>
              </a:ext>
            </a:extLst>
          </p:cNvPr>
          <p:cNvSpPr>
            <a:spLocks noGrp="1"/>
          </p:cNvSpPr>
          <p:nvPr>
            <p:ph idx="1"/>
          </p:nvPr>
        </p:nvSpPr>
        <p:spPr/>
        <p:txBody>
          <a:bodyPr/>
          <a:lstStyle/>
          <a:p>
            <a:r>
              <a:rPr lang="en-US" sz="1600" dirty="0"/>
              <a:t>The proposed Intra-Day Forced Outage table has been built using 75</a:t>
            </a:r>
            <a:r>
              <a:rPr lang="en-US" sz="1600" baseline="30000" dirty="0"/>
              <a:t>th</a:t>
            </a:r>
            <a:r>
              <a:rPr lang="en-US" sz="1600" dirty="0"/>
              <a:t> percentile of the maximum hourly accumulated forced outage in every 6-hour block for each month in 2018, 2019, 2020.</a:t>
            </a:r>
          </a:p>
          <a:p>
            <a:pPr lvl="1"/>
            <a:r>
              <a:rPr lang="en-US" sz="1400" dirty="0"/>
              <a:t>A conservative 75</a:t>
            </a:r>
            <a:r>
              <a:rPr lang="en-US" sz="1400" baseline="30000" dirty="0"/>
              <a:t>th</a:t>
            </a:r>
            <a:r>
              <a:rPr lang="en-US" sz="1400" dirty="0"/>
              <a:t> percentile coverage is recommended due to the observation that the extreme forced outages tend to not occur at the same time as the highest net load forecast error.</a:t>
            </a:r>
          </a:p>
          <a:p>
            <a:endParaRPr lang="en-US" sz="1600" dirty="0"/>
          </a:p>
          <a:p>
            <a:endParaRPr lang="en-US" sz="1600" dirty="0"/>
          </a:p>
        </p:txBody>
      </p:sp>
      <p:sp>
        <p:nvSpPr>
          <p:cNvPr id="4" name="Slide Number Placeholder 3">
            <a:extLst>
              <a:ext uri="{FF2B5EF4-FFF2-40B4-BE49-F238E27FC236}">
                <a16:creationId xmlns:a16="http://schemas.microsoft.com/office/drawing/2014/main" id="{AA986A48-67B4-4CEA-8686-782E3B46D848}"/>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5" name="Picture 4">
            <a:extLst>
              <a:ext uri="{FF2B5EF4-FFF2-40B4-BE49-F238E27FC236}">
                <a16:creationId xmlns:a16="http://schemas.microsoft.com/office/drawing/2014/main" id="{305A58B9-7A30-48B4-A141-6BFD900969BE}"/>
              </a:ext>
            </a:extLst>
          </p:cNvPr>
          <p:cNvPicPr>
            <a:picLocks noChangeAspect="1"/>
          </p:cNvPicPr>
          <p:nvPr/>
        </p:nvPicPr>
        <p:blipFill rotWithShape="1">
          <a:blip r:embed="rId3"/>
          <a:srcRect l="5408" t="5737" r="7154" b="4584"/>
          <a:stretch/>
        </p:blipFill>
        <p:spPr>
          <a:xfrm>
            <a:off x="2351390" y="2269263"/>
            <a:ext cx="4961987" cy="3816913"/>
          </a:xfrm>
          <a:prstGeom prst="rect">
            <a:avLst/>
          </a:prstGeom>
        </p:spPr>
      </p:pic>
    </p:spTree>
    <p:extLst>
      <p:ext uri="{BB962C8B-B14F-4D97-AF65-F5344CB8AC3E}">
        <p14:creationId xmlns:p14="http://schemas.microsoft.com/office/powerpoint/2010/main" val="3361255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January</a:t>
            </a:r>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221D5A86-9AAB-44D0-B799-CE8C931D7070}"/>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42923827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Non-Spin June</a:t>
            </a:r>
          </a:p>
        </p:txBody>
      </p:sp>
      <p:sp>
        <p:nvSpPr>
          <p:cNvPr id="3" name="Content Placeholder 2">
            <a:extLst>
              <a:ext uri="{FF2B5EF4-FFF2-40B4-BE49-F238E27FC236}">
                <a16:creationId xmlns:a16="http://schemas.microsoft.com/office/drawing/2014/main" id="{88FC3646-D612-4F74-AB6D-ED075FF4374C}"/>
              </a:ext>
            </a:extLst>
          </p:cNvPr>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7" name="Picture 6">
            <a:extLst>
              <a:ext uri="{FF2B5EF4-FFF2-40B4-BE49-F238E27FC236}">
                <a16:creationId xmlns:a16="http://schemas.microsoft.com/office/drawing/2014/main" id="{71E509C2-84C2-421E-9F7E-0F0D032A38B9}"/>
              </a:ext>
            </a:extLst>
          </p:cNvPr>
          <p:cNvPicPr>
            <a:picLocks noChangeAspect="1"/>
          </p:cNvPicPr>
          <p:nvPr/>
        </p:nvPicPr>
        <p:blipFill>
          <a:blip r:embed="rId3"/>
          <a:stretch>
            <a:fillRect/>
          </a:stretch>
        </p:blipFill>
        <p:spPr>
          <a:xfrm>
            <a:off x="337961" y="1548221"/>
            <a:ext cx="8468078" cy="3761558"/>
          </a:xfrm>
          <a:prstGeom prst="rect">
            <a:avLst/>
          </a:prstGeom>
        </p:spPr>
      </p:pic>
    </p:spTree>
    <p:extLst>
      <p:ext uri="{BB962C8B-B14F-4D97-AF65-F5344CB8AC3E}">
        <p14:creationId xmlns:p14="http://schemas.microsoft.com/office/powerpoint/2010/main" val="278144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F8215B45-BE31-4553-BE7C-F08E73CCBE8D}"/>
              </a:ext>
            </a:extLst>
          </p:cNvPr>
          <p:cNvSpPr>
            <a:spLocks noGrp="1"/>
          </p:cNvSpPr>
          <p:nvPr>
            <p:ph idx="1"/>
          </p:nvPr>
        </p:nvSpPr>
        <p:spPr/>
        <p:txBody>
          <a:bodyPr/>
          <a:lstStyle/>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7" name="Picture 6">
            <a:extLst>
              <a:ext uri="{FF2B5EF4-FFF2-40B4-BE49-F238E27FC236}">
                <a16:creationId xmlns:a16="http://schemas.microsoft.com/office/drawing/2014/main" id="{36A8A890-D770-4EDE-A420-02E2F71F31CE}"/>
              </a:ext>
            </a:extLst>
          </p:cNvPr>
          <p:cNvPicPr>
            <a:picLocks noChangeAspect="1"/>
          </p:cNvPicPr>
          <p:nvPr/>
        </p:nvPicPr>
        <p:blipFill>
          <a:blip r:embed="rId3"/>
          <a:stretch>
            <a:fillRect/>
          </a:stretch>
        </p:blipFill>
        <p:spPr>
          <a:xfrm>
            <a:off x="341009" y="972099"/>
            <a:ext cx="8461981" cy="4913802"/>
          </a:xfrm>
          <a:prstGeom prst="rect">
            <a:avLst/>
          </a:prstGeom>
        </p:spPr>
      </p:pic>
    </p:spTree>
    <p:extLst>
      <p:ext uri="{BB962C8B-B14F-4D97-AF65-F5344CB8AC3E}">
        <p14:creationId xmlns:p14="http://schemas.microsoft.com/office/powerpoint/2010/main" val="357093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8FD3D-013B-423E-A687-FF9F52680F15}"/>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7C635A16-FA26-4AD7-9EA6-FA8131AB7E54}"/>
              </a:ext>
            </a:extLst>
          </p:cNvPr>
          <p:cNvSpPr>
            <a:spLocks noGrp="1"/>
          </p:cNvSpPr>
          <p:nvPr>
            <p:ph idx="1"/>
          </p:nvPr>
        </p:nvSpPr>
        <p:spPr/>
        <p:txBody>
          <a:bodyPr/>
          <a:lstStyle/>
          <a:p>
            <a:r>
              <a:rPr lang="en-US" sz="1600" dirty="0"/>
              <a:t>Following is a summary of the proposed Ancillary Service Methodology for 2022. </a:t>
            </a:r>
          </a:p>
          <a:p>
            <a:pPr lvl="1"/>
            <a:r>
              <a:rPr lang="en-US" sz="1400" dirty="0"/>
              <a:t>ERCOT is not recommending any changes to the methodology used for computing Regulation Service requirements.</a:t>
            </a:r>
          </a:p>
          <a:p>
            <a:endParaRPr lang="en-US" sz="500" dirty="0"/>
          </a:p>
          <a:p>
            <a:pPr lvl="1"/>
            <a:r>
              <a:rPr lang="en-US" sz="1400" dirty="0"/>
              <a:t>ERCOT is recommending one change in the methodology used for computing Responsive Reserve Service (RRS) requirements.</a:t>
            </a:r>
          </a:p>
          <a:p>
            <a:pPr lvl="1"/>
            <a:endParaRPr lang="en-US" sz="1400" dirty="0"/>
          </a:p>
          <a:p>
            <a:pPr lvl="1"/>
            <a:r>
              <a:rPr lang="en-US" sz="1400" dirty="0"/>
              <a:t>ERCOT is also proposing to change the minimum RRS-PFR limit for 2022 to 1,240 MW based on updates to NERC’s BAL-003 Interconnection Frequency Response Obligation (IFRO) assessment for OY2022. </a:t>
            </a:r>
          </a:p>
          <a:p>
            <a:endParaRPr lang="en-US" sz="500" dirty="0"/>
          </a:p>
          <a:p>
            <a:pPr lvl="1"/>
            <a:r>
              <a:rPr lang="en-US" sz="1400" dirty="0"/>
              <a:t>ERCOT is recommending changes in the methodology used for computing Non-Spinning Reserve Service (Non-Spin) requirements that will account for the highest 6 hours ahead net load forecast error within an operating hour and intra-day changes in thermal resource availabilities due to forced outages.</a:t>
            </a:r>
          </a:p>
          <a:p>
            <a:pPr lvl="1"/>
            <a:endParaRPr lang="en-US" sz="1400" dirty="0"/>
          </a:p>
          <a:p>
            <a:r>
              <a:rPr lang="en-US" sz="1600" dirty="0"/>
              <a:t>ERCOT is seeking TAC’s endorsement for the proposed 2022 Ancillary Service Methodology. </a:t>
            </a:r>
          </a:p>
          <a:p>
            <a:endParaRPr lang="en-US" sz="1400" dirty="0"/>
          </a:p>
          <a:p>
            <a:endParaRPr lang="en-US" dirty="0"/>
          </a:p>
        </p:txBody>
      </p:sp>
      <p:sp>
        <p:nvSpPr>
          <p:cNvPr id="4" name="Slide Number Placeholder 3">
            <a:extLst>
              <a:ext uri="{FF2B5EF4-FFF2-40B4-BE49-F238E27FC236}">
                <a16:creationId xmlns:a16="http://schemas.microsoft.com/office/drawing/2014/main" id="{AC5BB606-94AF-4C56-8A2F-E502701E941C}"/>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Tree>
    <p:extLst>
      <p:ext uri="{BB962C8B-B14F-4D97-AF65-F5344CB8AC3E}">
        <p14:creationId xmlns:p14="http://schemas.microsoft.com/office/powerpoint/2010/main" val="1843953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CBA1E9C-3144-42D3-A6D5-0C0A7097AE84}"/>
              </a:ext>
            </a:extLst>
          </p:cNvPr>
          <p:cNvSpPr>
            <a:spLocks noGrp="1"/>
          </p:cNvSpPr>
          <p:nvPr>
            <p:ph idx="16"/>
          </p:nvPr>
        </p:nvSpPr>
        <p:spPr/>
        <p:txBody>
          <a:bodyPr/>
          <a:lstStyle/>
          <a:p>
            <a:r>
              <a:rPr lang="en-US" dirty="0"/>
              <a:t>Discussion</a:t>
            </a:r>
          </a:p>
        </p:txBody>
      </p:sp>
    </p:spTree>
    <p:extLst>
      <p:ext uri="{BB962C8B-B14F-4D97-AF65-F5344CB8AC3E}">
        <p14:creationId xmlns:p14="http://schemas.microsoft.com/office/powerpoint/2010/main" val="4085581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pPr>
              <a:buFont typeface="Wingdings" panose="05000000000000000000" pitchFamily="2" charset="2"/>
              <a:buChar char="ü"/>
            </a:pPr>
            <a:r>
              <a:rPr lang="en-US" dirty="0">
                <a:solidFill>
                  <a:schemeClr val="accent2"/>
                </a:solidFill>
              </a:rPr>
              <a:t>August 11, 2021 – PDCWG (Current Methodology)</a:t>
            </a:r>
          </a:p>
          <a:p>
            <a:pPr>
              <a:buFont typeface="Wingdings" panose="05000000000000000000" pitchFamily="2" charset="2"/>
              <a:buChar char="ü"/>
            </a:pPr>
            <a:r>
              <a:rPr lang="en-US" dirty="0">
                <a:solidFill>
                  <a:schemeClr val="accent2"/>
                </a:solidFill>
              </a:rPr>
              <a:t>August 23, 2021 – WMWG (Current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08, 2021 – PDCWG (Proposed Methodology)</a:t>
            </a:r>
          </a:p>
          <a:p>
            <a:pPr>
              <a:buFont typeface="Wingdings" panose="05000000000000000000" pitchFamily="2" charset="2"/>
              <a:buChar char="ü"/>
            </a:pPr>
            <a:r>
              <a:rPr lang="en-US" dirty="0">
                <a:solidFill>
                  <a:schemeClr val="accent2"/>
                </a:solidFill>
              </a:rPr>
              <a:t>September 22,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13, 2021 – PDCWG (Proposed Methodology)</a:t>
            </a:r>
          </a:p>
          <a:p>
            <a:pPr>
              <a:buFont typeface="Wingdings" panose="05000000000000000000" pitchFamily="2" charset="2"/>
              <a:buChar char="ü"/>
            </a:pPr>
            <a:r>
              <a:rPr lang="en-US" dirty="0">
                <a:solidFill>
                  <a:schemeClr val="accent2"/>
                </a:solidFill>
              </a:rPr>
              <a:t>October 21, 2020 – OWG (Proposed Methodology)</a:t>
            </a:r>
          </a:p>
          <a:p>
            <a:pPr>
              <a:buFont typeface="Wingdings" panose="05000000000000000000" pitchFamily="2" charset="2"/>
              <a:buChar char="ü"/>
            </a:pPr>
            <a:r>
              <a:rPr lang="en-US" dirty="0">
                <a:solidFill>
                  <a:schemeClr val="accent2"/>
                </a:solidFill>
              </a:rPr>
              <a:t>October 25, 2021 – WMWG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November 03, 2021 – WMS </a:t>
            </a:r>
            <a:r>
              <a:rPr lang="en-US" i="1" dirty="0">
                <a:solidFill>
                  <a:schemeClr val="accent2"/>
                </a:solidFill>
              </a:rPr>
              <a:t>(Not noted for a vote in time; not endorsed)</a:t>
            </a:r>
          </a:p>
          <a:p>
            <a:pPr>
              <a:buFont typeface="Wingdings" panose="05000000000000000000" pitchFamily="2" charset="2"/>
              <a:buChar char="ü"/>
            </a:pPr>
            <a:r>
              <a:rPr lang="en-US" dirty="0">
                <a:solidFill>
                  <a:schemeClr val="accent2"/>
                </a:solidFill>
              </a:rPr>
              <a:t>November 04, 2021 – ROS </a:t>
            </a:r>
            <a:r>
              <a:rPr lang="en-US" i="1" dirty="0">
                <a:solidFill>
                  <a:schemeClr val="accent2"/>
                </a:solidFill>
              </a:rPr>
              <a:t>(Not noted for a vote in time; endorsed)</a:t>
            </a:r>
          </a:p>
          <a:p>
            <a:r>
              <a:rPr lang="en-US" dirty="0">
                <a:solidFill>
                  <a:schemeClr val="accent2"/>
                </a:solidFill>
              </a:rPr>
              <a:t>November 29, 2021 - TAC</a:t>
            </a:r>
          </a:p>
          <a:p>
            <a:endParaRPr lang="en-US" sz="1400" dirty="0">
              <a:solidFill>
                <a:schemeClr val="accent2"/>
              </a:solidFill>
            </a:endParaRPr>
          </a:p>
          <a:p>
            <a:r>
              <a:rPr lang="en-US" dirty="0">
                <a:solidFill>
                  <a:schemeClr val="accent2"/>
                </a:solidFill>
              </a:rPr>
              <a:t>December 14, 2021 -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10400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600" dirty="0"/>
              <a:t>Following is a summary of the proposed changes in the methodologies for determining Ancillary Service (A/S) quantities for 2022. </a:t>
            </a:r>
          </a:p>
          <a:p>
            <a:pPr lvl="1"/>
            <a:r>
              <a:rPr lang="en-US" sz="1400" dirty="0"/>
              <a:t>ERCOT is not recommending any changes to the methodology used for computing Regulation Service requirements for 2022.</a:t>
            </a:r>
          </a:p>
          <a:p>
            <a:endParaRPr lang="en-US" sz="500" dirty="0"/>
          </a:p>
          <a:p>
            <a:pPr lvl="1"/>
            <a:r>
              <a:rPr lang="en-US" sz="1400" dirty="0"/>
              <a:t>ERCOT is recommending one change in the methodology used for computing Responsive Reserve Service (RRS) requirements for 2022.</a:t>
            </a:r>
          </a:p>
          <a:p>
            <a:pPr lvl="1"/>
            <a:r>
              <a:rPr lang="en-US" sz="1400" dirty="0"/>
              <a:t>ERCOT is also proposing to change the minimum RRS-PFR limit for 2022 to 1,240 MW based on updates to NERC’s BAL-003 Interconnection Frequency Response Obligation (IFRO) assessment for OY2022. </a:t>
            </a:r>
          </a:p>
          <a:p>
            <a:endParaRPr lang="en-US" sz="500" dirty="0"/>
          </a:p>
          <a:p>
            <a:pPr lvl="1"/>
            <a:r>
              <a:rPr lang="en-US" sz="1400" dirty="0"/>
              <a:t>ERCOT is recommending changes in the methodology used for computing Non-Spinning Reserve Service (Non-Spin) requirements for 2022 that will account for the highest 6 hours ahead net load forecast error within an operating hour and intra-day changes in thermal resource availabilities due to forced outages.</a:t>
            </a:r>
          </a:p>
          <a:p>
            <a:endParaRPr lang="en-US" sz="500" dirty="0"/>
          </a:p>
          <a:p>
            <a:pPr lvl="1" algn="just"/>
            <a:r>
              <a:rPr lang="en-US" sz="1400" dirty="0"/>
              <a:t>The Ancillary Service (A/S) quantities for 2022 contained in this presentation are based on the methodology that was approved in December 2020.  The quantities for 2022 reflect moving forward the historic data on which these are based, </a:t>
            </a:r>
            <a:r>
              <a:rPr lang="en-US" sz="1400" u="sng" dirty="0"/>
              <a:t>unless otherwise noted</a:t>
            </a:r>
            <a:r>
              <a:rPr lang="en-US" sz="1400" dirty="0"/>
              <a:t>.</a:t>
            </a:r>
          </a:p>
          <a:p>
            <a:pPr lvl="1" algn="just"/>
            <a:endParaRPr lang="en-US" sz="500" dirty="0"/>
          </a:p>
          <a:p>
            <a:pPr algn="just"/>
            <a:r>
              <a:rPr lang="en-US" sz="1600" dirty="0"/>
              <a:t>A redline version of the draft methodology and spreadsheets that contain the associated quantities for January through October of 2022 have been posted on the meeting page for this meeting. </a:t>
            </a:r>
            <a:endParaRPr lang="en-US"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800" dirty="0"/>
              <a:t>Regulation Service Methodology</a:t>
            </a:r>
          </a:p>
        </p:txBody>
      </p:sp>
      <p:sp>
        <p:nvSpPr>
          <p:cNvPr id="2" name="Content Placeholder 1"/>
          <p:cNvSpPr>
            <a:spLocks noGrp="1"/>
          </p:cNvSpPr>
          <p:nvPr>
            <p:ph idx="1"/>
          </p:nvPr>
        </p:nvSpPr>
        <p:spPr/>
        <p:txBody>
          <a:bodyPr/>
          <a:lstStyle/>
          <a:p>
            <a:pPr algn="just"/>
            <a:r>
              <a:rPr lang="en-US" sz="1600" dirty="0"/>
              <a:t>ERCOT is not proposing any change to the methodology used to compute the minimum Regulation Service requirements for 2022.</a:t>
            </a:r>
          </a:p>
          <a:p>
            <a:pPr algn="just"/>
            <a:endParaRPr lang="en-US" sz="1600" dirty="0"/>
          </a:p>
          <a:p>
            <a:pPr algn="just"/>
            <a:r>
              <a:rPr lang="en-US" sz="1600" dirty="0"/>
              <a:t>The preliminary Regulation quantities for January 2022 through October 2022 in subsequent slides have been computed using </a:t>
            </a:r>
            <a:r>
              <a:rPr lang="en-US" sz="1600" u="sng" dirty="0"/>
              <a:t>current methodology</a:t>
            </a:r>
            <a:r>
              <a:rPr lang="en-US" sz="1600" dirty="0"/>
              <a:t> (2020 and 2021 five-minute net load variability), </a:t>
            </a:r>
            <a:r>
              <a:rPr lang="en-US" sz="1600" u="sng" dirty="0"/>
              <a:t>updated Wind Adjustment tables</a:t>
            </a:r>
            <a:r>
              <a:rPr lang="en-US" sz="1600" dirty="0"/>
              <a:t> and the </a:t>
            </a:r>
            <a:r>
              <a:rPr lang="en-US" sz="1600" u="sng" dirty="0"/>
              <a:t>updated Solar Adjustment tables</a:t>
            </a:r>
            <a:r>
              <a:rPr lang="en-US" sz="1600" dirty="0"/>
              <a:t>.</a:t>
            </a:r>
          </a:p>
          <a:p>
            <a:pPr lvl="1" algn="just"/>
            <a:r>
              <a:rPr lang="en-US" sz="1400" dirty="0"/>
              <a:t>Wind and Solar Adjustment Tables track incremental MWs of Regulation needed to account for additional variability per 1000 MW increase in installed wind and solar capacity, respectively. </a:t>
            </a:r>
          </a:p>
          <a:p>
            <a:pPr lvl="1" algn="just"/>
            <a:endParaRPr lang="en-US" sz="1400" dirty="0"/>
          </a:p>
          <a:p>
            <a:pPr lvl="1" algn="just"/>
            <a:endParaRPr lang="en-US" sz="1400" dirty="0"/>
          </a:p>
          <a:p>
            <a:pPr lvl="1" algn="just"/>
            <a:endParaRPr lang="en-US" dirty="0"/>
          </a:p>
          <a:p>
            <a:pPr marL="342900" lvl="1" indent="0" algn="just">
              <a:buNone/>
            </a:pPr>
            <a:endParaRPr lang="en-US" sz="1600" dirty="0">
              <a:solidFill>
                <a:schemeClr val="tx1"/>
              </a:solidFill>
            </a:endParaRPr>
          </a:p>
          <a:p>
            <a:pPr marL="0" indent="0" algn="just">
              <a:buNone/>
            </a:pPr>
            <a:endParaRPr lang="en-US" sz="2400" dirty="0">
              <a:solidFill>
                <a:schemeClr val="tx1"/>
              </a:solidFill>
            </a:endParaRPr>
          </a:p>
          <a:p>
            <a:pPr marL="0" indent="0" algn="just">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4010654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Regulation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6" name="Picture 5">
            <a:extLst>
              <a:ext uri="{FF2B5EF4-FFF2-40B4-BE49-F238E27FC236}">
                <a16:creationId xmlns:a16="http://schemas.microsoft.com/office/drawing/2014/main" id="{A51EF729-FC9D-49B5-82A3-DE3F5607F356}"/>
              </a:ext>
            </a:extLst>
          </p:cNvPr>
          <p:cNvPicPr>
            <a:picLocks noChangeAspect="1"/>
          </p:cNvPicPr>
          <p:nvPr/>
        </p:nvPicPr>
        <p:blipFill>
          <a:blip r:embed="rId3"/>
          <a:stretch>
            <a:fillRect/>
          </a:stretch>
        </p:blipFill>
        <p:spPr>
          <a:xfrm>
            <a:off x="170687" y="3511296"/>
            <a:ext cx="8858256" cy="2761727"/>
          </a:xfrm>
          <a:prstGeom prst="rect">
            <a:avLst/>
          </a:prstGeom>
        </p:spPr>
      </p:pic>
      <p:pic>
        <p:nvPicPr>
          <p:cNvPr id="7" name="Picture 6">
            <a:extLst>
              <a:ext uri="{FF2B5EF4-FFF2-40B4-BE49-F238E27FC236}">
                <a16:creationId xmlns:a16="http://schemas.microsoft.com/office/drawing/2014/main" id="{38A8AD31-6F42-46EC-91AB-100321ABC116}"/>
              </a:ext>
            </a:extLst>
          </p:cNvPr>
          <p:cNvPicPr>
            <a:picLocks noChangeAspect="1"/>
          </p:cNvPicPr>
          <p:nvPr/>
        </p:nvPicPr>
        <p:blipFill>
          <a:blip r:embed="rId4"/>
          <a:stretch>
            <a:fillRect/>
          </a:stretch>
        </p:blipFill>
        <p:spPr>
          <a:xfrm>
            <a:off x="170687" y="755785"/>
            <a:ext cx="8858256" cy="2761727"/>
          </a:xfrm>
          <a:prstGeom prst="rect">
            <a:avLst/>
          </a:prstGeom>
        </p:spPr>
      </p:pic>
    </p:spTree>
    <p:extLst>
      <p:ext uri="{BB962C8B-B14F-4D97-AF65-F5344CB8AC3E}">
        <p14:creationId xmlns:p14="http://schemas.microsoft.com/office/powerpoint/2010/main" val="985413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600" dirty="0"/>
              <a:t>ERCOT is proposing one change to the methodology used to compute the minimum RRS requirements for 2022. </a:t>
            </a:r>
          </a:p>
          <a:p>
            <a:pPr lvl="1" algn="just"/>
            <a:r>
              <a:rPr lang="en-US" sz="1400" dirty="0"/>
              <a:t>A floor of 2800 MW will be applied to RRS quantities during the peak. During the peak hour, this additional RRS will help maintain a larger operating margin and operate more conservatively.</a:t>
            </a:r>
          </a:p>
          <a:p>
            <a:pPr lvl="1" algn="just"/>
            <a:endParaRPr lang="en-US" sz="1600" dirty="0"/>
          </a:p>
          <a:p>
            <a:pPr algn="just"/>
            <a:r>
              <a:rPr lang="en-US" sz="1600" dirty="0"/>
              <a:t>ERCOT is proposing to change the minimum RRS-PFR limit for 2022 to 1,240 MW to align with ERCOT’s updated IFRO for OY2022. NERC’s preliminary 2022 BAL-003 Interconnection Frequency Response Obligation (IFRO) assessment for ERCOT shows a reduction in ERCOT’s IFRO. This is primarily because of an update in the IFRO methodology that as approved as a part of the Project 2017-01, Modifications to BAL-003. </a:t>
            </a:r>
          </a:p>
          <a:p>
            <a:pPr lvl="1" algn="just"/>
            <a:endParaRPr lang="en-US" sz="1600" dirty="0"/>
          </a:p>
          <a:p>
            <a:pPr algn="just"/>
            <a:r>
              <a:rPr lang="en-US" sz="1600" dirty="0"/>
              <a:t>The preliminary RRS quantities for January 2022 through October 2022 in subsequent slides have been computed using </a:t>
            </a:r>
            <a:r>
              <a:rPr lang="en-US" sz="1600" u="sng" dirty="0"/>
              <a:t>2020 and 2021 system inertia conditions</a:t>
            </a:r>
            <a:r>
              <a:rPr lang="en-US" sz="1600" dirty="0"/>
              <a:t> and </a:t>
            </a:r>
            <a:r>
              <a:rPr lang="en-US" sz="1600" u="sng" dirty="0"/>
              <a:t>updated RRS table</a:t>
            </a:r>
            <a:r>
              <a:rPr lang="en-US" sz="1600" dirty="0"/>
              <a:t>.</a:t>
            </a:r>
          </a:p>
          <a:p>
            <a:pPr lvl="1"/>
            <a:r>
              <a:rPr lang="en-US" sz="1400" dirty="0"/>
              <a:t>The RRS table tracks RRS requirements for different inertia conditions. This table has been updated in 2022 to use a minimum RRS-PFR limit of 1,240 MW. </a:t>
            </a:r>
            <a:endParaRPr lang="en-US" sz="1600" dirty="0"/>
          </a:p>
          <a:p>
            <a:pPr algn="just"/>
            <a:endParaRPr lang="en-US" dirty="0"/>
          </a:p>
          <a:p>
            <a:pPr lvl="1"/>
            <a:endParaRPr lang="en-US" dirty="0"/>
          </a:p>
          <a:p>
            <a:endParaRPr lang="en-US" dirty="0"/>
          </a:p>
          <a:p>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spTree>
    <p:extLst>
      <p:ext uri="{BB962C8B-B14F-4D97-AF65-F5344CB8AC3E}">
        <p14:creationId xmlns:p14="http://schemas.microsoft.com/office/powerpoint/2010/main" val="3978994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Hourly Average RRS Comparison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Content Placeholder 5">
            <a:extLst>
              <a:ext uri="{FF2B5EF4-FFF2-40B4-BE49-F238E27FC236}">
                <a16:creationId xmlns:a16="http://schemas.microsoft.com/office/drawing/2014/main" id="{47F58D9A-9AE5-4C65-AB93-B1E9DF1F6DC2}"/>
              </a:ext>
            </a:extLst>
          </p:cNvPr>
          <p:cNvSpPr>
            <a:spLocks noGrp="1"/>
          </p:cNvSpPr>
          <p:nvPr>
            <p:ph idx="1"/>
          </p:nvPr>
        </p:nvSpPr>
        <p:spPr/>
        <p:txBody>
          <a:bodyPr/>
          <a:lstStyle/>
          <a:p>
            <a:endParaRPr lang="en-US" dirty="0"/>
          </a:p>
        </p:txBody>
      </p:sp>
      <p:pic>
        <p:nvPicPr>
          <p:cNvPr id="3" name="Picture 2">
            <a:extLst>
              <a:ext uri="{FF2B5EF4-FFF2-40B4-BE49-F238E27FC236}">
                <a16:creationId xmlns:a16="http://schemas.microsoft.com/office/drawing/2014/main" id="{2D7A2277-93A6-4959-8C28-AF9891D70CC3}"/>
              </a:ext>
            </a:extLst>
          </p:cNvPr>
          <p:cNvPicPr>
            <a:picLocks noChangeAspect="1"/>
          </p:cNvPicPr>
          <p:nvPr/>
        </p:nvPicPr>
        <p:blipFill>
          <a:blip r:embed="rId3"/>
          <a:stretch>
            <a:fillRect/>
          </a:stretch>
        </p:blipFill>
        <p:spPr>
          <a:xfrm>
            <a:off x="286140" y="969051"/>
            <a:ext cx="8571719" cy="4919898"/>
          </a:xfrm>
          <a:prstGeom prst="rect">
            <a:avLst/>
          </a:prstGeom>
        </p:spPr>
      </p:pic>
    </p:spTree>
    <p:extLst>
      <p:ext uri="{BB962C8B-B14F-4D97-AF65-F5344CB8AC3E}">
        <p14:creationId xmlns:p14="http://schemas.microsoft.com/office/powerpoint/2010/main" val="1916739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541881A-5A3B-46EA-9F25-A64C6FB074A9}"/>
              </a:ext>
            </a:extLst>
          </p:cNvPr>
          <p:cNvSpPr>
            <a:spLocks noGrp="1"/>
          </p:cNvSpPr>
          <p:nvPr>
            <p:ph type="title"/>
          </p:nvPr>
        </p:nvSpPr>
        <p:spPr/>
        <p:txBody>
          <a:bodyPr/>
          <a:lstStyle/>
          <a:p>
            <a:r>
              <a:rPr lang="en-US" sz="2400" dirty="0"/>
              <a:t>Non-Spinning Reserve Service Methodology</a:t>
            </a:r>
          </a:p>
        </p:txBody>
      </p:sp>
      <p:sp>
        <p:nvSpPr>
          <p:cNvPr id="8" name="Content Placeholder 7">
            <a:extLst>
              <a:ext uri="{FF2B5EF4-FFF2-40B4-BE49-F238E27FC236}">
                <a16:creationId xmlns:a16="http://schemas.microsoft.com/office/drawing/2014/main" id="{01C612D6-7AC3-4E53-892D-4E7289AAE24D}"/>
              </a:ext>
            </a:extLst>
          </p:cNvPr>
          <p:cNvSpPr>
            <a:spLocks noGrp="1"/>
          </p:cNvSpPr>
          <p:nvPr>
            <p:ph idx="1"/>
          </p:nvPr>
        </p:nvSpPr>
        <p:spPr/>
        <p:txBody>
          <a:bodyPr/>
          <a:lstStyle/>
          <a:p>
            <a:pPr algn="just"/>
            <a:r>
              <a:rPr lang="en-US" sz="1600" dirty="0"/>
              <a:t>ERCOT is proposing the following changes to the methodology used to compute minimum Non-Spin requirements in 2022</a:t>
            </a:r>
          </a:p>
          <a:p>
            <a:pPr lvl="1" algn="just"/>
            <a:r>
              <a:rPr lang="en-US" sz="1400" dirty="0"/>
              <a:t>Update the hourly net load forecast uncertainty calculation to use</a:t>
            </a:r>
          </a:p>
          <a:p>
            <a:pPr lvl="2" algn="just"/>
            <a:r>
              <a:rPr lang="en-US" sz="1400" dirty="0"/>
              <a:t>the 6 Hours-Ahead net load forecast, and </a:t>
            </a:r>
          </a:p>
          <a:p>
            <a:pPr lvl="2" algn="just"/>
            <a:r>
              <a:rPr lang="en-US" sz="1400" dirty="0"/>
              <a:t>the highest 5-min net load within the hour</a:t>
            </a:r>
          </a:p>
          <a:p>
            <a:pPr lvl="1" algn="just"/>
            <a:r>
              <a:rPr lang="en-US" sz="1400" dirty="0"/>
              <a:t>Change percentile coverage to vary between 85</a:t>
            </a:r>
            <a:r>
              <a:rPr lang="en-US" sz="1400" baseline="30000" dirty="0"/>
              <a:t>th</a:t>
            </a:r>
            <a:r>
              <a:rPr lang="en-US" sz="1400" dirty="0"/>
              <a:t> and 95</a:t>
            </a:r>
            <a:r>
              <a:rPr lang="en-US" sz="1400" baseline="30000" dirty="0"/>
              <a:t>th . </a:t>
            </a:r>
            <a:r>
              <a:rPr lang="en-US" sz="1400" dirty="0"/>
              <a:t>The applicable coverage for any hour will continue to be based on risk of net load up ramp in the hour.</a:t>
            </a:r>
          </a:p>
          <a:p>
            <a:pPr lvl="1" algn="just"/>
            <a:r>
              <a:rPr lang="en-US" sz="1400" dirty="0"/>
              <a:t>Include an adjustment to account for intra-day forced outages of thermal resources.</a:t>
            </a:r>
            <a:endParaRPr lang="en-US" dirty="0"/>
          </a:p>
          <a:p>
            <a:pPr lvl="1" algn="just"/>
            <a:endParaRPr lang="en-US" sz="1600" dirty="0"/>
          </a:p>
          <a:p>
            <a:pPr algn="just"/>
            <a:r>
              <a:rPr lang="en-US" sz="1600" dirty="0"/>
              <a:t>The preliminary Non-Spin quantities for January 2022 through October 2022 in subsequent slides have been computed using </a:t>
            </a:r>
            <a:r>
              <a:rPr lang="en-US" sz="1600" u="sng" dirty="0"/>
              <a:t>current methodology</a:t>
            </a:r>
            <a:r>
              <a:rPr lang="en-US" sz="1600" dirty="0"/>
              <a:t> (2019, 2020 and 2021 Net load and Net load Forecast), </a:t>
            </a:r>
            <a:r>
              <a:rPr lang="en-US" sz="1600" u="sng" dirty="0"/>
              <a:t>updated Wind Over-Forecast Error Adjustment table</a:t>
            </a:r>
            <a:r>
              <a:rPr lang="en-US" sz="1600" dirty="0"/>
              <a:t> and the </a:t>
            </a:r>
            <a:r>
              <a:rPr lang="en-US" sz="1600" u="sng" dirty="0"/>
              <a:t>updated Solar Over-Forecast Error Adjustment table</a:t>
            </a:r>
            <a:r>
              <a:rPr lang="en-US" sz="1600" dirty="0"/>
              <a:t>.</a:t>
            </a:r>
          </a:p>
          <a:p>
            <a:pPr lvl="1" algn="just"/>
            <a:r>
              <a:rPr lang="en-US" sz="1400" dirty="0"/>
              <a:t>Wind and Solar Over-Forecast Error Adjustment Table track estimated increase in wind over forecast error per 1000 MW increase in installed wind and solar capacity, respectively.</a:t>
            </a:r>
          </a:p>
          <a:p>
            <a:pPr lvl="1" algn="just"/>
            <a:endParaRPr lang="en-US" sz="1300" dirty="0"/>
          </a:p>
          <a:p>
            <a:pPr lvl="1" algn="just"/>
            <a:endParaRPr lang="en-US" sz="1200" dirty="0"/>
          </a:p>
        </p:txBody>
      </p:sp>
      <p:sp>
        <p:nvSpPr>
          <p:cNvPr id="51" name="Content Placeholder 7">
            <a:extLst>
              <a:ext uri="{FF2B5EF4-FFF2-40B4-BE49-F238E27FC236}">
                <a16:creationId xmlns:a16="http://schemas.microsoft.com/office/drawing/2014/main" id="{F6B07F19-A7FE-42F7-A11A-B8BA015E551C}"/>
              </a:ext>
            </a:extLst>
          </p:cNvPr>
          <p:cNvSpPr txBox="1">
            <a:spLocks/>
          </p:cNvSpPr>
          <p:nvPr/>
        </p:nvSpPr>
        <p:spPr>
          <a:xfrm>
            <a:off x="440919" y="5446265"/>
            <a:ext cx="8515350" cy="690989"/>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endParaRPr lang="en-US" sz="1400" dirty="0"/>
          </a:p>
        </p:txBody>
      </p:sp>
      <p:sp>
        <p:nvSpPr>
          <p:cNvPr id="28" name="Content Placeholder 7">
            <a:extLst>
              <a:ext uri="{FF2B5EF4-FFF2-40B4-BE49-F238E27FC236}">
                <a16:creationId xmlns:a16="http://schemas.microsoft.com/office/drawing/2014/main" id="{A3464C4C-3ACA-42C4-84BA-8C4561AF6F40}"/>
              </a:ext>
            </a:extLst>
          </p:cNvPr>
          <p:cNvSpPr txBox="1">
            <a:spLocks/>
          </p:cNvSpPr>
          <p:nvPr/>
        </p:nvSpPr>
        <p:spPr>
          <a:xfrm>
            <a:off x="457199" y="3870350"/>
            <a:ext cx="4179221" cy="1524155"/>
          </a:xfrm>
          <a:prstGeom prst="rect">
            <a:avLst/>
          </a:prstGeom>
        </p:spPr>
        <p:txBody>
          <a:bodyPr/>
          <a:lstStyle>
            <a:lvl1pPr marL="257175" indent="-257175"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1800" kern="1200" baseline="0">
                <a:solidFill>
                  <a:schemeClr val="tx2"/>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600" kern="1200" baseline="0">
                <a:solidFill>
                  <a:schemeClr val="tx2"/>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400" kern="1200" baseline="0">
                <a:solidFill>
                  <a:schemeClr val="tx2"/>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a:lstStyle>
          <a:p>
            <a:pPr lvl="1" algn="just"/>
            <a:endParaRPr lang="en-US" sz="1200" dirty="0"/>
          </a:p>
        </p:txBody>
      </p:sp>
    </p:spTree>
    <p:extLst>
      <p:ext uri="{BB962C8B-B14F-4D97-AF65-F5344CB8AC3E}">
        <p14:creationId xmlns:p14="http://schemas.microsoft.com/office/powerpoint/2010/main" val="3579293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732134-BCCA-4619-B941-ED8E08B065C4}"/>
              </a:ext>
            </a:extLst>
          </p:cNvPr>
          <p:cNvSpPr>
            <a:spLocks noGrp="1"/>
          </p:cNvSpPr>
          <p:nvPr>
            <p:ph type="title"/>
          </p:nvPr>
        </p:nvSpPr>
        <p:spPr/>
        <p:txBody>
          <a:bodyPr/>
          <a:lstStyle/>
          <a:p>
            <a:r>
              <a:rPr lang="en-US" sz="2800" dirty="0"/>
              <a:t>Forecast Variability Process </a:t>
            </a:r>
          </a:p>
        </p:txBody>
      </p:sp>
      <p:sp>
        <p:nvSpPr>
          <p:cNvPr id="3" name="Content Placeholder 2">
            <a:extLst>
              <a:ext uri="{FF2B5EF4-FFF2-40B4-BE49-F238E27FC236}">
                <a16:creationId xmlns:a16="http://schemas.microsoft.com/office/drawing/2014/main" id="{80962132-0D0C-4FA0-BD08-A7B94968FA20}"/>
              </a:ext>
            </a:extLst>
          </p:cNvPr>
          <p:cNvSpPr>
            <a:spLocks noGrp="1"/>
          </p:cNvSpPr>
          <p:nvPr>
            <p:ph idx="1"/>
          </p:nvPr>
        </p:nvSpPr>
        <p:spPr/>
        <p:txBody>
          <a:bodyPr/>
          <a:lstStyle/>
          <a:p>
            <a:pPr algn="just"/>
            <a:r>
              <a:rPr lang="en-US" sz="1600" dirty="0"/>
              <a:t>In 2022,  ERCOT is proposing to continue the practice of monitoring the weather near Real Time and may procure up to an additional 1,000 MW of Non-Spin for specific Operating Hours. </a:t>
            </a:r>
          </a:p>
          <a:p>
            <a:pPr algn="just"/>
            <a:endParaRPr lang="en-US" sz="1600" dirty="0"/>
          </a:p>
          <a:p>
            <a:pPr algn="just"/>
            <a:r>
              <a:rPr lang="en-US" sz="1600" dirty="0"/>
              <a:t>The approach for determining the additional increase </a:t>
            </a:r>
            <a:r>
              <a:rPr lang="en-US" sz="1600" u="sng" dirty="0"/>
              <a:t>will be updated</a:t>
            </a:r>
            <a:r>
              <a:rPr lang="en-US" sz="1600" dirty="0"/>
              <a:t> such that the additional Non-Spin may be procured for Operating Hours that are </a:t>
            </a:r>
          </a:p>
          <a:p>
            <a:pPr marL="685800" lvl="1" indent="-342900" algn="just">
              <a:buFont typeface="+mj-lt"/>
              <a:buAutoNum type="alphaLcParenR"/>
            </a:pPr>
            <a:r>
              <a:rPr lang="en-US" sz="1400" dirty="0"/>
              <a:t>identified as having an increased potential of high forecast variability, </a:t>
            </a:r>
          </a:p>
          <a:p>
            <a:pPr marL="685800" lvl="1" indent="-342900" algn="just">
              <a:buFont typeface="+mj-lt"/>
              <a:buAutoNum type="alphaLcParenR"/>
            </a:pPr>
            <a:r>
              <a:rPr lang="en-US" sz="1400" dirty="0"/>
              <a:t>there is a risk that the actual net load during these Operating Hours could be higher than forecast (after making appropriate forecast model selection) AND </a:t>
            </a:r>
          </a:p>
          <a:p>
            <a:pPr marL="685800" lvl="1" indent="-342900" algn="just">
              <a:buFont typeface="+mj-lt"/>
              <a:buAutoNum type="alphaLcParenR"/>
            </a:pPr>
            <a:r>
              <a:rPr lang="en-US" sz="1400" dirty="0"/>
              <a:t>the expected available capacity and expected reserves including the posted minimum Non-Spin requirements during these Operating Hours is not sufficient to cover the projected net load forecast uncertainty risk.</a:t>
            </a:r>
          </a:p>
          <a:p>
            <a:pPr marL="385762" indent="-342900" algn="just">
              <a:buFont typeface="+mj-lt"/>
              <a:buAutoNum type="alphaLcParenR"/>
            </a:pPr>
            <a:endParaRPr lang="en-US" sz="1600" dirty="0"/>
          </a:p>
          <a:p>
            <a:r>
              <a:rPr lang="en-US" sz="1600" dirty="0"/>
              <a:t>If the above proposed approach was used during the nine Operating Days since July 6, 2021 wherein additional Non-Spin quantities were procured due to high forecast variability and risk of net load under-forecast, projected available capacity and expected reserves were identified as being sufficient in eight of these days and additional Non-Spin quantities would not have been procured.</a:t>
            </a:r>
          </a:p>
        </p:txBody>
      </p:sp>
      <p:sp>
        <p:nvSpPr>
          <p:cNvPr id="4" name="Slide Number Placeholder 3">
            <a:extLst>
              <a:ext uri="{FF2B5EF4-FFF2-40B4-BE49-F238E27FC236}">
                <a16:creationId xmlns:a16="http://schemas.microsoft.com/office/drawing/2014/main" id="{37B35F95-963E-4985-8334-3FAEC0B59592}"/>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224160581"/>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43103</TotalTime>
  <Words>1729</Words>
  <Application>Microsoft Office PowerPoint</Application>
  <PresentationFormat>On-screen Show (4:3)</PresentationFormat>
  <Paragraphs>164</Paragraphs>
  <Slides>15</Slides>
  <Notes>9</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15</vt:i4>
      </vt:variant>
    </vt:vector>
  </HeadingPairs>
  <TitlesOfParts>
    <vt:vector size="22" baseType="lpstr">
      <vt:lpstr>Arial</vt:lpstr>
      <vt:lpstr>Calibri</vt:lpstr>
      <vt:lpstr>Courier New</vt:lpstr>
      <vt:lpstr>Wingdings</vt:lpstr>
      <vt:lpstr>1_Office Theme</vt:lpstr>
      <vt:lpstr>2_Custom Design</vt:lpstr>
      <vt:lpstr>3_Custom Design</vt:lpstr>
      <vt:lpstr>PowerPoint Presentation</vt:lpstr>
      <vt:lpstr>Stakeholder Discussion Timeline</vt:lpstr>
      <vt:lpstr>Discussion Scope</vt:lpstr>
      <vt:lpstr>Regulation Service Methodology</vt:lpstr>
      <vt:lpstr>Average Regulation Comparison</vt:lpstr>
      <vt:lpstr>Responsive Reserve Service (RRS) Methodology</vt:lpstr>
      <vt:lpstr>Hourly Average RRS Comparison</vt:lpstr>
      <vt:lpstr>Non-Spinning Reserve Service Methodology</vt:lpstr>
      <vt:lpstr>Forecast Variability Process </vt:lpstr>
      <vt:lpstr>Proposed Intra-Day Forced Outage Table 2022</vt:lpstr>
      <vt:lpstr>Non-Spin January</vt:lpstr>
      <vt:lpstr>Non-Spin June</vt:lpstr>
      <vt:lpstr>Hourly Average Non-Spin Comparison</vt:lpstr>
      <vt:lpstr>Summary</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cp:lastModifiedBy>
  <cp:revision>930</cp:revision>
  <cp:lastPrinted>2021-09-22T04:52:41Z</cp:lastPrinted>
  <dcterms:created xsi:type="dcterms:W3CDTF">2016-04-16T13:25:21Z</dcterms:created>
  <dcterms:modified xsi:type="dcterms:W3CDTF">2021-11-18T18:40:47Z</dcterms:modified>
</cp:coreProperties>
</file>