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8"/>
  </p:notesMasterIdLst>
  <p:handoutMasterIdLst>
    <p:handoutMasterId r:id="rId19"/>
  </p:handoutMasterIdLst>
  <p:sldIdLst>
    <p:sldId id="260" r:id="rId6"/>
    <p:sldId id="307" r:id="rId7"/>
    <p:sldId id="305" r:id="rId8"/>
    <p:sldId id="308" r:id="rId9"/>
    <p:sldId id="382" r:id="rId10"/>
    <p:sldId id="383" r:id="rId11"/>
    <p:sldId id="384" r:id="rId12"/>
    <p:sldId id="301" r:id="rId13"/>
    <p:sldId id="304" r:id="rId14"/>
    <p:sldId id="302" r:id="rId15"/>
    <p:sldId id="303" r:id="rId16"/>
    <p:sldId id="386" r:id="rId17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rren Lasher" initials="WL" lastIdx="2" clrIdx="0">
    <p:extLst>
      <p:ext uri="{19B8F6BF-5375-455C-9EA6-DF929625EA0E}">
        <p15:presenceInfo xmlns:p15="http://schemas.microsoft.com/office/powerpoint/2012/main" userId="6417cf3f6982b69a" providerId="Windows Live"/>
      </p:ext>
    </p:extLst>
  </p:cmAuthor>
  <p:cmAuthor id="2" name="Ramasubbu, Priya" initials="RP" lastIdx="3" clrIdx="1">
    <p:extLst>
      <p:ext uri="{19B8F6BF-5375-455C-9EA6-DF929625EA0E}">
        <p15:presenceInfo xmlns:p15="http://schemas.microsoft.com/office/powerpoint/2012/main" userId="S::Priya.Ramasubbu@ercot.com::e5da46b6-1fdb-4042-82c9-3d8057f51d9d" providerId="AD"/>
      </p:ext>
    </p:extLst>
  </p:cmAuthor>
  <p:cmAuthor id="3" name="Kang, Sun Wook" initials="KSW" lastIdx="5" clrIdx="2">
    <p:extLst>
      <p:ext uri="{19B8F6BF-5375-455C-9EA6-DF929625EA0E}">
        <p15:presenceInfo xmlns:p15="http://schemas.microsoft.com/office/powerpoint/2012/main" userId="S::SunWook.Kang@ercot.com::32203357-ba6c-4393-9f9c-7ff62dc98f0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84894" autoAdjust="0"/>
  </p:normalViewPr>
  <p:slideViewPr>
    <p:cSldViewPr showGuides="1">
      <p:cViewPr varScale="1">
        <p:scale>
          <a:sx n="107" d="100"/>
          <a:sy n="107" d="100"/>
        </p:scale>
        <p:origin x="43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874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7095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85323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172200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299284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23084"/>
            <a:ext cx="6096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223084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22308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994484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248400"/>
            <a:ext cx="2840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sz="1000" b="0" baseline="0" dirty="0">
              <a:solidFill>
                <a:schemeClr val="tx1"/>
              </a:solidFill>
            </a:endParaRPr>
          </a:p>
          <a:p>
            <a:pPr algn="l"/>
            <a:r>
              <a:rPr lang="en-US" sz="1000" b="0" baseline="0" dirty="0">
                <a:solidFill>
                  <a:schemeClr val="tx1"/>
                </a:solidFill>
              </a:rPr>
              <a:t>ERCOT Public</a:t>
            </a:r>
            <a:endParaRPr lang="en-US" sz="1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05200" y="1843951"/>
            <a:ext cx="555374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Lower Rio Grande Valley (LRGV) System Enhancement Regional Planning Group Project</a:t>
            </a:r>
          </a:p>
          <a:p>
            <a:endParaRPr lang="en-US" b="1" dirty="0">
              <a:solidFill>
                <a:schemeClr val="tx2"/>
              </a:solidFill>
            </a:endParaRPr>
          </a:p>
          <a:p>
            <a:endParaRPr lang="en-US" i="1" dirty="0">
              <a:solidFill>
                <a:schemeClr val="tx2"/>
              </a:solidFill>
            </a:endParaRPr>
          </a:p>
          <a:p>
            <a:r>
              <a:rPr lang="en-US" i="1" dirty="0">
                <a:solidFill>
                  <a:schemeClr val="tx2"/>
                </a:solidFill>
              </a:rPr>
              <a:t>Shun Hsien (Fred) Huang</a:t>
            </a:r>
          </a:p>
          <a:p>
            <a:r>
              <a:rPr lang="en-US" dirty="0">
                <a:solidFill>
                  <a:schemeClr val="tx2"/>
                </a:solidFill>
              </a:rPr>
              <a:t>Manager, Regional Planning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Technical Advisory Committee Meeting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ERCOT Public</a:t>
            </a:r>
          </a:p>
          <a:p>
            <a:r>
              <a:rPr lang="en-US" dirty="0">
                <a:solidFill>
                  <a:schemeClr val="tx2"/>
                </a:solidFill>
              </a:rPr>
              <a:t>November 17, 2021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 Option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14167"/>
            <a:ext cx="8534400" cy="4853233"/>
          </a:xfrm>
        </p:spPr>
        <p:txBody>
          <a:bodyPr/>
          <a:lstStyle/>
          <a:p>
            <a:pPr lvl="0"/>
            <a:r>
              <a:rPr lang="en-US" sz="1400" dirty="0">
                <a:solidFill>
                  <a:schemeClr val="tx2"/>
                </a:solidFill>
              </a:rPr>
              <a:t>Construct a new 345-kV New Substation 1 approximately 69.2 miles east of existing Cenizo 345-kV substation</a:t>
            </a:r>
          </a:p>
          <a:p>
            <a:pPr lvl="0"/>
            <a:r>
              <a:rPr lang="en-US" sz="1400" dirty="0">
                <a:solidFill>
                  <a:schemeClr val="tx2"/>
                </a:solidFill>
              </a:rPr>
              <a:t>Construct a new 345-kV New Substation 2 tapped into the existing 345-kV line from Lon Hill to North Edinburg approximately 48 miles east of New Substation 1</a:t>
            </a:r>
          </a:p>
          <a:p>
            <a:pPr lvl="0"/>
            <a:r>
              <a:rPr lang="en-US" sz="1400" dirty="0">
                <a:solidFill>
                  <a:schemeClr val="tx2"/>
                </a:solidFill>
              </a:rPr>
              <a:t>Build a new double-circuit 345-kV line from existing San Miguel substation to New Substation 1 (approximately 132.8 miles, normal and emergency ratings of at least 1,784 MVA)</a:t>
            </a:r>
          </a:p>
          <a:p>
            <a:pPr lvl="0"/>
            <a:r>
              <a:rPr lang="en-US" sz="1400" dirty="0">
                <a:solidFill>
                  <a:schemeClr val="tx2"/>
                </a:solidFill>
              </a:rPr>
              <a:t>Build a new double-circuit 345-kV line from New Substation 1 to existing Del Sol substation (approximately 54.2 miles, normal and emergency ratings of at least 1,784 MVA)</a:t>
            </a:r>
          </a:p>
          <a:p>
            <a:pPr lvl="0"/>
            <a:r>
              <a:rPr lang="en-US" sz="1400" dirty="0">
                <a:solidFill>
                  <a:schemeClr val="tx2"/>
                </a:solidFill>
              </a:rPr>
              <a:t>Build a new double-circuit 345-kV line from New Substation 1 to existing Cenizo 345 kV substation (approximately 69.2 miles, normal and emergency ratings of at least 1,784 MVA)</a:t>
            </a:r>
          </a:p>
          <a:p>
            <a:pPr lvl="0"/>
            <a:r>
              <a:rPr lang="en-US" sz="1400" dirty="0">
                <a:solidFill>
                  <a:schemeClr val="tx2"/>
                </a:solidFill>
              </a:rPr>
              <a:t>Build a new double-circuit 345-kV line between New Substation 1 and New Substation 2 (approximately 48 miles, normal and emergency ratings of at least 1,784 MVA)</a:t>
            </a:r>
          </a:p>
          <a:p>
            <a:pPr lvl="0"/>
            <a:r>
              <a:rPr lang="en-US" sz="1400" dirty="0">
                <a:solidFill>
                  <a:schemeClr val="tx2"/>
                </a:solidFill>
              </a:rPr>
              <a:t>Build a new double-circuit 345-kV line from existing Ajo substation to New Substation 2 (approximately 11 miles, normal and emergency ratings of at least 1,784 MVA)</a:t>
            </a:r>
          </a:p>
          <a:p>
            <a:pPr lvl="0"/>
            <a:r>
              <a:rPr lang="en-US" sz="1400" dirty="0">
                <a:solidFill>
                  <a:schemeClr val="tx2"/>
                </a:solidFill>
              </a:rPr>
              <a:t>Construct a new Frontera 345-kV substation at the existing Frontera 138-kV substation</a:t>
            </a:r>
          </a:p>
          <a:p>
            <a:pPr lvl="0"/>
            <a:r>
              <a:rPr lang="en-US" sz="1400" dirty="0">
                <a:solidFill>
                  <a:schemeClr val="tx2"/>
                </a:solidFill>
              </a:rPr>
              <a:t>Build a new double-circuit 345-kV line from existing Del Sol substation to new Frontera substation (approximately 36.5 miles, normal and emergency ratings of at least 1,784 MVA)</a:t>
            </a:r>
          </a:p>
          <a:p>
            <a:pPr lvl="0"/>
            <a:r>
              <a:rPr lang="en-US" sz="1400" dirty="0">
                <a:solidFill>
                  <a:schemeClr val="tx2"/>
                </a:solidFill>
              </a:rPr>
              <a:t>Install two new 345/138-kV transformers at the Frontera substation (normal and emergency ratings of at least 743 MVA)</a:t>
            </a:r>
          </a:p>
          <a:p>
            <a:pPr lvl="0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931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58FD8C-926E-4C66-8455-B43BFAE4010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8900" y="1183322"/>
            <a:ext cx="3962400" cy="449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492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4D12A87-59BD-4D15-9B5A-57AC7457B5B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8900" y="1183322"/>
            <a:ext cx="3962400" cy="4491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177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564" y="899319"/>
            <a:ext cx="5096436" cy="2605881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ERCOT submitted the Lower Rio Grande Valley (LRGV) System Enhancement project for Regional Planning Group review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The project was submitted as a Tier 1 project that was estimated to cost $1.28 Billion</a:t>
            </a:r>
          </a:p>
          <a:p>
            <a:pPr lvl="1"/>
            <a:endParaRPr lang="en-US" sz="16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1A6311-448C-4063-B712-B28228C56E2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307105" y="944959"/>
            <a:ext cx="3738283" cy="48156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8F9CD9-7AC5-4F50-8457-26DCAF45C56B}"/>
              </a:ext>
            </a:extLst>
          </p:cNvPr>
          <p:cNvSpPr txBox="1"/>
          <p:nvPr/>
        </p:nvSpPr>
        <p:spPr>
          <a:xfrm>
            <a:off x="381000" y="3505200"/>
            <a:ext cx="579120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33363" lvl="1" indent="-233363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/>
                </a:solidFill>
              </a:rPr>
              <a:t>Primarily addresses reliability needs</a:t>
            </a:r>
          </a:p>
          <a:p>
            <a:pPr marL="233363" lvl="1" indent="-233363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/>
                </a:solidFill>
              </a:rPr>
              <a:t>Improves system resiliency under high-impact weather conditions</a:t>
            </a:r>
          </a:p>
          <a:p>
            <a:pPr marL="233363" lvl="1" indent="-233363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/>
                </a:solidFill>
              </a:rPr>
              <a:t>Mitigates stability constraints and </a:t>
            </a:r>
            <a:r>
              <a:rPr lang="en-US" sz="2000" dirty="0" err="1">
                <a:solidFill>
                  <a:schemeClr val="tx2"/>
                </a:solidFill>
              </a:rPr>
              <a:t>subsynchronous</a:t>
            </a:r>
            <a:r>
              <a:rPr lang="en-US" sz="2000" dirty="0">
                <a:solidFill>
                  <a:schemeClr val="tx2"/>
                </a:solidFill>
              </a:rPr>
              <a:t> resonance (SSR) vulnerability</a:t>
            </a:r>
          </a:p>
          <a:p>
            <a:pPr marL="233363" lvl="1" indent="-233363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/>
                </a:solidFill>
              </a:rPr>
              <a:t>Provides operational flexibility</a:t>
            </a:r>
          </a:p>
          <a:p>
            <a:pPr marL="233363" lvl="1" indent="-233363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/>
                </a:solidFill>
              </a:rPr>
              <a:t>Provides long-term transmission capability for future load and generation development</a:t>
            </a:r>
          </a:p>
        </p:txBody>
      </p:sp>
    </p:spTree>
    <p:extLst>
      <p:ext uri="{BB962C8B-B14F-4D97-AF65-F5344CB8AC3E}">
        <p14:creationId xmlns:p14="http://schemas.microsoft.com/office/powerpoint/2010/main" val="4035482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Tier 1 Project Requirement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Protocol Section 3.11.4.7 (Tier 1)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Projects with an estimated capital cost of $100 Million or greater are Tier 1 projects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Tier 1 projects require ERCOT Board endorsement</a:t>
            </a:r>
          </a:p>
          <a:p>
            <a:pPr lvl="1"/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Pursuant to Protocol Section 3.11.4.9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present the Tier 1 project to the Technical Advisory Committee (TAC) for review and comment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Comments from TAC shall be included in the presentation to the ERCOT Board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86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Need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ERCOT’s independent review indicated reliability planning criteria violations under normal system condition and multiple high-impact weather scenarios</a:t>
            </a:r>
            <a:endParaRPr lang="en-US" sz="2400" strike="sngStrike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System improvement is needed to meet reliability planning criteria</a:t>
            </a:r>
            <a:endParaRPr lang="en-US" sz="2400" strike="sngStrike" dirty="0">
              <a:solidFill>
                <a:schemeClr val="tx2"/>
              </a:solidFill>
            </a:endParaRP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ABB184F-0F53-4BFE-B80F-7362974C45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3191375"/>
              </p:ext>
            </p:extLst>
          </p:nvPr>
        </p:nvGraphicFramePr>
        <p:xfrm>
          <a:off x="1143000" y="3074315"/>
          <a:ext cx="6604556" cy="2845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4585">
                  <a:extLst>
                    <a:ext uri="{9D8B030D-6E8A-4147-A177-3AD203B41FA5}">
                      <a16:colId xmlns:a16="http://schemas.microsoft.com/office/drawing/2014/main" val="3665373483"/>
                    </a:ext>
                  </a:extLst>
                </a:gridCol>
                <a:gridCol w="1669971">
                  <a:extLst>
                    <a:ext uri="{9D8B030D-6E8A-4147-A177-3AD203B41FA5}">
                      <a16:colId xmlns:a16="http://schemas.microsoft.com/office/drawing/2014/main" val="1339791722"/>
                    </a:ext>
                  </a:extLst>
                </a:gridCol>
              </a:tblGrid>
              <a:tr h="794963"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Base Case</a:t>
                      </a:r>
                      <a:endParaRPr lang="en-US" sz="1600" kern="1200" baseline="3000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Reliability Need Year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332668"/>
                  </a:ext>
                </a:extLst>
              </a:tr>
              <a:tr h="41015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All in service (Base Case, Normal System Condition)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2027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6488717"/>
                  </a:ext>
                </a:extLst>
              </a:tr>
              <a:tr h="41015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Outage of two conventional plants in LRGV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0148145"/>
                  </a:ext>
                </a:extLst>
              </a:tr>
              <a:tr h="41015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Outage of one 345-kV import circuit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1611164"/>
                  </a:ext>
                </a:extLst>
              </a:tr>
              <a:tr h="41015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Outage of two 345-kV import circuits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4749280"/>
                  </a:ext>
                </a:extLst>
              </a:tr>
              <a:tr h="410151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Very Low Wind/Solar Conditions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2671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2680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6FA4A-1DFD-4BCF-BB42-4F40E9F87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 of Ultra-High-Voltage (UHV) AC Circuit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6F8D4-7DD6-439E-97D5-1AD85C6DD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345-kV circuits 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Require series compensation to effectively improve transfer capability, however, the SSR vulnerability to both synchronous generators and inverter-based resources must be assessed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All three existing 345-kV LRGV import circuits are series compensated</a:t>
            </a:r>
          </a:p>
          <a:p>
            <a:r>
              <a:rPr lang="en-US" sz="2400" dirty="0">
                <a:solidFill>
                  <a:schemeClr val="tx2"/>
                </a:solidFill>
              </a:rPr>
              <a:t>500-kV circuits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Improve power transfer capability but also require more right-of-way and higher cost</a:t>
            </a:r>
          </a:p>
          <a:p>
            <a:r>
              <a:rPr lang="en-US" sz="2400" dirty="0">
                <a:solidFill>
                  <a:schemeClr val="tx2"/>
                </a:solidFill>
              </a:rPr>
              <a:t>Low impedance 345-kV circuit (recommended option in this project)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Provide sufficient transfer capability without series compensation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Require less right-of-way and cost compared to a 500-kV circuit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B5B719-0F65-4ABF-91D7-CA3D7EE1ED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99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Project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82150"/>
            <a:ext cx="8534400" cy="5092870"/>
          </a:xfrm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ERCOT developed two short-listed options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Option 2 is the preferred option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9DF2C28D-2954-42CE-A3E6-82DE1860C8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8562590"/>
              </p:ext>
            </p:extLst>
          </p:nvPr>
        </p:nvGraphicFramePr>
        <p:xfrm>
          <a:off x="407894" y="1280160"/>
          <a:ext cx="83820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6900">
                  <a:extLst>
                    <a:ext uri="{9D8B030D-6E8A-4147-A177-3AD203B41FA5}">
                      <a16:colId xmlns:a16="http://schemas.microsoft.com/office/drawing/2014/main" val="3665373483"/>
                    </a:ext>
                  </a:extLst>
                </a:gridCol>
                <a:gridCol w="1119728">
                  <a:extLst>
                    <a:ext uri="{9D8B030D-6E8A-4147-A177-3AD203B41FA5}">
                      <a16:colId xmlns:a16="http://schemas.microsoft.com/office/drawing/2014/main" val="1339791722"/>
                    </a:ext>
                  </a:extLst>
                </a:gridCol>
                <a:gridCol w="1755372">
                  <a:extLst>
                    <a:ext uri="{9D8B030D-6E8A-4147-A177-3AD203B41FA5}">
                      <a16:colId xmlns:a16="http://schemas.microsoft.com/office/drawing/2014/main" val="3376966503"/>
                    </a:ext>
                  </a:extLst>
                </a:gridCol>
              </a:tblGrid>
              <a:tr h="296095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Items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System Improvement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7332668"/>
                  </a:ext>
                </a:extLst>
              </a:tr>
              <a:tr h="2960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Option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Option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3823534"/>
                  </a:ext>
                </a:extLst>
              </a:tr>
              <a:tr h="30887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Estimated new 345-kV right of way (miles)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357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351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488717"/>
                  </a:ext>
                </a:extLst>
              </a:tr>
              <a:tr h="30887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Estimated cost ($Billion)</a:t>
                      </a:r>
                      <a:endParaRPr lang="en-US" sz="1800" baseline="300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latinLnBrk="0" hangingPunct="1">
                        <a:buFont typeface="Wingdings" panose="05000000000000000000" pitchFamily="2" charset="2"/>
                        <a:buNone/>
                      </a:pPr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$1.34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$1.28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148145"/>
                  </a:ext>
                </a:extLst>
              </a:tr>
              <a:tr h="30887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LRGV load serving capability (BAU)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&gt; 2040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&gt; 2040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203638"/>
                  </a:ext>
                </a:extLst>
              </a:tr>
              <a:tr h="30887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Improve system resilience and operation flexibility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611164"/>
                  </a:ext>
                </a:extLst>
              </a:tr>
              <a:tr h="468818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Improve stability constraints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Yes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(Superior to Opt. 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749280"/>
                  </a:ext>
                </a:extLst>
              </a:tr>
              <a:tr h="338853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Reduce SSR vulnerability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Yes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(Superior to Opt. 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480152"/>
                  </a:ext>
                </a:extLst>
              </a:tr>
              <a:tr h="54284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Reduce the impact of hurricane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Yes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(Superior to Opt. 1)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63678"/>
                  </a:ext>
                </a:extLst>
              </a:tr>
              <a:tr h="308871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Future load and generation integration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671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843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Sub-synchronous Resonance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Protocol Section 3.22.1.3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conducted a SSR screening for the preferred Option 2 and found no adverse SSR impacts to the existing and planned generation resources in the LRGV area 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A detailed SSR assessment is recommended due to historical SSR challenges in the LRGV area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TSPs that own</a:t>
            </a:r>
            <a:r>
              <a:rPr lang="en-US" sz="2000" strike="sngStrike" dirty="0">
                <a:solidFill>
                  <a:schemeClr val="tx2"/>
                </a:solidFill>
              </a:rPr>
              <a:t>s</a:t>
            </a:r>
            <a:r>
              <a:rPr lang="en-US" sz="2000" dirty="0">
                <a:solidFill>
                  <a:schemeClr val="tx2"/>
                </a:solidFill>
              </a:rPr>
              <a:t> the affected series capacitors will coordinate with ERCOT to perform and complete a detailed SSR assessment and SSR Mitigation, if required, prior to energization of the preferred Option 2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31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Congestion Analysis and Sensitivity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Pursuant to Planning Guide 3.1.3 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evaluate if the recommended project will have an impact on system congestion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ERCOT shall perform a generation sensitivity analysis and evaluate impacts related to the load scaling used in the study on any constraints resulting in project recommendations 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ERCOT concluded that 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Option 2 did not cause new or additional congestion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Four potential renewable resources located inside the LRGV area were identified and are not expected to have a material impact on the project need </a:t>
            </a:r>
          </a:p>
          <a:p>
            <a:pPr lvl="1"/>
            <a:r>
              <a:rPr lang="en-US" sz="2000" dirty="0">
                <a:solidFill>
                  <a:schemeClr val="tx2"/>
                </a:solidFill>
              </a:rPr>
              <a:t>The load scaling did not have a material impact on the project need</a:t>
            </a:r>
          </a:p>
          <a:p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20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ERCOT Recommendation: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Based on the review, ERCOT will recommend the Board endorse Option 2 to address the reliability need in the LRGV area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TSPs expect to implement the upgrades by 2027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Estimated Capital Cost: $1.28 Billion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ERCOT will recommend that the Board designate Option 2 as critical to the reliability of the ERCOT System pursuant to PUCT Substantive Rule 25.101(b)(3)(D)</a:t>
            </a:r>
          </a:p>
          <a:p>
            <a:endParaRPr lang="en-US" sz="2400" dirty="0">
              <a:solidFill>
                <a:schemeClr val="tx2"/>
              </a:solidFill>
            </a:endParaRPr>
          </a:p>
          <a:p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94276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side pages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968CB8-5FF8-44D7-A459-A3FC34AC4F7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163D459-1C05-483F-85D1-C9E478EC32C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75107C8-DC22-41ED-81EF-363FA845221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9592</TotalTime>
  <Words>971</Words>
  <Application>Microsoft Office PowerPoint</Application>
  <PresentationFormat>On-screen Show (4:3)</PresentationFormat>
  <Paragraphs>141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Wingdings</vt:lpstr>
      <vt:lpstr>1_Custom Design</vt:lpstr>
      <vt:lpstr>Inside pages</vt:lpstr>
      <vt:lpstr>PowerPoint Presentation</vt:lpstr>
      <vt:lpstr>Overview</vt:lpstr>
      <vt:lpstr>Tier 1 Project Requirement</vt:lpstr>
      <vt:lpstr>Project Need</vt:lpstr>
      <vt:lpstr>Consideration of Ultra-High-Voltage (UHV) AC Circuit</vt:lpstr>
      <vt:lpstr>Comparison of Project Options</vt:lpstr>
      <vt:lpstr>Sub-synchronous Resonance Assessment</vt:lpstr>
      <vt:lpstr>Congestion Analysis and Sensitivity Analysis</vt:lpstr>
      <vt:lpstr>ERCOT Recommendation:</vt:lpstr>
      <vt:lpstr>ERCOT Recommendation: Option 2</vt:lpstr>
      <vt:lpstr>Option 2</vt:lpstr>
      <vt:lpstr>Option 1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Huang, Fred</cp:lastModifiedBy>
  <cp:revision>183</cp:revision>
  <cp:lastPrinted>2020-02-20T16:57:48Z</cp:lastPrinted>
  <dcterms:created xsi:type="dcterms:W3CDTF">2016-01-21T15:20:31Z</dcterms:created>
  <dcterms:modified xsi:type="dcterms:W3CDTF">2021-11-08T16:27:19Z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