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7" r:id="rId6"/>
    <p:sldId id="259" r:id="rId7"/>
    <p:sldId id="265" r:id="rId8"/>
    <p:sldId id="262" r:id="rId9"/>
    <p:sldId id="263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IVAN VELASQUEZ</a:t>
            </a:r>
            <a:endParaRPr lang="en-US" dirty="0"/>
          </a:p>
          <a:p>
            <a:pPr algn="r"/>
            <a:r>
              <a:rPr lang="en-US" dirty="0"/>
              <a:t>TAC Meeting – </a:t>
            </a:r>
            <a:r>
              <a:rPr lang="en-US" dirty="0" smtClean="0"/>
              <a:t>November 2021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Previous meetings – October 6th, November 3rd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/>
              <a:t>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Discussions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Actions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900" b="1" dirty="0"/>
              <a:t>New TAC &amp; PRS Referrals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/>
              <a:t>NPRR1091, Changes to Address Market Impacts of Additional Non-Spin </a:t>
            </a:r>
            <a:r>
              <a:rPr lang="en-US" dirty="0" smtClean="0"/>
              <a:t>Procurement </a:t>
            </a:r>
            <a:r>
              <a:rPr lang="en-US" b="1" dirty="0" smtClean="0"/>
              <a:t>(Oct. Referred to WMWG, Nov. Endorsed)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/>
              <a:t>NPRR1092, Remove RUC Offer </a:t>
            </a:r>
            <a:r>
              <a:rPr lang="en-US" dirty="0" smtClean="0"/>
              <a:t>Floor </a:t>
            </a:r>
            <a:r>
              <a:rPr lang="en-US" b="1" dirty="0" smtClean="0"/>
              <a:t>(Referred to 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NPRR1096, </a:t>
            </a:r>
            <a:r>
              <a:rPr lang="en-US" dirty="0"/>
              <a:t>Require Sustained Six Hour Capability for ECRS and </a:t>
            </a:r>
            <a:r>
              <a:rPr lang="en-US" dirty="0" smtClean="0"/>
              <a:t>Non-Spin </a:t>
            </a:r>
            <a:r>
              <a:rPr lang="en-US" b="1" dirty="0" smtClean="0"/>
              <a:t>(Referred to 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/>
              <a:t>NPRR1099, Managing Network Operations Model Resource </a:t>
            </a:r>
            <a:r>
              <a:rPr lang="en-US" dirty="0" smtClean="0"/>
              <a:t>Nodes </a:t>
            </a:r>
            <a:r>
              <a:rPr lang="en-US" b="1" dirty="0" smtClean="0"/>
              <a:t>(Referred to CMWG)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 marL="0">
              <a:lnSpc>
                <a:spcPct val="110000"/>
              </a:lnSpc>
              <a:buNone/>
            </a:pPr>
            <a:r>
              <a:rPr lang="en-US" sz="1800" b="1" dirty="0" smtClean="0"/>
              <a:t>Working Group Referrals</a:t>
            </a:r>
            <a:endParaRPr lang="en-US" sz="1800" b="1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NPRR981, Day-Ahead Market Price Correction Process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NPRR1058, Resource Offer Modernization for Real-Time Co-Optimization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NPRR1067, Market Entry Qualifications, Continued Participation Requirements, and Credit Risk Assessment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NPRR1070, Planning Criteria for GTC Exit Solutions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 smtClean="0"/>
              <a:t>NPRR1084, </a:t>
            </a:r>
            <a:r>
              <a:rPr lang="en-US" sz="1700" dirty="0"/>
              <a:t>Improvements to Reporting of Resource Outages and </a:t>
            </a:r>
            <a:r>
              <a:rPr lang="en-US" sz="1700" dirty="0" err="1"/>
              <a:t>Derates</a:t>
            </a:r>
            <a:r>
              <a:rPr lang="en-US" sz="1700" dirty="0"/>
              <a:t> (WMWG</a:t>
            </a:r>
            <a:r>
              <a:rPr lang="en-US" sz="1700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 smtClean="0"/>
              <a:t>NPRR1088, </a:t>
            </a:r>
            <a:r>
              <a:rPr lang="en-US" sz="1700" dirty="0"/>
              <a:t>Applying Forward Adjustment Factors to Forward Market Positions and Un-applying Forward Adjustment Factors to Prior Market Positions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OBDRR026, Change Shadow Price Caps to Curves and Remove Shift Factor Threshold (CMWG)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NOGRR215, Limit Use of Remedial Action Schemes (CMWG</a:t>
            </a:r>
            <a:r>
              <a:rPr lang="en-US" sz="1700" dirty="0" smtClean="0"/>
              <a:t>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 smtClean="0"/>
              <a:t>VCMRR031, Clarification Related to Variable Costs in Fuel Adders (RCWG)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9641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WMS Emergency Conditions List Items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Securitization Implementation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Fast Frequency Response Implementation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400" dirty="0" smtClean="0"/>
              <a:t>Ancillary Services Methodology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400" dirty="0" smtClean="0"/>
              <a:t>Pricing Impacts of Actions Taken Pre-EEA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39475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400" dirty="0"/>
              <a:t>Endorsed NPRR1091 Changes to Address Market Impacts of Additional Non-Spin Procurement, as amended by WMS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3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400" dirty="0"/>
              <a:t>Endorsed SCR816, CRR Auction Bid Credit Enhancement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3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400" dirty="0"/>
              <a:t>Approved VCMRR032, Calculation of Average Running Hours per Start when Determining the Variable O&amp;M for QSGRs</a:t>
            </a:r>
          </a:p>
        </p:txBody>
      </p:sp>
    </p:spTree>
    <p:extLst>
      <p:ext uri="{BB962C8B-B14F-4D97-AF65-F5344CB8AC3E}">
        <p14:creationId xmlns:p14="http://schemas.microsoft.com/office/powerpoint/2010/main" val="109757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</a:t>
            </a:r>
            <a:r>
              <a:rPr lang="en-US"/>
              <a:t>– </a:t>
            </a:r>
            <a:r>
              <a:rPr lang="en-US" smtClean="0"/>
              <a:t>December 1</a:t>
            </a:r>
            <a:r>
              <a:rPr lang="en-US" baseline="30000" smtClean="0"/>
              <a:t>st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9730CC-A266-4BA8-9C1E-8492A0A2661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60b3afc9-a72a-4286-a1f6-3c61aad5d6c4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9187</TotalTime>
  <Words>304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Cambria</vt:lpstr>
      <vt:lpstr>Wingdings</vt:lpstr>
      <vt:lpstr>Retrospect</vt:lpstr>
      <vt:lpstr>WMS Report</vt:lpstr>
      <vt:lpstr>Overview</vt:lpstr>
      <vt:lpstr>Revision Requests</vt:lpstr>
      <vt:lpstr>Revision Requests</vt:lpstr>
      <vt:lpstr>WMS Discussions </vt:lpstr>
      <vt:lpstr>WMS Actions </vt:lpstr>
      <vt:lpstr>Next Meeting – December 1st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Ivan</cp:lastModifiedBy>
  <cp:revision>102</cp:revision>
  <dcterms:created xsi:type="dcterms:W3CDTF">2021-01-14T19:13:08Z</dcterms:created>
  <dcterms:modified xsi:type="dcterms:W3CDTF">2021-11-23T16:19:46Z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