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27" r:id="rId2"/>
    <p:sldMasterId id="2147484339" r:id="rId3"/>
  </p:sldMasterIdLst>
  <p:notesMasterIdLst>
    <p:notesMasterId r:id="rId12"/>
  </p:notesMasterIdLst>
  <p:handoutMasterIdLst>
    <p:handoutMasterId r:id="rId13"/>
  </p:handoutMasterIdLst>
  <p:sldIdLst>
    <p:sldId id="256" r:id="rId4"/>
    <p:sldId id="302" r:id="rId5"/>
    <p:sldId id="304" r:id="rId6"/>
    <p:sldId id="305" r:id="rId7"/>
    <p:sldId id="296" r:id="rId8"/>
    <p:sldId id="281" r:id="rId9"/>
    <p:sldId id="303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4" autoAdjust="0"/>
    <p:restoredTop sz="86855" autoAdjust="0"/>
  </p:normalViewPr>
  <p:slideViewPr>
    <p:cSldViewPr>
      <p:cViewPr varScale="1">
        <p:scale>
          <a:sx n="113" d="100"/>
          <a:sy n="113" d="100"/>
        </p:scale>
        <p:origin x="130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869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704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820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95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0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22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543800" cy="12191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905000"/>
            <a:ext cx="7810501" cy="4190999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B52CA1D-CD27-4D64-A20B-9072124B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F296ECA-5D9F-4BC6-BFD8-F1029709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927EA4D-8669-4CBF-BBC6-C7E05121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5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59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609604"/>
            <a:ext cx="7543800" cy="371550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2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1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7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5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5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8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56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944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9" r:id="rId1"/>
    <p:sldLayoutId id="2147484328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11/2/23867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10/13/23533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rcot.com/content/wcm/key_documents_lists/27308/Emergency_Conditions_List_TAC_092921.xls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11/2/23867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rcot.com/content/wcm/key_documents_lists/238674/2021_Winter_Weather_Preparedness_Workshop_-_Nov_2_2021.ppt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November 29, 2021</a:t>
            </a:r>
            <a:br>
              <a:rPr lang="en-US" sz="4000" dirty="0"/>
            </a:br>
            <a:r>
              <a:rPr lang="en-US" sz="4000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Jim Lee</a:t>
            </a:r>
          </a:p>
          <a:p>
            <a:r>
              <a:rPr lang="en-US" dirty="0"/>
              <a:t>RMS Chair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October 5</a:t>
            </a:r>
            <a:r>
              <a:rPr lang="en-US" sz="3600" baseline="30000" dirty="0"/>
              <a:t>th</a:t>
            </a:r>
            <a:r>
              <a:rPr lang="en-US" sz="3600" dirty="0"/>
              <a:t> Meeting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000999" cy="4267200"/>
          </a:xfrm>
        </p:spPr>
        <p:txBody>
          <a:bodyPr>
            <a:normAutofit lnSpcReduction="10000"/>
          </a:bodyPr>
          <a:lstStyle/>
          <a:p>
            <a:r>
              <a:rPr lang="en-US" sz="2400" u="sng" dirty="0"/>
              <a:t>RMS Voting Items: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200" dirty="0"/>
              <a:t>Approved RMGRR169, Texas SET V5.0 Changes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200" dirty="0"/>
              <a:t>Endorsed to PRS -- NPRR1095, Texas SET V5.0 Changes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200" dirty="0"/>
              <a:t>Endorsed to PRS -- SCR817, Related to NPRR1095, MarkeTrak Validation Revisions Aligning with Texas SET V5.0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200" dirty="0"/>
              <a:t>Approved TXSET Change Controls 2021-835 &amp; 2021-836 to be included with Texas SET V5.0 changes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2400" dirty="0"/>
          </a:p>
          <a:p>
            <a:r>
              <a:rPr lang="en-US" sz="2400" dirty="0"/>
              <a:t>RMS did not meet in November but hosted the </a:t>
            </a:r>
            <a:r>
              <a:rPr lang="en-US" sz="2400" dirty="0">
                <a:hlinkClick r:id="rId3"/>
              </a:rPr>
              <a:t>2021 Winter Weather Preparedness Workshop</a:t>
            </a:r>
            <a:r>
              <a:rPr lang="en-US" sz="2400" dirty="0"/>
              <a:t> on November 2</a:t>
            </a:r>
            <a:r>
              <a:rPr lang="en-US" sz="2400" baseline="30000" dirty="0"/>
              <a:t>nd</a:t>
            </a:r>
            <a:r>
              <a:rPr lang="en-US" sz="2400" dirty="0"/>
              <a:t>  </a:t>
            </a:r>
            <a:br>
              <a:rPr lang="en-US" sz="2400" dirty="0"/>
            </a:br>
            <a:r>
              <a:rPr lang="en-US" sz="2400" dirty="0"/>
              <a:t>(addressing ECL issue #8)</a:t>
            </a:r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38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October 13</a:t>
            </a:r>
            <a:r>
              <a:rPr lang="en-US" sz="3600" baseline="30000" dirty="0"/>
              <a:t>th</a:t>
            </a:r>
            <a:r>
              <a:rPr lang="en-US" sz="3600" dirty="0"/>
              <a:t> </a:t>
            </a:r>
            <a:r>
              <a:rPr lang="en-US" sz="3600" dirty="0">
                <a:hlinkClick r:id="rId3"/>
              </a:rPr>
              <a:t>IDR/AMS Workshop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905000"/>
            <a:ext cx="8458199" cy="4038600"/>
          </a:xfrm>
        </p:spPr>
        <p:txBody>
          <a:bodyPr>
            <a:noAutofit/>
          </a:bodyPr>
          <a:lstStyle/>
          <a:p>
            <a:r>
              <a:rPr lang="en-US" sz="1800" dirty="0"/>
              <a:t>Workshop outlined ERCOT &amp; TDSP’s IDR to AMS load profiling changes to support LPGRR068 -- adding BUSLRG &amp; BUSLRGDG load profiles for &gt;700kW/kVA customers.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Beginning Feb 2022, three load profiles can be used to represent customers with demand &gt;700kW/kVA: BUSLRG (new), BUSLRGDG (new), and BUSIDRRQ (existing).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BUSLRG/DG profiles allows for 15-min AMS interval data to be delivered to ERCOT via daily AMS LSE files for Initial Settlement.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BUSIDRRQ profile remains status quo – interval data delivered to ERCOT via IDR867_03 on monthly basis.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Transition from BUSIDRRQ to BUSLRG/DG profile will increase the number of &gt;700kW/kVA customers whose Actual interval data can be used in Initial Settlement.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Correspondingly reduces the number of C&amp;I customers whose usage will be estimated by ERCOT for Initial Settlement.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Addresses issue #19 raised on the </a:t>
            </a:r>
            <a:r>
              <a:rPr lang="en-US" sz="1800" dirty="0">
                <a:hlinkClick r:id="rId4"/>
              </a:rPr>
              <a:t>TAC Emergency Conditions Issue List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1" indent="0">
              <a:buNone/>
            </a:pPr>
            <a:endParaRPr lang="en-US" sz="18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01168" lvl="1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117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10600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Nov 2</a:t>
            </a:r>
            <a:r>
              <a:rPr lang="en-US" sz="3600" baseline="30000" dirty="0"/>
              <a:t>nd</a:t>
            </a:r>
            <a:r>
              <a:rPr lang="en-US" sz="3600" dirty="0"/>
              <a:t> RMS </a:t>
            </a:r>
            <a:r>
              <a:rPr lang="en-US" sz="3600" dirty="0">
                <a:hlinkClick r:id="rId3"/>
              </a:rPr>
              <a:t>Winter Weather Preparedness Workshop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905000"/>
            <a:ext cx="8458199" cy="4038600"/>
          </a:xfrm>
        </p:spPr>
        <p:txBody>
          <a:bodyPr>
            <a:noAutofit/>
          </a:bodyPr>
          <a:lstStyle/>
          <a:p>
            <a:r>
              <a:rPr lang="en-US" sz="1800" dirty="0"/>
              <a:t>Workshop provided overview of the Retail processes and procedures established for Market Participants in the event of emergency weather scenarios and/or ERCOT EEA events. Workshop series added to annual RMS Goals to be held twice a year to cover Summer &amp; Winter weather preparedness.</a:t>
            </a:r>
          </a:p>
          <a:p>
            <a:r>
              <a:rPr lang="en-US" sz="1800" dirty="0">
                <a:hlinkClick r:id="rId4"/>
              </a:rPr>
              <a:t>2021 Winter Weather Preparedness Workshop Presentation</a:t>
            </a:r>
            <a:endParaRPr lang="en-US" sz="1800" dirty="0"/>
          </a:p>
          <a:p>
            <a:r>
              <a:rPr lang="en-US" sz="1800" dirty="0"/>
              <a:t>Topics included: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ERCOT &amp; TDSP roles during EEA events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TDSP evaluation &amp; approval of Critical Care &amp; Critical Load Applications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TDSP outage management and communications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AMS data impacts during widespread, prolonged outages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Overview of Mass Transition process</a:t>
            </a:r>
          </a:p>
          <a:p>
            <a:pPr lvl="1" indent="0">
              <a:buNone/>
            </a:pPr>
            <a:endParaRPr lang="en-US" sz="18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01168" lvl="1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173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610600" cy="4419600"/>
          </a:xfrm>
        </p:spPr>
        <p:txBody>
          <a:bodyPr>
            <a:normAutofit/>
          </a:bodyPr>
          <a:lstStyle/>
          <a:p>
            <a:r>
              <a:rPr lang="en-US" sz="2400" u="sng" dirty="0">
                <a:solidFill>
                  <a:srgbClr val="FFC000"/>
                </a:solidFill>
              </a:rPr>
              <a:t>TDTMS (TX Data Transport &amp; MarkeTrak Systems):</a:t>
            </a:r>
            <a:r>
              <a:rPr lang="en-US" dirty="0">
                <a:solidFill>
                  <a:srgbClr val="FFC000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Provided review &amp; comments for RMGRR166 to be considered at Dec 7</a:t>
            </a:r>
            <a:r>
              <a:rPr lang="en-US" sz="2000" baseline="30000" dirty="0"/>
              <a:t>th</a:t>
            </a:r>
            <a:r>
              <a:rPr lang="en-US" sz="2000" dirty="0"/>
              <a:t> 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Reviewed project schedule for SCR815, MarkeTrak Upgrade/Enhancements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Refined list of common Unexecutable reasons for SCR815 project inclusion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Recommended 2022 Market Data Transparency SLA for RMS consideration</a:t>
            </a:r>
          </a:p>
          <a:p>
            <a:br>
              <a:rPr lang="en-US" sz="2400" u="sng" dirty="0">
                <a:solidFill>
                  <a:srgbClr val="FFC000"/>
                </a:solidFill>
              </a:rPr>
            </a:br>
            <a:r>
              <a:rPr lang="en-US" sz="2400" u="sng" dirty="0">
                <a:solidFill>
                  <a:srgbClr val="FFC000"/>
                </a:solidFill>
              </a:rPr>
              <a:t>TXSET</a:t>
            </a:r>
            <a:endParaRPr lang="en-US" sz="2000" u="sng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Monitor 3 accompanying Texas SET V5.0 revision requests through Stakeholder process – NPRR1095, SCR817, RMGRR169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Discussed areas of improvement for CBCI accuracy and utilization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609601"/>
            <a:ext cx="7543800" cy="931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</p:spTree>
    <p:extLst>
      <p:ext uri="{BB962C8B-B14F-4D97-AF65-F5344CB8AC3E}">
        <p14:creationId xmlns:p14="http://schemas.microsoft.com/office/powerpoint/2010/main" val="352705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8283"/>
            <a:ext cx="8229600" cy="4363917"/>
          </a:xfrm>
        </p:spPr>
        <p:txBody>
          <a:bodyPr>
            <a:normAutofit/>
          </a:bodyPr>
          <a:lstStyle/>
          <a:p>
            <a:pPr fontAlgn="t"/>
            <a:r>
              <a:rPr lang="en-US" sz="2400" u="sng" dirty="0">
                <a:solidFill>
                  <a:srgbClr val="FFC000"/>
                </a:solidFill>
              </a:rPr>
              <a:t>Profiling Working Group (PWG):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000" dirty="0"/>
              <a:t>2021 Annual Validation of Residential and Business ESI IDs complete</a:t>
            </a:r>
          </a:p>
          <a:p>
            <a:pPr marL="726948" lvl="1" indent="-342900" fontAlgn="t">
              <a:buFont typeface="Arial" panose="020B0604020202020204" pitchFamily="34" charset="0"/>
              <a:buChar char="•"/>
            </a:pPr>
            <a:r>
              <a:rPr lang="en-US" sz="2000" dirty="0"/>
              <a:t>2022 Annual Validation will only include Business validation</a:t>
            </a:r>
          </a:p>
          <a:p>
            <a:pPr marL="726948" lvl="1" indent="-342900" fontAlgn="t">
              <a:buFont typeface="Arial" panose="020B0604020202020204" pitchFamily="34" charset="0"/>
              <a:buChar char="•"/>
            </a:pPr>
            <a:r>
              <a:rPr lang="en-US" sz="2000" dirty="0"/>
              <a:t>Next Residential validation in 2024 (on 3-year cycle)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000" dirty="0"/>
              <a:t>Tracking Weather Sensitivity progress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000" dirty="0"/>
              <a:t>Converting LPG Appendix D, Profile Decision Tree into Word format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000" dirty="0"/>
              <a:t>Review NPRR1102, ERCOT Discretion for Adjusting NIDR </a:t>
            </a:r>
            <a:r>
              <a:rPr lang="en-US" sz="2000" dirty="0" err="1"/>
              <a:t>Backcasted</a:t>
            </a:r>
            <a:r>
              <a:rPr lang="en-US" sz="2000" dirty="0"/>
              <a:t> LPs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52678" lvl="2" indent="-285750" fontAlgn="t"/>
            <a:endParaRPr lang="en-US" sz="1800" dirty="0"/>
          </a:p>
          <a:p>
            <a:pPr fontAlgn="t"/>
            <a:endParaRPr lang="en-US" dirty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1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</p:spTree>
    <p:extLst>
      <p:ext uri="{BB962C8B-B14F-4D97-AF65-F5344CB8AC3E}">
        <p14:creationId xmlns:p14="http://schemas.microsoft.com/office/powerpoint/2010/main" val="1252828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736" y="1766720"/>
            <a:ext cx="8229600" cy="4363917"/>
          </a:xfrm>
        </p:spPr>
        <p:txBody>
          <a:bodyPr>
            <a:normAutofit/>
          </a:bodyPr>
          <a:lstStyle/>
          <a:p>
            <a:pPr fontAlgn="t"/>
            <a:r>
              <a:rPr lang="en-US" sz="2400" u="sng" dirty="0">
                <a:solidFill>
                  <a:srgbClr val="FFC000"/>
                </a:solidFill>
              </a:rPr>
              <a:t>Retail Market Training Task Force (RMTTF):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 fontAlgn="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 fontAlgn="t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1800" u="sng" dirty="0">
                <a:solidFill>
                  <a:srgbClr val="FFC000"/>
                </a:solidFill>
              </a:rPr>
              <a:t>LMS Statistics:</a:t>
            </a:r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1"/>
            <a:ext cx="7543800" cy="614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266809"/>
              </p:ext>
            </p:extLst>
          </p:nvPr>
        </p:nvGraphicFramePr>
        <p:xfrm>
          <a:off x="834736" y="2286000"/>
          <a:ext cx="67818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417">
                  <a:extLst>
                    <a:ext uri="{9D8B030D-6E8A-4147-A177-3AD203B41FA5}">
                      <a16:colId xmlns:a16="http://schemas.microsoft.com/office/drawing/2014/main" val="3736310409"/>
                    </a:ext>
                  </a:extLst>
                </a:gridCol>
                <a:gridCol w="2079752">
                  <a:extLst>
                    <a:ext uri="{9D8B030D-6E8A-4147-A177-3AD203B41FA5}">
                      <a16:colId xmlns:a16="http://schemas.microsoft.com/office/drawing/2014/main" val="2552836765"/>
                    </a:ext>
                  </a:extLst>
                </a:gridCol>
                <a:gridCol w="1627631">
                  <a:extLst>
                    <a:ext uri="{9D8B030D-6E8A-4147-A177-3AD203B41FA5}">
                      <a16:colId xmlns:a16="http://schemas.microsoft.com/office/drawing/2014/main" val="1990556089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Fall 2021 ILT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Attendees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00297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r>
                        <a:rPr lang="en-US" sz="1400" dirty="0"/>
                        <a:t>Retail 101 (WebEx)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9/30/21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53788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r>
                        <a:rPr lang="en-US" sz="1400" dirty="0"/>
                        <a:t>MarkeTrak Pt 1 (WebEx)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10/6/21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80494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r>
                        <a:rPr lang="en-US" sz="1400" dirty="0"/>
                        <a:t>MarkeTrak Pt 2 (WebEx)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10/7/21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0306818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449423"/>
              </p:ext>
            </p:extLst>
          </p:nvPr>
        </p:nvGraphicFramePr>
        <p:xfrm>
          <a:off x="834736" y="3955966"/>
          <a:ext cx="6781800" cy="2168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604">
                  <a:extLst>
                    <a:ext uri="{9D8B030D-6E8A-4147-A177-3AD203B41FA5}">
                      <a16:colId xmlns:a16="http://schemas.microsoft.com/office/drawing/2014/main" val="1864310271"/>
                    </a:ext>
                  </a:extLst>
                </a:gridCol>
                <a:gridCol w="1364296">
                  <a:extLst>
                    <a:ext uri="{9D8B030D-6E8A-4147-A177-3AD203B41FA5}">
                      <a16:colId xmlns:a16="http://schemas.microsoft.com/office/drawing/2014/main" val="1754291896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val="164041813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val="459124712"/>
                    </a:ext>
                  </a:extLst>
                </a:gridCol>
              </a:tblGrid>
              <a:tr h="305526">
                <a:tc>
                  <a:txBody>
                    <a:bodyPr/>
                    <a:lstStyle/>
                    <a:p>
                      <a:r>
                        <a:rPr lang="en-US" sz="1600" dirty="0"/>
                        <a:t>Course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06573"/>
                  </a:ext>
                </a:extLst>
              </a:tr>
              <a:tr h="305526">
                <a:tc>
                  <a:txBody>
                    <a:bodyPr/>
                    <a:lstStyle/>
                    <a:p>
                      <a:r>
                        <a:rPr lang="en-US" sz="1400" dirty="0"/>
                        <a:t>MarkeTrak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247384"/>
                  </a:ext>
                </a:extLst>
              </a:tr>
              <a:tr h="305526">
                <a:tc>
                  <a:txBody>
                    <a:bodyPr/>
                    <a:lstStyle/>
                    <a:p>
                      <a:r>
                        <a:rPr lang="en-US" sz="1400" dirty="0"/>
                        <a:t>MarkeTrak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1,342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12756"/>
                  </a:ext>
                </a:extLst>
              </a:tr>
              <a:tr h="305526">
                <a:tc>
                  <a:txBody>
                    <a:bodyPr/>
                    <a:lstStyle/>
                    <a:p>
                      <a:r>
                        <a:rPr lang="en-US" sz="1400" dirty="0"/>
                        <a:t>Retail101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9112850"/>
                  </a:ext>
                </a:extLst>
              </a:tr>
              <a:tr h="305526">
                <a:tc>
                  <a:txBody>
                    <a:bodyPr/>
                    <a:lstStyle/>
                    <a:p>
                      <a:r>
                        <a:rPr lang="en-US" sz="1400" dirty="0"/>
                        <a:t>Retail101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1,485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882447"/>
                  </a:ext>
                </a:extLst>
              </a:tr>
              <a:tr h="305526">
                <a:tc>
                  <a:txBody>
                    <a:bodyPr/>
                    <a:lstStyle/>
                    <a:p>
                      <a:r>
                        <a:rPr lang="en-US" sz="1400" dirty="0"/>
                        <a:t>Mass Trans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16094"/>
                  </a:ext>
                </a:extLst>
              </a:tr>
              <a:tr h="305526">
                <a:tc>
                  <a:txBody>
                    <a:bodyPr/>
                    <a:lstStyle/>
                    <a:p>
                      <a:r>
                        <a:rPr lang="en-US" sz="1400" dirty="0"/>
                        <a:t>Mass Trans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059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756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5937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Next RMS Meeting – December 7, 2021</a:t>
            </a:r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A0EF3F0E-613E-4A67-BC6B-8960E7F00A33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623</Words>
  <Application>Microsoft Office PowerPoint</Application>
  <PresentationFormat>On-screen Show (4:3)</PresentationFormat>
  <Paragraphs>119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Wingdings</vt:lpstr>
      <vt:lpstr>Retrospect</vt:lpstr>
      <vt:lpstr>Custom Design</vt:lpstr>
      <vt:lpstr>November 29, 2021 RMS Update to TAC</vt:lpstr>
      <vt:lpstr>October 5th Meeting Highlights</vt:lpstr>
      <vt:lpstr>October 13th IDR/AMS Workshop</vt:lpstr>
      <vt:lpstr>Nov 2nd RMS Winter Weather Preparedness Workshop</vt:lpstr>
      <vt:lpstr>PowerPoint Presentation</vt:lpstr>
      <vt:lpstr>PowerPoint Presentation</vt:lpstr>
      <vt:lpstr>PowerPoint Presentation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2020-03-06T14:03:31Z</dcterms:created>
  <dcterms:modified xsi:type="dcterms:W3CDTF">2021-11-19T16:53:40Z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91c5e66e-451b-407e-96e6-6a377931453e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uid="c5f8eb12-5b27-439d-aaa6-3402af626fa3" value="" /&gt;&lt;/sisl&gt;</vt:lpwstr>
  </property>
  <property fmtid="{D5CDD505-2E9C-101B-9397-08002B2CF9AE}" pid="6" name="bjDocumentSecurityLabel">
    <vt:lpwstr>AEP Public</vt:lpwstr>
  </property>
</Properties>
</file>