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15"/>
  </p:notesMasterIdLst>
  <p:handoutMasterIdLst>
    <p:handoutMasterId r:id="rId16"/>
  </p:handoutMasterIdLst>
  <p:sldIdLst>
    <p:sldId id="261" r:id="rId5"/>
    <p:sldId id="277" r:id="rId6"/>
    <p:sldId id="271" r:id="rId7"/>
    <p:sldId id="282" r:id="rId8"/>
    <p:sldId id="280" r:id="rId9"/>
    <p:sldId id="283" r:id="rId10"/>
    <p:sldId id="281" r:id="rId11"/>
    <p:sldId id="284" r:id="rId12"/>
    <p:sldId id="274" r:id="rId13"/>
    <p:sldId id="275" r:id="rId1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orient="horz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Ivan" initials="VI" lastIdx="2" clrIdx="0">
    <p:extLst>
      <p:ext uri="{19B8F6BF-5375-455C-9EA6-DF929625EA0E}">
        <p15:presenceInfo xmlns:p15="http://schemas.microsoft.com/office/powerpoint/2012/main" userId="Ivan" providerId="None"/>
      </p:ext>
    </p:extLst>
  </p:cmAuthor>
  <p:cmAuthor id="2" name="Smith, Chase (SPC)" initials="SC(" lastIdx="2" clrIdx="1">
    <p:extLst>
      <p:ext uri="{19B8F6BF-5375-455C-9EA6-DF929625EA0E}">
        <p15:presenceInfo xmlns:p15="http://schemas.microsoft.com/office/powerpoint/2012/main" userId="S::BCSMI@southernco.com::d0fa7ba3-2d33-4d90-9eec-4263ebb491d4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BC89EF96-8CEA-46FF-86C4-4CE0E7609802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569" autoAdjust="0"/>
    <p:restoredTop sz="94706" autoAdjust="0"/>
  </p:normalViewPr>
  <p:slideViewPr>
    <p:cSldViewPr snapToGrid="0">
      <p:cViewPr varScale="1">
        <p:scale>
          <a:sx n="94" d="100"/>
          <a:sy n="94" d="100"/>
        </p:scale>
        <p:origin x="245" y="110"/>
      </p:cViewPr>
      <p:guideLst>
        <p:guide pos="3840"/>
        <p:guide orient="horz"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2" d="100"/>
          <a:sy n="82" d="100"/>
        </p:scale>
        <p:origin x="3852" y="7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6" Type="http://schemas.openxmlformats.org/officeDocument/2006/relationships/handoutMaster" Target="handoutMasters/handout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9041DB8-B66F-4DC8-A96E-33677E0F90FF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04A0D4-B89B-4ADD-AF9E-38636B40EE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73891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EB49C4A-65AC-492D-9701-81B46C3AD0E4}" type="datetimeFigureOut">
              <a:rPr lang="en-US" smtClean="0"/>
              <a:t>11/22/2021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0861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869989-EB00-4EE7-BCB5-25BDC5BB29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36361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6" name="Straight Connector 5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Connector 6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3" name="Group 22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1" name="Straight Connector 40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" name="Straight Connector 41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Straight Connector 42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Straight Connector 43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6" name="Group 45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2" name="Straight Connector 51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3" name="Straight Connector 52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4" name="Straight Connector 53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7" name="Straight Connector 46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Straight Connector 47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Straight Connector 48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4" name="Group 23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5" name="Straight Connector 24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Straight Connector 25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0" name="Group 29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6" name="Straight Connector 35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7" name="Straight Connector 36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" name="Straight Connector 37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1" name="Straight Connector 30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31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Straight Connector 32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93845" y="1909346"/>
            <a:ext cx="9604310" cy="3383280"/>
          </a:xfrm>
        </p:spPr>
        <p:txBody>
          <a:bodyPr anchor="b">
            <a:normAutofit/>
          </a:bodyPr>
          <a:lstStyle>
            <a:lvl1pPr algn="l">
              <a:lnSpc>
                <a:spcPct val="76000"/>
              </a:lnSpc>
              <a:defRPr sz="8000" cap="none" baseline="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93845" y="5432564"/>
            <a:ext cx="9604310" cy="457200"/>
          </a:xfrm>
        </p:spPr>
        <p:txBody>
          <a:bodyPr>
            <a:normAutofit/>
          </a:bodyPr>
          <a:lstStyle>
            <a:lvl1pPr marL="0" indent="0" algn="l">
              <a:spcBef>
                <a:spcPts val="0"/>
              </a:spcBef>
              <a:buNone/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cxnSp>
        <p:nvCxnSpPr>
          <p:cNvPr id="58" name="Straight Connector 57"/>
          <p:cNvCxnSpPr/>
          <p:nvPr userDrawn="1"/>
        </p:nvCxnSpPr>
        <p:spPr>
          <a:xfrm>
            <a:off x="1295400" y="5294175"/>
            <a:ext cx="9601200" cy="0"/>
          </a:xfrm>
          <a:prstGeom prst="line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988627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A29A4-78C8-47AB-BA06-22CB45938951}" type="datetime1">
              <a:rPr lang="en-US" smtClean="0"/>
              <a:t>11/22/2021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7154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09314" y="489856"/>
            <a:ext cx="1687286" cy="530134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95399" y="489856"/>
            <a:ext cx="7587344" cy="530134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ED4ACF-2D82-46F2-A8E9-23963AA34E86}" type="datetime1">
              <a:rPr lang="en-US" smtClean="0"/>
              <a:t>11/22/2021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4635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74B5B-21A0-4192-BF4C-38187F1A68D8}" type="datetime1">
              <a:rPr lang="en-US" smtClean="0"/>
              <a:t>11/22/2021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24441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gradFill flip="none" rotWithShape="1">
          <a:gsLst>
            <a:gs pos="0">
              <a:schemeClr val="accent1"/>
            </a:gs>
            <a:gs pos="97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8" name="Straight Connector 7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4" name="Group 23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2" name="Straight Connector 41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Straight Connector 42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Straight Connector 43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Straight Connector 45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7" name="Group 46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3" name="Straight Connector 52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4" name="Straight Connector 53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Straight Connector 56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8" name="Straight Connector 47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Straight Connector 48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5" name="Group 24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6" name="Straight Connector 25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1" name="Group 30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7" name="Straight Connector 36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8" name="Straight Connector 37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Straight Connector 40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2" name="Straight Connector 31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Straight Connector 32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5400" y="2541573"/>
            <a:ext cx="9601200" cy="2743200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6000" cap="none" baseline="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5431536"/>
            <a:ext cx="9601200" cy="457200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1"/>
                </a:solidFill>
              </a:defRPr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58" name="Straight Connector 57"/>
          <p:cNvCxnSpPr/>
          <p:nvPr userDrawn="1"/>
        </p:nvCxnSpPr>
        <p:spPr>
          <a:xfrm>
            <a:off x="1295400" y="5294175"/>
            <a:ext cx="96012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677804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95400" y="1981199"/>
            <a:ext cx="4572000" cy="3810001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24600" y="1981199"/>
            <a:ext cx="4572000" cy="3810001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B5CF7C-B333-48E1-A4A6-83A3C8B73AC0}" type="datetime1">
              <a:rPr lang="en-US" smtClean="0"/>
              <a:t>11/22/2021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45679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1818322"/>
            <a:ext cx="4572000" cy="641350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95400" y="2503713"/>
            <a:ext cx="4572000" cy="328748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24600" y="1818322"/>
            <a:ext cx="4572000" cy="641350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24600" y="2503713"/>
            <a:ext cx="4572000" cy="3287487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20762-5CBF-4210-AB54-376B091119F8}" type="datetime1">
              <a:rPr lang="en-US" smtClean="0"/>
              <a:t>11/22/2021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7906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0DB371-BF5F-4058-A212-1A908E4D2674}" type="datetime1">
              <a:rPr lang="en-US" smtClean="0"/>
              <a:t>11/22/2021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89767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1" name="Group 160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162" name="Straight Connector 161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Straight Connector 162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Straight Connector 163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7" name="Straight Connector 166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Straight Connector 167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Straight Connector 169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1" name="Straight Connector 170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2" name="Straight Connector 171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Straight Connector 172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Straight Connector 173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5" name="Straight Connector 174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6" name="Straight Connector 175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Straight Connector 176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78" name="Group 177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196" name="Straight Connector 195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7" name="Straight Connector 196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8" name="Straight Connector 197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9" name="Straight Connector 198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0" name="Straight Connector 199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01" name="Group 200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207" name="Straight Connector 206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8" name="Straight Connector 207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9" name="Straight Connector 208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0" name="Straight Connector 209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1" name="Straight Connector 210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202" name="Straight Connector 201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3" name="Straight Connector 202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4" name="Straight Connector 203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5" name="Straight Connector 204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6" name="Straight Connector 205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79" name="Group 178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180" name="Straight Connector 179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1" name="Straight Connector 180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2" name="Straight Connector 181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3" name="Straight Connector 182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4" name="Straight Connector 183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85" name="Group 184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91" name="Straight Connector 190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2" name="Straight Connector 191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3" name="Straight Connector 192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4" name="Straight Connector 193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5" name="Straight Connector 194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3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86" name="Straight Connector 185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7" name="Straight Connector 186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8" name="Straight Connector 187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9" name="Straight Connector 188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0" name="Straight Connector 189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3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13" name="Footer Placeholder 21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212" name="Date Placeholder 2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A4083B-90AA-48CF-BAD5-00AA24D7F288}" type="datetime1">
              <a:rPr lang="en-US" smtClean="0"/>
              <a:t>11/22/2021</a:t>
            </a:fld>
            <a:endParaRPr lang="en-US"/>
          </a:p>
        </p:txBody>
      </p:sp>
      <p:sp>
        <p:nvSpPr>
          <p:cNvPr id="214" name="Slide Number Placeholder 2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1375A4-56A4-47D6-9801-1991572033F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817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Pr>
        <a:gradFill flip="none" rotWithShape="1">
          <a:gsLst>
            <a:gs pos="0">
              <a:schemeClr val="accent1"/>
            </a:gs>
            <a:gs pos="100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 userDrawn="1"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10" name="Straight Connector 9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6" name="Group 25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4" name="Straight Connector 43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Straight Connector 45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Straight Connector 46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Straight Connector 47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9" name="Group 48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Straight Connector 56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8" name="Straight Connector 57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9" name="Straight Connector 58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Straight Connector 52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" name="Straight Connector 53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7" name="Group 26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8" name="Straight Connector 27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Straight Connector 30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31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3" name="Group 32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Straight Connector 40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2" name="Straight Connector 41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3" name="Straight Connector 42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Straight Connector 36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" name="Straight Connector 37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7" name="Rectangle 6"/>
          <p:cNvSpPr/>
          <p:nvPr userDrawn="1"/>
        </p:nvSpPr>
        <p:spPr>
          <a:xfrm>
            <a:off x="0" y="0"/>
            <a:ext cx="7315200" cy="6858000"/>
          </a:xfrm>
          <a:prstGeom prst="rect">
            <a:avLst/>
          </a:prstGeom>
          <a:gradFill>
            <a:gsLst>
              <a:gs pos="69000">
                <a:schemeClr val="bg1"/>
              </a:gs>
              <a:gs pos="0">
                <a:schemeClr val="bg1"/>
              </a:gs>
              <a:gs pos="100000">
                <a:schemeClr val="bg1">
                  <a:lumMod val="95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913152" y="571500"/>
            <a:ext cx="3657600" cy="2197100"/>
          </a:xfrm>
        </p:spPr>
        <p:txBody>
          <a:bodyPr anchor="b">
            <a:normAutofit/>
          </a:bodyPr>
          <a:lstStyle>
            <a:lvl1pPr>
              <a:defRPr sz="26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3197" y="571500"/>
            <a:ext cx="6217920" cy="5715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913152" y="2995012"/>
            <a:ext cx="3657600" cy="2285950"/>
          </a:xfrm>
        </p:spPr>
        <p:txBody>
          <a:bodyPr>
            <a:normAutofit/>
          </a:bodyPr>
          <a:lstStyle>
            <a:lvl1pPr marL="0" indent="0">
              <a:spcBef>
                <a:spcPts val="1200"/>
              </a:spcBef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60" name="Straight Connector 59"/>
          <p:cNvCxnSpPr/>
          <p:nvPr userDrawn="1"/>
        </p:nvCxnSpPr>
        <p:spPr>
          <a:xfrm>
            <a:off x="7923089" y="2895600"/>
            <a:ext cx="3659311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F5BAF629-ECA2-4CF3-B790-9D9BDED98269}" type="datetime1">
              <a:rPr lang="en-US" smtClean="0"/>
              <a:pPr/>
              <a:t>11/22/2021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E31375A4-56A4-47D6-9801-1991572033F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73741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Pr>
        <a:gradFill flip="none" rotWithShape="1">
          <a:gsLst>
            <a:gs pos="0">
              <a:schemeClr val="accent1"/>
            </a:gs>
            <a:gs pos="100000">
              <a:schemeClr val="accent1">
                <a:lumMod val="8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 bwMode="hidden">
          <a:xfrm>
            <a:off x="-1" y="0"/>
            <a:ext cx="12192002" cy="6858000"/>
            <a:chOff x="-1" y="0"/>
            <a:chExt cx="12192002" cy="6858000"/>
          </a:xfrm>
        </p:grpSpPr>
        <p:cxnSp>
          <p:nvCxnSpPr>
            <p:cNvPr id="9" name="Straight Connector 8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accent1">
                  <a:lumMod val="7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5" name="Group 24"/>
            <p:cNvGrpSpPr/>
            <p:nvPr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43" name="Straight Connector 42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Straight Connector 43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Straight Connector 45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Straight Connector 46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8" name="Group 47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54" name="Straight Connector 53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" name="Straight Connector 54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" name="Straight Connector 55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7" name="Straight Connector 56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8" name="Straight Connector 57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9" name="Straight Connector 48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Straight Connector 49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Straight Connector 52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6" name="Group 25"/>
            <p:cNvGrpSpPr/>
            <p:nvPr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27" name="Straight Connector 26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Straight Connector 30"/>
              <p:cNvCxnSpPr/>
              <p:nvPr/>
            </p:nvCxnSpPr>
            <p:spPr bwMode="hidden">
              <a:xfrm>
                <a:off x="5150644" y="0"/>
                <a:ext cx="6815931" cy="6858000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2" name="Group 31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38" name="Straight Connector 37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Straight Connector 38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0" name="Straight Connector 39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1" name="Straight Connector 40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2" name="Straight Connector 41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accent1">
                      <a:lumMod val="7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3" name="Straight Connector 32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" name="Straight Connector 33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Straight Connector 34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Connector 35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Straight Connector 36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accent1">
                    <a:lumMod val="7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60" name="Rectangle 59"/>
          <p:cNvSpPr/>
          <p:nvPr/>
        </p:nvSpPr>
        <p:spPr>
          <a:xfrm>
            <a:off x="0" y="0"/>
            <a:ext cx="7315200" cy="6858000"/>
          </a:xfrm>
          <a:prstGeom prst="rect">
            <a:avLst/>
          </a:prstGeom>
          <a:gradFill>
            <a:gsLst>
              <a:gs pos="69000">
                <a:schemeClr val="bg1"/>
              </a:gs>
              <a:gs pos="0">
                <a:schemeClr val="bg1"/>
              </a:gs>
              <a:gs pos="100000">
                <a:schemeClr val="bg1">
                  <a:lumMod val="95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9" name="Straight Connector 58"/>
          <p:cNvCxnSpPr/>
          <p:nvPr/>
        </p:nvCxnSpPr>
        <p:spPr>
          <a:xfrm>
            <a:off x="7923089" y="2895600"/>
            <a:ext cx="3659311" cy="0"/>
          </a:xfrm>
          <a:prstGeom prst="line">
            <a:avLst/>
          </a:prstGeom>
          <a:ln w="190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909560" y="576072"/>
            <a:ext cx="3657600" cy="2194560"/>
          </a:xfrm>
        </p:spPr>
        <p:txBody>
          <a:bodyPr anchor="b">
            <a:normAutofit/>
          </a:bodyPr>
          <a:lstStyle>
            <a:lvl1pPr>
              <a:defRPr sz="2600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 descr="An empty placeholder to add an image. Click on the placeholder and select the image that you wish to add."/>
          <p:cNvSpPr>
            <a:spLocks noGrp="1"/>
          </p:cNvSpPr>
          <p:nvPr>
            <p:ph type="pic" idx="1"/>
          </p:nvPr>
        </p:nvSpPr>
        <p:spPr>
          <a:xfrm>
            <a:off x="4412" y="-159"/>
            <a:ext cx="7315200" cy="6858000"/>
          </a:xfrm>
        </p:spPr>
        <p:txBody>
          <a:bodyPr tIns="457200">
            <a:normAutofit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909560" y="2999232"/>
            <a:ext cx="3657600" cy="2286000"/>
          </a:xfrm>
        </p:spPr>
        <p:txBody>
          <a:bodyPr/>
          <a:lstStyle>
            <a:lvl1pPr marL="0" indent="0">
              <a:spcBef>
                <a:spcPts val="1200"/>
              </a:spcBef>
              <a:buNone/>
              <a:defRPr sz="1600">
                <a:solidFill>
                  <a:schemeClr val="bg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20318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53000">
              <a:schemeClr val="bg1"/>
            </a:gs>
            <a:gs pos="0">
              <a:schemeClr val="bg1">
                <a:lumMod val="100000"/>
              </a:schemeClr>
            </a:gs>
            <a:gs pos="100000">
              <a:schemeClr val="bg1">
                <a:lumMod val="95000"/>
                <a:alpha val="65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6" name="Group 95"/>
          <p:cNvGrpSpPr/>
          <p:nvPr userDrawn="1"/>
        </p:nvGrpSpPr>
        <p:grpSpPr bwMode="hidden">
          <a:xfrm>
            <a:off x="-1" y="-195943"/>
            <a:ext cx="12192002" cy="6858000"/>
            <a:chOff x="-1" y="0"/>
            <a:chExt cx="12192002" cy="6858000"/>
          </a:xfrm>
        </p:grpSpPr>
        <p:cxnSp>
          <p:nvCxnSpPr>
            <p:cNvPr id="97" name="Straight Connector 96"/>
            <p:cNvCxnSpPr/>
            <p:nvPr/>
          </p:nvCxnSpPr>
          <p:spPr bwMode="hidden">
            <a:xfrm>
              <a:off x="61019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8" name="Straight Connector 97"/>
            <p:cNvCxnSpPr/>
            <p:nvPr/>
          </p:nvCxnSpPr>
          <p:spPr bwMode="hidden">
            <a:xfrm>
              <a:off x="182933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Straight Connector 98"/>
            <p:cNvCxnSpPr/>
            <p:nvPr/>
          </p:nvCxnSpPr>
          <p:spPr bwMode="hidden">
            <a:xfrm>
              <a:off x="304847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Connector 99"/>
            <p:cNvCxnSpPr/>
            <p:nvPr/>
          </p:nvCxnSpPr>
          <p:spPr bwMode="hidden">
            <a:xfrm>
              <a:off x="426760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Straight Connector 100"/>
            <p:cNvCxnSpPr/>
            <p:nvPr/>
          </p:nvCxnSpPr>
          <p:spPr bwMode="hidden">
            <a:xfrm>
              <a:off x="548674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Straight Connector 101"/>
            <p:cNvCxnSpPr/>
            <p:nvPr/>
          </p:nvCxnSpPr>
          <p:spPr bwMode="hidden">
            <a:xfrm>
              <a:off x="6705884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Straight Connector 102"/>
            <p:cNvCxnSpPr/>
            <p:nvPr/>
          </p:nvCxnSpPr>
          <p:spPr bwMode="hidden">
            <a:xfrm>
              <a:off x="7925022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Straight Connector 103"/>
            <p:cNvCxnSpPr/>
            <p:nvPr/>
          </p:nvCxnSpPr>
          <p:spPr bwMode="hidden">
            <a:xfrm>
              <a:off x="9144160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Straight Connector 104"/>
            <p:cNvCxnSpPr/>
            <p:nvPr/>
          </p:nvCxnSpPr>
          <p:spPr bwMode="hidden">
            <a:xfrm>
              <a:off x="10363298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Straight Connector 105"/>
            <p:cNvCxnSpPr/>
            <p:nvPr/>
          </p:nvCxnSpPr>
          <p:spPr bwMode="hidden">
            <a:xfrm>
              <a:off x="11582436" y="0"/>
              <a:ext cx="0" cy="685800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Straight Connector 106"/>
            <p:cNvCxnSpPr/>
            <p:nvPr/>
          </p:nvCxnSpPr>
          <p:spPr bwMode="hidden">
            <a:xfrm>
              <a:off x="2819" y="38648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Straight Connector 107"/>
            <p:cNvCxnSpPr/>
            <p:nvPr/>
          </p:nvCxnSpPr>
          <p:spPr bwMode="hidden">
            <a:xfrm>
              <a:off x="2819" y="1611181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Straight Connector 108"/>
            <p:cNvCxnSpPr/>
            <p:nvPr/>
          </p:nvCxnSpPr>
          <p:spPr bwMode="hidden">
            <a:xfrm>
              <a:off x="2819" y="2835877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0" name="Straight Connector 109"/>
            <p:cNvCxnSpPr/>
            <p:nvPr/>
          </p:nvCxnSpPr>
          <p:spPr bwMode="hidden">
            <a:xfrm>
              <a:off x="2819" y="4060573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1" name="Straight Connector 110"/>
            <p:cNvCxnSpPr/>
            <p:nvPr/>
          </p:nvCxnSpPr>
          <p:spPr bwMode="hidden">
            <a:xfrm>
              <a:off x="2819" y="5285269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Straight Connector 111"/>
            <p:cNvCxnSpPr/>
            <p:nvPr/>
          </p:nvCxnSpPr>
          <p:spPr bwMode="hidden">
            <a:xfrm>
              <a:off x="2819" y="6509965"/>
              <a:ext cx="12188952" cy="0"/>
            </a:xfrm>
            <a:prstGeom prst="line">
              <a:avLst/>
            </a:prstGeom>
            <a:ln>
              <a:solidFill>
                <a:schemeClr val="bg1">
                  <a:lumMod val="85000"/>
                  <a:alpha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13" name="Group 112"/>
            <p:cNvGrpSpPr/>
            <p:nvPr userDrawn="1"/>
          </p:nvGrpSpPr>
          <p:grpSpPr bwMode="hidden">
            <a:xfrm>
              <a:off x="-1" y="0"/>
              <a:ext cx="12192001" cy="6858000"/>
              <a:chOff x="-1" y="0"/>
              <a:chExt cx="12192001" cy="6858000"/>
            </a:xfrm>
          </p:grpSpPr>
          <p:cxnSp>
            <p:nvCxnSpPr>
              <p:cNvPr id="131" name="Straight Connector 130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2" name="Straight Connector 131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3" name="Straight Connector 132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4" name="Straight Connector 133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5" name="Straight Connector 134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36" name="Group 135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42" name="Straight Connector 141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3" name="Straight Connector 142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4" name="Straight Connector 143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5" name="Straight Connector 144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46" name="Straight Connector 145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37" name="Straight Connector 136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8" name="Straight Connector 137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9" name="Straight Connector 138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0" name="Straight Connector 139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1" name="Straight Connector 140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14" name="Group 113"/>
            <p:cNvGrpSpPr/>
            <p:nvPr userDrawn="1"/>
          </p:nvGrpSpPr>
          <p:grpSpPr bwMode="hidden">
            <a:xfrm flipH="1">
              <a:off x="0" y="0"/>
              <a:ext cx="12192001" cy="6858000"/>
              <a:chOff x="-1" y="0"/>
              <a:chExt cx="12192001" cy="6858000"/>
            </a:xfrm>
          </p:grpSpPr>
          <p:cxnSp>
            <p:nvCxnSpPr>
              <p:cNvPr id="115" name="Straight Connector 114"/>
              <p:cNvCxnSpPr/>
              <p:nvPr/>
            </p:nvCxnSpPr>
            <p:spPr bwMode="hidden">
              <a:xfrm>
                <a:off x="225425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6" name="Straight Connector 115"/>
              <p:cNvCxnSpPr/>
              <p:nvPr/>
            </p:nvCxnSpPr>
            <p:spPr bwMode="hidden">
              <a:xfrm>
                <a:off x="1449154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7" name="Straight Connector 116"/>
              <p:cNvCxnSpPr/>
              <p:nvPr/>
            </p:nvCxnSpPr>
            <p:spPr bwMode="hidden">
              <a:xfrm>
                <a:off x="266598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" name="Straight Connector 117"/>
              <p:cNvCxnSpPr/>
              <p:nvPr/>
            </p:nvCxnSpPr>
            <p:spPr bwMode="hidden">
              <a:xfrm>
                <a:off x="3885119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" name="Straight Connector 118"/>
              <p:cNvCxnSpPr/>
              <p:nvPr/>
            </p:nvCxnSpPr>
            <p:spPr bwMode="hidden">
              <a:xfrm>
                <a:off x="5106502" y="0"/>
                <a:ext cx="6815931" cy="6858000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20" name="Group 119"/>
              <p:cNvGrpSpPr/>
              <p:nvPr/>
            </p:nvGrpSpPr>
            <p:grpSpPr bwMode="hidden">
              <a:xfrm>
                <a:off x="6327885" y="0"/>
                <a:ext cx="5864115" cy="5898673"/>
                <a:chOff x="6327885" y="0"/>
                <a:chExt cx="5864115" cy="5898673"/>
              </a:xfrm>
            </p:grpSpPr>
            <p:cxnSp>
              <p:nvCxnSpPr>
                <p:cNvPr id="126" name="Straight Connector 125"/>
                <p:cNvCxnSpPr/>
                <p:nvPr/>
              </p:nvCxnSpPr>
              <p:spPr bwMode="hidden">
                <a:xfrm>
                  <a:off x="6327885" y="0"/>
                  <a:ext cx="5864115" cy="5898673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7" name="Straight Connector 126"/>
                <p:cNvCxnSpPr/>
                <p:nvPr/>
              </p:nvCxnSpPr>
              <p:spPr bwMode="hidden">
                <a:xfrm>
                  <a:off x="7549268" y="0"/>
                  <a:ext cx="4642732" cy="4672425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8" name="Straight Connector 127"/>
                <p:cNvCxnSpPr/>
                <p:nvPr/>
              </p:nvCxnSpPr>
              <p:spPr bwMode="hidden">
                <a:xfrm>
                  <a:off x="8772997" y="0"/>
                  <a:ext cx="3419003" cy="345674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29" name="Straight Connector 128"/>
                <p:cNvCxnSpPr/>
                <p:nvPr/>
              </p:nvCxnSpPr>
              <p:spPr bwMode="hidden">
                <a:xfrm>
                  <a:off x="9982200" y="0"/>
                  <a:ext cx="2209800" cy="2226469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30" name="Straight Connector 129"/>
                <p:cNvCxnSpPr/>
                <p:nvPr/>
              </p:nvCxnSpPr>
              <p:spPr bwMode="hidden">
                <a:xfrm>
                  <a:off x="11199019" y="0"/>
                  <a:ext cx="992981" cy="1002506"/>
                </a:xfrm>
                <a:prstGeom prst="line">
                  <a:avLst/>
                </a:prstGeom>
                <a:ln>
                  <a:solidFill>
                    <a:schemeClr val="bg1">
                      <a:lumMod val="85000"/>
                      <a:alpha val="2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21" name="Straight Connector 120"/>
              <p:cNvCxnSpPr/>
              <p:nvPr/>
            </p:nvCxnSpPr>
            <p:spPr bwMode="hidden">
              <a:xfrm flipH="1" flipV="1">
                <a:off x="-1" y="1012053"/>
                <a:ext cx="5828811" cy="58459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2" name="Straight Connector 121"/>
              <p:cNvCxnSpPr/>
              <p:nvPr/>
            </p:nvCxnSpPr>
            <p:spPr bwMode="hidden">
              <a:xfrm flipH="1" flipV="1">
                <a:off x="-1" y="2227340"/>
                <a:ext cx="4614781" cy="4630658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3" name="Straight Connector 122"/>
              <p:cNvCxnSpPr/>
              <p:nvPr/>
            </p:nvCxnSpPr>
            <p:spPr bwMode="hidden">
              <a:xfrm flipH="1" flipV="1">
                <a:off x="-1" y="3432149"/>
                <a:ext cx="3398419" cy="3425849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4" name="Straight Connector 123"/>
              <p:cNvCxnSpPr/>
              <p:nvPr/>
            </p:nvCxnSpPr>
            <p:spPr bwMode="hidden">
              <a:xfrm flipH="1" flipV="1">
                <a:off x="-1" y="4651431"/>
                <a:ext cx="2196496" cy="2206567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5" name="Straight Connector 124"/>
              <p:cNvCxnSpPr/>
              <p:nvPr/>
            </p:nvCxnSpPr>
            <p:spPr bwMode="hidden">
              <a:xfrm flipH="1" flipV="1">
                <a:off x="-1" y="5864453"/>
                <a:ext cx="987003" cy="993545"/>
              </a:xfrm>
              <a:prstGeom prst="line">
                <a:avLst/>
              </a:prstGeom>
              <a:ln>
                <a:solidFill>
                  <a:schemeClr val="bg1">
                    <a:lumMod val="85000"/>
                    <a:alpha val="2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95400" y="503853"/>
            <a:ext cx="9601200" cy="114238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5400" y="1981201"/>
            <a:ext cx="9601200" cy="380999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cxnSp>
        <p:nvCxnSpPr>
          <p:cNvPr id="148" name="Straight Connector 147"/>
          <p:cNvCxnSpPr/>
          <p:nvPr userDrawn="1"/>
        </p:nvCxnSpPr>
        <p:spPr>
          <a:xfrm>
            <a:off x="609600" y="6172200"/>
            <a:ext cx="10972800" cy="0"/>
          </a:xfrm>
          <a:prstGeom prst="line">
            <a:avLst/>
          </a:prstGeom>
          <a:ln w="1270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601" y="6289679"/>
            <a:ext cx="6128030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r>
              <a:rPr lang="en-US" dirty="0"/>
              <a:t>Add a footer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294042" y="6289679"/>
            <a:ext cx="965946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fld id="{B51B2453-8663-4C69-AF73-9FD7B1DEC5D0}" type="datetime1">
              <a:rPr lang="en-US" smtClean="0"/>
              <a:pPr/>
              <a:t>11/22/2021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65311" y="6289679"/>
            <a:ext cx="918882" cy="2224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</a:lstStyle>
          <a:p>
            <a:fld id="{E31375A4-56A4-47D6-9801-1991572033F7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32598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9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1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8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indent="-179388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00" indent="-182880" algn="l" defTabSz="914400" rtl="0" eaLnBrk="1" latinLnBrk="0" hangingPunct="1">
        <a:lnSpc>
          <a:spcPct val="90000"/>
        </a:lnSpc>
        <a:spcBef>
          <a:spcPts val="8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143000" indent="-179388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600200" indent="-179388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828800" indent="-182880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Char char="▪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878012" indent="0" algn="l" defTabSz="914400" rtl="0" eaLnBrk="1" latinLnBrk="0" hangingPunct="1">
        <a:lnSpc>
          <a:spcPct val="90000"/>
        </a:lnSpc>
        <a:spcBef>
          <a:spcPts val="600"/>
        </a:spcBef>
        <a:buClr>
          <a:schemeClr val="accent1">
            <a:lumMod val="75000"/>
          </a:schemeClr>
        </a:buClr>
        <a:buSzPct val="100000"/>
        <a:buFont typeface="Arial" pitchFamily="34" charset="0"/>
        <a:buNone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4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Emergency Conditions List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r>
              <a:rPr lang="en-US" sz="2400" dirty="0"/>
              <a:t>ROS &amp; WMS Update to TAC</a:t>
            </a:r>
          </a:p>
          <a:p>
            <a:r>
              <a:rPr lang="en-US" sz="2400" dirty="0" smtClean="0"/>
              <a:t>November 29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, </a:t>
            </a:r>
            <a:r>
              <a:rPr lang="en-US" sz="2400" dirty="0"/>
              <a:t>2021</a:t>
            </a:r>
          </a:p>
        </p:txBody>
      </p:sp>
    </p:spTree>
    <p:extLst>
      <p:ext uri="{BB962C8B-B14F-4D97-AF65-F5344CB8AC3E}">
        <p14:creationId xmlns:p14="http://schemas.microsoft.com/office/powerpoint/2010/main" val="10690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4338147" y="3532256"/>
            <a:ext cx="3515706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4000" b="1" dirty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QUESTIONS?</a:t>
            </a:r>
          </a:p>
        </p:txBody>
      </p:sp>
    </p:spTree>
    <p:extLst>
      <p:ext uri="{BB962C8B-B14F-4D97-AF65-F5344CB8AC3E}">
        <p14:creationId xmlns:p14="http://schemas.microsoft.com/office/powerpoint/2010/main" val="2465842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OVERVIEW</a:t>
            </a:r>
            <a:endParaRPr lang="en-US" dirty="0"/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b="1" dirty="0" smtClean="0"/>
              <a:t>Edits in this month’s update reflect recent guidance aiming to complete items if </a:t>
            </a:r>
            <a:endParaRPr lang="en-US" b="1" dirty="0"/>
          </a:p>
          <a:p>
            <a:pPr lvl="1"/>
            <a:r>
              <a:rPr lang="en-US" dirty="0" smtClean="0"/>
              <a:t>Assigned to and being taken up by a working group</a:t>
            </a:r>
            <a:endParaRPr lang="en-US" dirty="0"/>
          </a:p>
          <a:p>
            <a:pPr lvl="1"/>
            <a:r>
              <a:rPr lang="en-US" dirty="0" smtClean="0"/>
              <a:t>A revision request has been introduced to address the issue</a:t>
            </a:r>
          </a:p>
          <a:p>
            <a:pPr marL="0" indent="0">
              <a:buNone/>
            </a:pPr>
            <a:r>
              <a:rPr lang="en-US" b="1" dirty="0" smtClean="0"/>
              <a:t>Some items have been left as “In Progress” pending review and discussion at the December subcommittee meetings</a:t>
            </a:r>
          </a:p>
          <a:p>
            <a:pPr marL="0" indent="0">
              <a:buNone/>
            </a:pPr>
            <a:r>
              <a:rPr lang="en-US" b="1" dirty="0" smtClean="0"/>
              <a:t>Plan to bring remaining “In Progress” items to January TAC meeting for close out</a:t>
            </a:r>
          </a:p>
          <a:p>
            <a:pPr marL="0" indent="0">
              <a:buNone/>
            </a:pPr>
            <a:r>
              <a:rPr lang="en-US" b="1" dirty="0" smtClean="0"/>
              <a:t>Items “Awaiting Commission Direction” were not edited, pending additional TAC feedback</a:t>
            </a:r>
            <a:endParaRPr lang="en-US" b="1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12511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ROS COMPLETED ITEMS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7375482"/>
              </p:ext>
            </p:extLst>
          </p:nvPr>
        </p:nvGraphicFramePr>
        <p:xfrm>
          <a:off x="1295400" y="1847850"/>
          <a:ext cx="9989773" cy="3965090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380428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569851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5039494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23828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Description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Findings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4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Load Shed</a:t>
                      </a:r>
                      <a:r>
                        <a:rPr lang="en-US" sz="1400" b="1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: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consider adjusting operational practices, understand practical, operational limits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NPRR1094,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NOGRR233 submitted allowing UF relay load to be manually shed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0910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5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Outage Scheduler: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explore reporting &amp; timing requirement changes to achieve enhanced situational awareness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None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NPRR1084 submitted to improve reporting of resource outages, </a:t>
                      </a:r>
                      <a:r>
                        <a:rPr lang="en-US" sz="1400" b="0" i="0" u="none" strike="noStrike" baseline="0" dirty="0" err="1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derates</a:t>
                      </a:r>
                      <a:endParaRPr lang="en-US" sz="1400" b="0" i="0" u="none" strike="noStrike" baseline="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2382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6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Resource Telemetry: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ensure accurate exchange of resource telemetry related to PRC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NPRR1085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submitted addressing continuous validity of PRC and dispatch through timely changes to resource telemetry and COPs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29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Load Impact to GTCs: </a:t>
                      </a: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determine impact of load shed on generation curtailments</a:t>
                      </a: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for generation tied to GTCs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None/>
                      </a:pP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ERCOT presented summary of generation curtailment by constraints during 2021 February event at the June 2021 CMWG meeting</a:t>
                      </a: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17377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30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Frequency relay points: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analyze load shed responsibilities related to frequencies for generation &amp; load to ensure alignment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Allow NOGRR226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(revising 5% TO load shedding relay point) to work through the stakeholder process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45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Frequency: </a:t>
                      </a: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analyze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system frequency leading up to EEA and determine impact of low frequency on generation and load tripping (combined with #30)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Allow NOGRR226 t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o work through the stakeholder process; PDCWG recommends creation of a temporary task force to review ERCOT's Ancillary Services Methodology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2382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122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Dynamic Load Shed</a:t>
                      </a: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: Consider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use of dynamic load shed ratios by comparing static load shed table to dynamic (actual)load ratio shares during the winter event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None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SB3 requires seasonal load shed obligations.  Concern about complexity of calculating / communicating load shed obligations in real-time.  No recommended changes.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740226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ROS STATUS UPDATE</a:t>
            </a:r>
            <a:endParaRPr lang="en-US" dirty="0"/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199"/>
            <a:ext cx="9601200" cy="3810001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dirty="0" smtClean="0"/>
              <a:t>Item #42 (</a:t>
            </a:r>
            <a:r>
              <a:rPr lang="en-US" dirty="0" err="1" smtClean="0"/>
              <a:t>Underfrequency</a:t>
            </a:r>
            <a:r>
              <a:rPr lang="en-US" dirty="0" smtClean="0"/>
              <a:t> Relay Process): updated item description has been modified as discussed at November ROS; plan to bring back for close out at January TAC</a:t>
            </a:r>
          </a:p>
          <a:p>
            <a:pPr marL="0" indent="0">
              <a:buNone/>
            </a:pPr>
            <a:endParaRPr lang="en-US" b="1" dirty="0"/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endParaRPr lang="en-US" b="1" dirty="0"/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dirty="0" smtClean="0"/>
              <a:t>NPRR1094 and NOGRR233 allowing UF relay load to be manually shed are in the stakeholder process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2204992"/>
              </p:ext>
            </p:extLst>
          </p:nvPr>
        </p:nvGraphicFramePr>
        <p:xfrm>
          <a:off x="1166585" y="3083559"/>
          <a:ext cx="10405872" cy="1605280"/>
        </p:xfrm>
        <a:graphic>
          <a:graphicData uri="http://schemas.openxmlformats.org/drawingml/2006/table">
            <a:tbl>
              <a:tblPr firstRow="1" bandRow="1">
                <a:tableStyleId>{BC89EF96-8CEA-46FF-86C4-4CE0E7609802}</a:tableStyleId>
              </a:tblPr>
              <a:tblGrid>
                <a:gridCol w="5202936"/>
                <a:gridCol w="5202936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Previous Description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Updated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Description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500" dirty="0" smtClean="0"/>
                        <a:t>Modify under-frequency relay (UFR) process to understand whether they can be used in smaller areas.  Create a comparison among Transmission Operators and related Distribution Service Providers with how the UFRs performed with different types of load.</a:t>
                      </a:r>
                      <a:endParaRPr lang="en-US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500" dirty="0" smtClean="0"/>
                        <a:t>Review under-frequency relay requirements to determine if changes are needed to improve Transmission and / or Distribution Service Providers' abilities to shed and rotate load.</a:t>
                      </a:r>
                      <a:endParaRPr lang="en-US" sz="15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68423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JOINT ROS/WMS COMPLETED ITEMS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1730525"/>
              </p:ext>
            </p:extLst>
          </p:nvPr>
        </p:nvGraphicFramePr>
        <p:xfrm>
          <a:off x="1295400" y="1730829"/>
          <a:ext cx="9989773" cy="4401837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380428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3982302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5627043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298153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Description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Findings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7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DER Registration:</a:t>
                      </a:r>
                      <a:r>
                        <a:rPr lang="en-US" sz="1400" b="1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expand registration and real time data requirements for all resource types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NPRR1077,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PGRR092,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RRGRR029 submitted extending self limiting concept to SOGs and telemetry requirements for SOGs 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0910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16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Should ERCOT Summer Preparedness communications begin to include Winter preparedness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None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Addressed by RECTF - RMS will hold Weather Preparedness workshops for summer and for winter</a:t>
                      </a: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2382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35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Natural</a:t>
                      </a:r>
                      <a:r>
                        <a:rPr lang="en-US" sz="1400" b="1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gas supply emergencies: 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review current procedures, communication requirements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Discussed at 9/24/21 GEWG working group; determined no action needed at this time, pending outcomes of PUC, RRC activities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41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DC Ties: </a:t>
                      </a: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review performance, consider impacts to planning</a:t>
                      </a: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assumptions and other policies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285750" indent="-285750" algn="l" fontAlgn="ctr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DC</a:t>
                      </a: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Ties were available, but schedules curtailed during Uri</a:t>
                      </a:r>
                    </a:p>
                    <a:p>
                      <a:pPr marL="285750" indent="-285750" algn="l" fontAlgn="ctr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SAWG reviewed and per protocol methodology, future winter DC tie capacity contribution will use URI DC tie performance as a basis</a:t>
                      </a:r>
                    </a:p>
                    <a:p>
                      <a:pPr marL="285750" indent="-285750" algn="l" fontAlgn="ctr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OWG recommended no changes</a:t>
                      </a:r>
                    </a:p>
                    <a:p>
                      <a:pPr marL="285750" indent="-285750" algn="l" fontAlgn="ctr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PLWG recommended no planning guide revisions but did recommend </a:t>
                      </a:r>
                    </a:p>
                    <a:p>
                      <a:pPr marL="742950" lvl="1" indent="-285750" algn="l" fontAlgn="ctr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Update</a:t>
                      </a: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specific study scope document to include specific assumptions for DC Tie contributions</a:t>
                      </a:r>
                    </a:p>
                    <a:p>
                      <a:pPr marL="742950" lvl="1" indent="-285750" algn="l" fontAlgn="ctr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study scenarios should include scenarios with zero DC tie contributions</a:t>
                      </a: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17377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44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Ancillary Service Products</a:t>
                      </a: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: review existing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products, determine if existing suite of products and amounts is adequate based on Uri lessons learned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indent="-285750" algn="l" fontAlgn="ctr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NPRR1093,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NPRR1096, NOGRR232, OBDRR032, OBDRR033 were all submitted with impacts to A/S</a:t>
                      </a:r>
                    </a:p>
                    <a:p>
                      <a:pPr marL="285750" indent="-285750" algn="l" fontAlgn="ctr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PDCWG recommends creation of a temporary task force to review ERCOT's Ancillary Services Methodology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28783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JOINT ROS/WMS COMPLETED ITEMS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5702819"/>
              </p:ext>
            </p:extLst>
          </p:nvPr>
        </p:nvGraphicFramePr>
        <p:xfrm>
          <a:off x="1295400" y="1847850"/>
          <a:ext cx="9989773" cy="4128606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380428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3982302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5627043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23828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Description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Findings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48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ERS Program</a:t>
                      </a:r>
                      <a:r>
                        <a:rPr lang="en-US" sz="1400" b="1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Review: 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Review performance during Uri, determine if adjustments are needed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Developed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list of lessons learned as reflected in NPRR1090 which was submitted and has been approved 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0910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50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Demand Response:</a:t>
                      </a:r>
                      <a:r>
                        <a:rPr lang="en-US" sz="1400" b="1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Review performance during Uri for REP and NOIE areas, determine if adjustments needed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None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DR performance for REP and NOIE areas reviewed by DSWG; NPRR1087 prohibiting critical load participation as Load Resources or ERS was submitted and has been approved</a:t>
                      </a: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2382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55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Should critical infrastructure be prohibited from participating in demand response programs, at least during severe weather events?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NPRR1087 prohibiting critical load participation as Load Resources or ERS was submitted and has been approved</a:t>
                      </a:r>
                    </a:p>
                    <a:p>
                      <a:pPr algn="l" fontAlgn="ctr"/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86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1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Constraint</a:t>
                      </a:r>
                      <a:r>
                        <a:rPr lang="en-US" sz="1400" b="1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en-US" sz="1400" b="1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management process during EEA3:</a:t>
                      </a: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Assess if changes are warranted. How much generation was curtailed for congestion including GTC during EEA3?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Font typeface="Arial" panose="020B0604020202020204" pitchFamily="34" charset="0"/>
                        <a:buNone/>
                      </a:pP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Current procedures outline when ERCOT constraint management actions are taken; Network</a:t>
                      </a: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Security Analysis </a:t>
                      </a: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Inactive &amp; Active Constraints reports provide market visibility</a:t>
                      </a: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17377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91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Could fast frequency response play a bigger role?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85750" indent="-285750" algn="l" fontAlgn="ctr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WMWG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reviewed m</a:t>
                      </a: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ultiple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p</a:t>
                      </a: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roposals to increase participation from ESRs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</a:t>
                      </a: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and an opinion paper concluding that </a:t>
                      </a:r>
                      <a:r>
                        <a:rPr lang="en-US" sz="1400" b="0" i="0" u="none" strike="noStrike" dirty="0" err="1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underprocurement</a:t>
                      </a: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of a single AS product was not an issue during URI was discussed</a:t>
                      </a:r>
                    </a:p>
                    <a:p>
                      <a:pPr marL="285750" indent="-285750" algn="l" fontAlgn="ctr">
                        <a:buFont typeface="Arial" panose="020B0604020202020204" pitchFamily="34" charset="0"/>
                        <a:buChar char="•"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PDCWG recommends creation of a temporary task force to review ERCOT's Ancillary Services Methodology.</a:t>
                      </a:r>
                    </a:p>
                    <a:p>
                      <a:pPr marL="285750" marR="0" lvl="0" indent="-28575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Allow NOGRR226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(revising 5% TO load shedding relay point) to work through the stakeholder process</a:t>
                      </a:r>
                      <a:endParaRPr lang="en-US" sz="1400" b="0" i="0" u="none" strike="noStrike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19652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WMS COMPLETED ITEMS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28701300"/>
              </p:ext>
            </p:extLst>
          </p:nvPr>
        </p:nvGraphicFramePr>
        <p:xfrm>
          <a:off x="1295400" y="1847850"/>
          <a:ext cx="10405872" cy="3865402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796527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3327530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6281815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23828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Description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Findings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61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How should capacity reports be modified to include gas market coincident and offsetting risks with electric system?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Font typeface="Arial" panose="020B0604020202020204" pitchFamily="34" charset="0"/>
                        <a:buNone/>
                      </a:pP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This was previously assigned to SAWG</a:t>
                      </a: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and will continue to be discussed as part of ongoing SAWG work</a:t>
                      </a:r>
                      <a:endParaRPr lang="en-US" sz="1400" b="0" u="none" strike="noStrike" kern="120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0910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62</a:t>
                      </a: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Critical load participation as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Load Resources and ERS Loads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NPRR1087 prohibiting critical load participation as Load Resources or ERS was submitted and has been approved</a:t>
                      </a: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2382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87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Changes to reserve margin target,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reserve margin calculation methodologies for CDR &amp; SARA, planning reserve margin studies including EORM &amp; MERM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This was previously assigned to SAWG</a:t>
                      </a: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and will continue to be discussed as part of ongoing SAWG work</a:t>
                      </a:r>
                      <a:endParaRPr lang="en-US" sz="1400" b="0" u="none" strike="noStrike" kern="120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  <a:p>
                      <a:pPr algn="l" fontAlgn="ctr"/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88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Request to accelerate improvements</a:t>
                      </a: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to CDR, SARA, and incorporate probabilistic modeling approach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None/>
                      </a:pP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Work is ongoing</a:t>
                      </a: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for Summer 2021 probabilistic model; this item was previously assigned to SAWG and will continue to be discussed as part of ongoing SAWG work</a:t>
                      </a:r>
                      <a:endParaRPr lang="en-US" sz="1400" b="0" u="none" strike="noStrike" kern="120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17377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96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Review DR performance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and compensation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DSWG completed its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review of DR performance during Uri; AS compensation items to be coordinated with WMWG in the future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98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Could more DERs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have helped? Is more needed to be done for heavy version of DER or is current DER light approach sufficient?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DSWG reviewed results of an ERCOT SODG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RFI; DGR will continue to be a future topic of discussion as part of ongoing DSWG work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03199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WMS COMPLETED ITEMS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77189654"/>
              </p:ext>
            </p:extLst>
          </p:nvPr>
        </p:nvGraphicFramePr>
        <p:xfrm>
          <a:off x="1295400" y="1847850"/>
          <a:ext cx="10405872" cy="1945162"/>
        </p:xfrm>
        <a:graphic>
          <a:graphicData uri="http://schemas.openxmlformats.org/drawingml/2006/table">
            <a:tbl>
              <a:tblPr>
                <a:tableStyleId>{BC89EF96-8CEA-46FF-86C4-4CE0E7609802}</a:tableStyleId>
              </a:tblPr>
              <a:tblGrid>
                <a:gridCol w="796527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3327530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6281815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23828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Item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Description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Findings</a:t>
                      </a:r>
                      <a:endParaRPr lang="en-US" sz="1400" b="1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47656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117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Development of probabilistic SARA and net load forecast</a:t>
                      </a:r>
                      <a:endParaRPr lang="en-US" sz="1400" b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Font typeface="Arial" panose="020B0604020202020204" pitchFamily="34" charset="0"/>
                        <a:buNone/>
                      </a:pPr>
                      <a:r>
                        <a:rPr lang="en-US" sz="1400" b="0" u="none" strike="noStrike" kern="120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Work is ongoing for summer</a:t>
                      </a:r>
                      <a:r>
                        <a:rPr lang="en-US" sz="1400" b="0" u="none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Calibri" panose="020F0502020204030204" pitchFamily="34" charset="0"/>
                        </a:rPr>
                        <a:t> 2021 probabilistic model; probabilistic modeling and net load forecast as supplements to current resource adequacy reports are current SAWG assignments and will continue to be discussed as part of ongoing work</a:t>
                      </a:r>
                      <a:endParaRPr lang="en-US" sz="1400" b="0" u="none" strike="noStrike" kern="120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0910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119</a:t>
                      </a: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Develop and implement updated methodology used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to determine CONE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Developed draft NPRR with study timeline for developing new CONE values; on hold pending PUC action; if needed for EORM or MERM, methodology will be brought to SAWG</a:t>
                      </a: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238282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123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Review</a:t>
                      </a:r>
                      <a:r>
                        <a:rPr lang="en-US" sz="1400" b="0" i="0" u="none" strike="noStrike" baseline="0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 Unaccounted for Energy (UFE) outcomes from Uri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400" b="0" i="0" u="none" strike="noStrike" dirty="0" smtClean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February UFE analysis presented at June WMS </a:t>
                      </a:r>
                      <a:endParaRPr lang="en-US" sz="1400" b="0" i="0" u="none" strike="noStrike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0" marR="0" marT="0" marB="0" anchor="ctr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074514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NEXT STEPS</a:t>
            </a:r>
            <a:endParaRPr lang="en-US" dirty="0"/>
          </a:p>
        </p:txBody>
      </p:sp>
      <p:sp>
        <p:nvSpPr>
          <p:cNvPr id="3" name="Content Placeholder 2"/>
          <p:cNvSpPr txBox="1">
            <a:spLocks/>
          </p:cNvSpPr>
          <p:nvPr/>
        </p:nvSpPr>
        <p:spPr>
          <a:xfrm>
            <a:off x="1295400" y="1981199"/>
            <a:ext cx="9601200" cy="2950029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12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179388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182880" algn="l" defTabSz="914400" rtl="0" eaLnBrk="1" latinLnBrk="0" hangingPunct="1">
              <a:lnSpc>
                <a:spcPct val="90000"/>
              </a:lnSpc>
              <a:spcBef>
                <a:spcPts val="8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3716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600200" indent="-179388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828800" indent="-18288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Char char="▪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878012" indent="0" algn="l" defTabSz="914400" rtl="0" eaLnBrk="1" latinLnBrk="0" hangingPunct="1">
              <a:lnSpc>
                <a:spcPct val="90000"/>
              </a:lnSpc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00000"/>
              <a:buFont typeface="Arial" pitchFamily="34" charset="0"/>
              <a:buNone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b="1" dirty="0" smtClean="0"/>
              <a:t>With TAC’s approval, we will close out the items presented in this update as “Complete”</a:t>
            </a:r>
          </a:p>
          <a:p>
            <a:pPr marL="0" indent="0">
              <a:buNone/>
            </a:pPr>
            <a:endParaRPr lang="en-US" sz="500" b="1" dirty="0" smtClean="0"/>
          </a:p>
          <a:p>
            <a:pPr marL="0" indent="0">
              <a:buNone/>
            </a:pPr>
            <a:r>
              <a:rPr lang="en-US" b="1" dirty="0" smtClean="0"/>
              <a:t>Remaining “In Progress” items will be discussed at the December </a:t>
            </a:r>
            <a:r>
              <a:rPr lang="en-US" b="1" dirty="0" smtClean="0"/>
              <a:t>subcommittee meetings</a:t>
            </a:r>
            <a:endParaRPr lang="en-US" b="1" dirty="0" smtClean="0"/>
          </a:p>
          <a:p>
            <a:pPr marL="0" indent="0">
              <a:buNone/>
            </a:pPr>
            <a:endParaRPr lang="en-US" sz="500" b="1" dirty="0" smtClean="0"/>
          </a:p>
          <a:p>
            <a:pPr marL="0" indent="0">
              <a:buNone/>
            </a:pPr>
            <a:r>
              <a:rPr lang="en-US" b="1" dirty="0"/>
              <a:t>Plan to bring remaining “In Progress” items to January TAC meeting for close out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22818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amond Grid 16x9">
  <a:themeElements>
    <a:clrScheme name="DiamondGrid">
      <a:dk1>
        <a:srgbClr val="2D2E2D"/>
      </a:dk1>
      <a:lt1>
        <a:sysClr val="window" lastClr="FFFFFF"/>
      </a:lt1>
      <a:dk2>
        <a:srgbClr val="000000"/>
      </a:dk2>
      <a:lt2>
        <a:srgbClr val="EAEAEA"/>
      </a:lt2>
      <a:accent1>
        <a:srgbClr val="D15A3E"/>
      </a:accent1>
      <a:accent2>
        <a:srgbClr val="B2B2B2"/>
      </a:accent2>
      <a:accent3>
        <a:srgbClr val="4F91A1"/>
      </a:accent3>
      <a:accent4>
        <a:srgbClr val="F0BA34"/>
      </a:accent4>
      <a:accent5>
        <a:srgbClr val="AEB733"/>
      </a:accent5>
      <a:accent6>
        <a:srgbClr val="926397"/>
      </a:accent6>
      <a:hlink>
        <a:srgbClr val="4F91A1"/>
      </a:hlink>
      <a:folHlink>
        <a:srgbClr val="808080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usiness diamond grid presentation (widescreen).potx" id="{B2221865-AD13-4DF0-B68E-BF08E8CC5659}" vid="{BAA0C488-98B6-4F47-8E1C-5C7CD9605F73}"/>
    </a:ext>
  </a:extLst>
</a:theme>
</file>

<file path=ppt/theme/theme2.xml><?xml version="1.0" encoding="utf-8"?>
<a:theme xmlns:a="http://schemas.openxmlformats.org/drawingml/2006/main" name="Office Theme">
  <a:themeElements>
    <a:clrScheme name="DiamondGrid">
      <a:dk1>
        <a:srgbClr val="2D2E2D"/>
      </a:dk1>
      <a:lt1>
        <a:sysClr val="window" lastClr="FFFFFF"/>
      </a:lt1>
      <a:dk2>
        <a:srgbClr val="000000"/>
      </a:dk2>
      <a:lt2>
        <a:srgbClr val="EAEAEA"/>
      </a:lt2>
      <a:accent1>
        <a:srgbClr val="D15A3E"/>
      </a:accent1>
      <a:accent2>
        <a:srgbClr val="B2B2B2"/>
      </a:accent2>
      <a:accent3>
        <a:srgbClr val="4F91A1"/>
      </a:accent3>
      <a:accent4>
        <a:srgbClr val="F0BA34"/>
      </a:accent4>
      <a:accent5>
        <a:srgbClr val="AEB733"/>
      </a:accent5>
      <a:accent6>
        <a:srgbClr val="926397"/>
      </a:accent6>
      <a:hlink>
        <a:srgbClr val="4F91A1"/>
      </a:hlink>
      <a:folHlink>
        <a:srgbClr val="808080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57000"/>
                <a:satMod val="101000"/>
              </a:schemeClr>
            </a:gs>
            <a:gs pos="50000">
              <a:schemeClr val="phClr">
                <a:lumMod val="137000"/>
                <a:satMod val="103000"/>
              </a:schemeClr>
            </a:gs>
            <a:gs pos="100000">
              <a:schemeClr val="phClr">
                <a:lumMod val="115000"/>
                <a:satMod val="109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18000"/>
              </a:schemeClr>
            </a:gs>
            <a:gs pos="50000">
              <a:schemeClr val="phClr">
                <a:satMod val="89000"/>
                <a:lumMod val="91000"/>
              </a:schemeClr>
            </a:gs>
            <a:gs pos="100000">
              <a:schemeClr val="phClr">
                <a:lumMod val="6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atMod val="100000"/>
                <a:shade val="0"/>
              </a:schemeClr>
            </a:gs>
            <a:gs pos="0">
              <a:scrgbClr r="0" g="0" b="0"/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DiamondGrid">
      <a:dk1>
        <a:srgbClr val="2D2E2D"/>
      </a:dk1>
      <a:lt1>
        <a:sysClr val="window" lastClr="FFFFFF"/>
      </a:lt1>
      <a:dk2>
        <a:srgbClr val="000000"/>
      </a:dk2>
      <a:lt2>
        <a:srgbClr val="EAEAEA"/>
      </a:lt2>
      <a:accent1>
        <a:srgbClr val="D15A3E"/>
      </a:accent1>
      <a:accent2>
        <a:srgbClr val="B2B2B2"/>
      </a:accent2>
      <a:accent3>
        <a:srgbClr val="4F91A1"/>
      </a:accent3>
      <a:accent4>
        <a:srgbClr val="F0BA34"/>
      </a:accent4>
      <a:accent5>
        <a:srgbClr val="AEB733"/>
      </a:accent5>
      <a:accent6>
        <a:srgbClr val="926397"/>
      </a:accent6>
      <a:hlink>
        <a:srgbClr val="4F91A1"/>
      </a:hlink>
      <a:folHlink>
        <a:srgbClr val="808080"/>
      </a:folHlink>
    </a:clrScheme>
    <a:fontScheme name="Arial">
      <a:maj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57000"/>
                <a:satMod val="101000"/>
              </a:schemeClr>
            </a:gs>
            <a:gs pos="50000">
              <a:schemeClr val="phClr">
                <a:lumMod val="137000"/>
                <a:satMod val="103000"/>
              </a:schemeClr>
            </a:gs>
            <a:gs pos="100000">
              <a:schemeClr val="phClr">
                <a:lumMod val="115000"/>
                <a:satMod val="109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18000"/>
              </a:schemeClr>
            </a:gs>
            <a:gs pos="50000">
              <a:schemeClr val="phClr">
                <a:satMod val="89000"/>
                <a:lumMod val="91000"/>
              </a:schemeClr>
            </a:gs>
            <a:gs pos="100000">
              <a:schemeClr val="phClr">
                <a:lumMod val="6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atMod val="100000"/>
                <a:shade val="0"/>
              </a:schemeClr>
            </a:gs>
            <a:gs pos="0">
              <a:scrgbClr r="0" g="0" b="0"/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550AB4A1B11D40BA93648E453A38A9" ma:contentTypeVersion="10" ma:contentTypeDescription="Create a new document." ma:contentTypeScope="" ma:versionID="a23f2b49f195ed5706c0043339cf2995">
  <xsd:schema xmlns:xsd="http://www.w3.org/2001/XMLSchema" xmlns:xs="http://www.w3.org/2001/XMLSchema" xmlns:p="http://schemas.microsoft.com/office/2006/metadata/properties" xmlns:ns3="60b3afc9-a72a-4286-a1f6-3c61aad5d6c4" targetNamespace="http://schemas.microsoft.com/office/2006/metadata/properties" ma:root="true" ma:fieldsID="25f05895d88c426d0858f9f4f1a8fcf0" ns3:_="">
    <xsd:import namespace="60b3afc9-a72a-4286-a1f6-3c61aad5d6c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DateTaken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3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0b3afc9-a72a-4286-a1f6-3c61aad5d6c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MediaServiceAutoTags" ma:internalName="MediaServiceAutoTags" ma:readOnly="true">
      <xsd:simpleType>
        <xsd:restriction base="dms:Text"/>
      </xsd:simpleType>
    </xsd:element>
    <xsd:element name="MediaServiceOCR" ma:index="11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AB9081FB-CCC2-4F5A-872E-4053BA646E1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69890B8D-AF8F-4E35-A82B-32341FED11AF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60b3afc9-a72a-4286-a1f6-3c61aad5d6c4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9DEC82F8-8209-4CE5-9920-7023C6280B3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60b3afc9-a72a-4286-a1f6-3c61aad5d6c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Business diamond grid presentation (widescreen)</Template>
  <TotalTime>4128</TotalTime>
  <Words>1348</Words>
  <Application>Microsoft Office PowerPoint</Application>
  <PresentationFormat>Widescreen</PresentationFormat>
  <Paragraphs>134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Arial</vt:lpstr>
      <vt:lpstr>Calibri</vt:lpstr>
      <vt:lpstr>Diamond Grid 16x9</vt:lpstr>
      <vt:lpstr>Emergency Conditions List</vt:lpstr>
      <vt:lpstr>OVERVIEW</vt:lpstr>
      <vt:lpstr>ROS COMPLETED ITEMS</vt:lpstr>
      <vt:lpstr>ROS STATUS UPDATE</vt:lpstr>
      <vt:lpstr>JOINT ROS/WMS COMPLETED ITEMS</vt:lpstr>
      <vt:lpstr>JOINT ROS/WMS COMPLETED ITEMS</vt:lpstr>
      <vt:lpstr>WMS COMPLETED ITEMS</vt:lpstr>
      <vt:lpstr>WMS COMPLETED ITEMS</vt:lpstr>
      <vt:lpstr>NEXT STEPS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Emergency Conditions List</dc:title>
  <dc:creator>Ivan</dc:creator>
  <cp:lastModifiedBy>Ivan</cp:lastModifiedBy>
  <cp:revision>94</cp:revision>
  <dcterms:created xsi:type="dcterms:W3CDTF">2021-06-13T18:35:38Z</dcterms:created>
  <dcterms:modified xsi:type="dcterms:W3CDTF">2021-11-22T14:53:14Z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0x0101000E550AB4A1B11D40BA93648E453A38A9</vt:lpwstr>
  </property>
  <property fmtid="{D5CDD505-2E9C-101B-9397-08002B2CF9AE}" pid="3" name="InternalTags">
    <vt:lpwstr/>
  </property>
  <property fmtid="{D5CDD505-2E9C-101B-9397-08002B2CF9AE}" pid="4" name="FeatureTags">
    <vt:lpwstr/>
  </property>
  <property fmtid="{D5CDD505-2E9C-101B-9397-08002B2CF9AE}" pid="5" name="LocalizationTags">
    <vt:lpwstr/>
  </property>
  <property fmtid="{D5CDD505-2E9C-101B-9397-08002B2CF9AE}" pid="6" name="ScenarioTags">
    <vt:lpwstr/>
  </property>
  <property fmtid="{D5CDD505-2E9C-101B-9397-08002B2CF9AE}" pid="7" name="CampaignTags">
    <vt:lpwstr/>
  </property>
</Properties>
</file>