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1" r:id="rId5"/>
    <p:sldId id="277" r:id="rId6"/>
    <p:sldId id="271" r:id="rId7"/>
    <p:sldId id="282" r:id="rId8"/>
    <p:sldId id="280" r:id="rId9"/>
    <p:sldId id="283" r:id="rId10"/>
    <p:sldId id="281" r:id="rId11"/>
    <p:sldId id="284" r:id="rId12"/>
    <p:sldId id="274" r:id="rId13"/>
    <p:sldId id="27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van" initials="VI" lastIdx="2" clrIdx="0">
    <p:extLst>
      <p:ext uri="{19B8F6BF-5375-455C-9EA6-DF929625EA0E}">
        <p15:presenceInfo xmlns:p15="http://schemas.microsoft.com/office/powerpoint/2012/main" userId="Ivan" providerId="None"/>
      </p:ext>
    </p:extLst>
  </p:cmAuthor>
  <p:cmAuthor id="2" name="Smith, Chase (SPC)" initials="SC(" lastIdx="2" clrIdx="1">
    <p:extLst>
      <p:ext uri="{19B8F6BF-5375-455C-9EA6-DF929625EA0E}">
        <p15:presenceInfo xmlns:p15="http://schemas.microsoft.com/office/powerpoint/2012/main" userId="S::BCSMI@southernco.com::d0fa7ba3-2d33-4d90-9eec-4263ebb491d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9" autoAdjust="0"/>
    <p:restoredTop sz="94706" autoAdjust="0"/>
  </p:normalViewPr>
  <p:slideViewPr>
    <p:cSldViewPr snapToGrid="0">
      <p:cViewPr varScale="1">
        <p:scale>
          <a:sx n="94" d="100"/>
          <a:sy n="94" d="100"/>
        </p:scale>
        <p:origin x="245" y="110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41DB8-B66F-4DC8-A96E-33677E0F90F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4A0D4-B89B-4ADD-AF9E-38636B40E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49C4A-65AC-492D-9701-81B46C3AD0E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69989-EB00-4EE7-BCB5-25BDC5BB2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Straight Connector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Straight Connector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oup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Straight Connector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Straight Connector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Straight Connector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Straight Connector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Straight Connector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3383280"/>
          </a:xfrm>
        </p:spPr>
        <p:txBody>
          <a:bodyPr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457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29A4-78C8-47AB-BA06-22CB45938951}" type="datetime1">
              <a:rPr lang="en-US" smtClean="0"/>
              <a:t>11/22/2021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9314" y="489856"/>
            <a:ext cx="1687286" cy="530134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9" y="489856"/>
            <a:ext cx="7587344" cy="530134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D4ACF-2D82-46F2-A8E9-23963AA34E86}" type="datetime1">
              <a:rPr lang="en-US" smtClean="0"/>
              <a:t>11/22/2021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74B5B-21A0-4192-BF4C-38187F1A68D8}" type="datetime1">
              <a:rPr lang="en-US" smtClean="0"/>
              <a:t>11/22/2021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41573"/>
            <a:ext cx="9601200" cy="27432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CF7C-B333-48E1-A4A6-83A3C8B73AC0}" type="datetime1">
              <a:rPr lang="en-US" smtClean="0"/>
              <a:t>11/22/2021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0762-5CBF-4210-AB54-376B091119F8}" type="datetime1">
              <a:rPr lang="en-US" smtClean="0"/>
              <a:t>11/22/2021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DB371-BF5F-4058-A212-1A908E4D2674}" type="datetime1">
              <a:rPr lang="en-US" smtClean="0"/>
              <a:t>11/22/2021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oup 160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62" name="Straight Connector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oup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Straight Connector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oup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Straight Connector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Straight Connector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Straight Connector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oup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Straight Connector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Straight Connector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3" name="Footer Placeholder 2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12" name="Date Placeholder 2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083B-90AA-48CF-BAD5-00AA24D7F288}" type="datetime1">
              <a:rPr lang="en-US" smtClean="0"/>
              <a:t>11/22/2021</a:t>
            </a:fld>
            <a:endParaRPr lang="en-US"/>
          </a:p>
        </p:txBody>
      </p:sp>
      <p:sp>
        <p:nvSpPr>
          <p:cNvPr id="214" name="Slide Number Placeholder 2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0" name="Straight Connector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Straight Connector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Straight Connector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Rectangle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5BAF629-ECA2-4CF3-B790-9D9BDED98269}" type="datetime1">
              <a:rPr lang="en-US" smtClean="0"/>
              <a:pPr/>
              <a:t>11/22/2021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Straight Connector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Straight Connector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Straight Connector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ctangle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 userDrawn="1"/>
        </p:nvGrpSpPr>
        <p:grpSpPr bwMode="hidden">
          <a:xfrm>
            <a:off x="-1" y="-195943"/>
            <a:ext cx="12192002" cy="6858000"/>
            <a:chOff x="-1" y="0"/>
            <a:chExt cx="12192002" cy="6858000"/>
          </a:xfrm>
        </p:grpSpPr>
        <p:cxnSp>
          <p:nvCxnSpPr>
            <p:cNvPr id="97" name="Straight Connector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oup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Straight Connector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oup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Straight Connector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Straight Connector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Straight Connector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Straight Connector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Straight Connector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81201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48" name="Straight Connector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94042" y="6289679"/>
            <a:ext cx="965946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B51B2453-8663-4C69-AF73-9FD7B1DEC5D0}" type="datetime1">
              <a:rPr lang="en-US" smtClean="0"/>
              <a:pPr/>
              <a:t>11/22/2021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5311" y="6289679"/>
            <a:ext cx="91888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9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9388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878012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Emergency Conditions List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ROS &amp; WMS Update to TAC</a:t>
            </a:r>
          </a:p>
          <a:p>
            <a:r>
              <a:rPr lang="en-US" sz="2400" dirty="0" smtClean="0"/>
              <a:t>November 29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, </a:t>
            </a:r>
            <a:r>
              <a:rPr lang="en-US" sz="2400" dirty="0"/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10690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295400" y="1981199"/>
            <a:ext cx="9601200" cy="381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338147" y="3532256"/>
            <a:ext cx="35157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46584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95400" y="1981199"/>
            <a:ext cx="9601200" cy="381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/>
              <a:t>Edits in this month’s update reflect recent guidance aiming to complete items if </a:t>
            </a:r>
            <a:endParaRPr lang="en-US" b="1" dirty="0"/>
          </a:p>
          <a:p>
            <a:pPr lvl="1"/>
            <a:r>
              <a:rPr lang="en-US" dirty="0" smtClean="0"/>
              <a:t>Assigned to and being taken up by a working group</a:t>
            </a:r>
            <a:endParaRPr lang="en-US" dirty="0"/>
          </a:p>
          <a:p>
            <a:pPr lvl="1"/>
            <a:r>
              <a:rPr lang="en-US" dirty="0" smtClean="0"/>
              <a:t>A revision request has been introduced to address the issue</a:t>
            </a:r>
          </a:p>
          <a:p>
            <a:pPr marL="0" indent="0">
              <a:buNone/>
            </a:pPr>
            <a:r>
              <a:rPr lang="en-US" b="1" dirty="0" smtClean="0"/>
              <a:t>Some items have been left as “In Progress” pending review and discussion at the December subcommittee meetings</a:t>
            </a:r>
          </a:p>
          <a:p>
            <a:pPr marL="0" indent="0">
              <a:buNone/>
            </a:pPr>
            <a:r>
              <a:rPr lang="en-US" b="1" dirty="0" smtClean="0"/>
              <a:t>Plan to bring remaining “In Progress” items to January TAC meeting for close out</a:t>
            </a:r>
          </a:p>
          <a:p>
            <a:pPr marL="0" indent="0">
              <a:buNone/>
            </a:pPr>
            <a:r>
              <a:rPr lang="en-US" b="1" dirty="0" smtClean="0"/>
              <a:t>Items “Awaiting Commission Direction” were not edited, pending additional TAC feedback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251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ROS COMPLETED ITEMS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375482"/>
              </p:ext>
            </p:extLst>
          </p:nvPr>
        </p:nvGraphicFramePr>
        <p:xfrm>
          <a:off x="1295400" y="1847850"/>
          <a:ext cx="9989773" cy="396509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804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6985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03949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38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Item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Description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Findings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765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Load Shed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consider adjusting operational practices, understand practical, operational limits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NPRR1094,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NOGRR233 submitted allowing UF relay load to be manually shed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091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Outage Scheduler: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explore reporting &amp; timing requirement changes to achieve enhanced situational awareness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NPRR1084 submitted to improve reporting of resource outages, </a:t>
                      </a:r>
                      <a:r>
                        <a:rPr lang="en-US" sz="14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derates</a:t>
                      </a:r>
                      <a:endParaRPr lang="en-US" sz="14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8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Resource Telemetry: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ensure accurate exchange of resource telemetry related to PRC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NPRR1085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submitted addressing continuous validity of PRC and dispatch through timely changes to resource telemetry and COPs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765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29</a:t>
                      </a:r>
                      <a:endParaRPr lang="en-US" sz="1400" b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Load Impact to GTCs: </a:t>
                      </a:r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determine impact of load shed on generation curtailments</a:t>
                      </a:r>
                      <a:r>
                        <a:rPr lang="en-US" sz="1400" b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for generation tied to GTCs</a:t>
                      </a:r>
                      <a:endParaRPr lang="en-US" sz="1400" b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ERCOT presented summary of generation curtailment by constraints during 2021 February event at the June 2021 CMWG meeting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737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Frequency relay points: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analyze load shed responsibilities related to frequencies for generation &amp; load to ensure alignment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Allow NOGRR226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(revising 5% TO load shedding relay point) to work through the stakeholder process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765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Frequency: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analyze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system frequency leading up to EEA and determine impact of low frequency on generation and load tripping (combined with #30)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Allow NOGRR226 t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 work through the stakeholder process; PDCWG recommends creation of a temporary task force to review ERCOT's Ancillary Services Methodology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38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122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Dynamic Load Shed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Consider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use of dynamic load shed ratios by comparing static load shed table to dynamic (actual)load ratio shares during the winter event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SB3 requires seasonal load shed obligations.  Concern about complexity of calculating / communicating load shed obligations in real-time.  No recommended changes.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402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ROS STATUS UPDATE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95400" y="1981199"/>
            <a:ext cx="9601200" cy="381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Item #42 (</a:t>
            </a:r>
            <a:r>
              <a:rPr lang="en-US" dirty="0" err="1" smtClean="0"/>
              <a:t>Underfrequency</a:t>
            </a:r>
            <a:r>
              <a:rPr lang="en-US" dirty="0" smtClean="0"/>
              <a:t> Relay Process): updated item description has been modified as discussed at November ROS; plan to bring back for close out at January TAC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NPRR1094 and NOGRR233 allowing UF relay load to be manually shed are in the stakeholder process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204992"/>
              </p:ext>
            </p:extLst>
          </p:nvPr>
        </p:nvGraphicFramePr>
        <p:xfrm>
          <a:off x="1166585" y="3083559"/>
          <a:ext cx="10405872" cy="16052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202936"/>
                <a:gridCol w="52029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Previous 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Updated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Modify under-frequency relay (UFR) process to understand whether they can be used in smaller areas.  Create a comparison among Transmission Operators and related Distribution Service Providers with how the UFRs performed with different types of load.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Review under-frequency relay requirements to determine if changes are needed to improve Transmission and / or Distribution Service Providers' abilities to shed and rotate load.</a:t>
                      </a:r>
                      <a:endParaRPr lang="en-US" sz="15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84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ROS/WMS COMPLETED ITEMS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730525"/>
              </p:ext>
            </p:extLst>
          </p:nvPr>
        </p:nvGraphicFramePr>
        <p:xfrm>
          <a:off x="1295400" y="1730829"/>
          <a:ext cx="9989773" cy="4401837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804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98230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62704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981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Item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Description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Findings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765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DER Registration: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expand registration and real time data requirements for all resource types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NPRR1077,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PGRR092,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RRGRR029 submitted extending self limiting concept to SOGs and telemetry requirements for SOGs 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091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Should ERCOT Summer Preparedness communications begin to include Winter preparedness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Addressed by RECTF - RMS will hold Weather Preparedness workshops for summer and for winter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8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Natural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gas supply emergencies: 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review current procedures, communication requirements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Discussed at 9/24/21 GEWG working group; determined no action needed at this time, pending outcomes of PUC, RRC activities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765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41</a:t>
                      </a:r>
                      <a:endParaRPr lang="en-US" sz="1400" b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DC Ties: </a:t>
                      </a:r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review performance, consider impacts to planning</a:t>
                      </a:r>
                      <a:r>
                        <a:rPr lang="en-US" sz="1400" b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assumptions and other policies</a:t>
                      </a:r>
                      <a:endParaRPr lang="en-US" sz="1400" b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DC</a:t>
                      </a:r>
                      <a:r>
                        <a:rPr lang="en-US" sz="1400" b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Ties were available, but schedules curtailed during Uri</a:t>
                      </a: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SAWG reviewed and per protocol methodology, future winter DC tie capacity contribution will use URI DC tie performance as a basis</a:t>
                      </a: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OWG recommended no changes</a:t>
                      </a: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PLWG recommended no planning guide revisions but did recommend </a:t>
                      </a:r>
                    </a:p>
                    <a:p>
                      <a:pPr marL="742950" lvl="1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Update</a:t>
                      </a:r>
                      <a:r>
                        <a:rPr lang="en-US" sz="1400" b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specific study scope document to include specific assumptions for DC Tie contributions</a:t>
                      </a:r>
                    </a:p>
                    <a:p>
                      <a:pPr marL="742950" lvl="1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study scenarios should include scenarios with zero DC tie contributions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737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44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Ancillary Service Products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review existing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products, determine if existing suite of products and amounts is adequate based on Uri lessons learned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NPRR1093,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NPRR1096, NOGRR232, OBDRR032, OBDRR033 were all submitted with impacts to A/S</a:t>
                      </a: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PDCWG recommends creation of a temporary task force to review ERCOT's Ancillary Services Methodology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878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 ROS/WMS COMPLETED ITEMS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02819"/>
              </p:ext>
            </p:extLst>
          </p:nvPr>
        </p:nvGraphicFramePr>
        <p:xfrm>
          <a:off x="1295400" y="1847850"/>
          <a:ext cx="9989773" cy="412860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804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98230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62704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38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Item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Description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Findings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765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ERS Program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Review: 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Review performance during Uri, determine if adjustments are needed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Developed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list of lessons learned as reflected in NPRR1090 which was submitted and has been approved 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091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Demand Response: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Review performance during Uri for REP and NOIE areas, determine if adjustments needed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DR performance for REP and NOIE areas reviewed by DSWG; NPRR1087 prohibiting critical load participation as Load Resources or ERS was submitted and has been approved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8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Should critical infrastructure be prohibited from participating in demand response programs, at least during severe weather events?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NPRR1087 prohibiting critical load participation as Load Resources or ERS was submitted and has been approved</a:t>
                      </a:r>
                    </a:p>
                    <a:p>
                      <a:pPr algn="l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765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86</a:t>
                      </a:r>
                      <a:endParaRPr lang="en-US" sz="1400" b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Constraint</a:t>
                      </a:r>
                      <a:r>
                        <a:rPr lang="en-US" sz="1400" b="1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management process during EEA3:</a:t>
                      </a:r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Assess if changes are warranted. How much generation was curtailed for congestion including GTC during EEA3?</a:t>
                      </a:r>
                      <a:endParaRPr lang="en-US" sz="1400" b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Current procedures outline when ERCOT constraint management actions are taken; Network</a:t>
                      </a:r>
                      <a:r>
                        <a:rPr lang="en-US" sz="1400" b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Security Analysis </a:t>
                      </a:r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Inactive &amp; Active Constraints reports provide market visibility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737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91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Could fast frequency response play a bigger role?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WMWG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reviewed m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ultiple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roposals to increase participation from ESRs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and an opinion paper concluding that </a:t>
                      </a:r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underprocurement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of a single AS product was not an issue during URI was discussed</a:t>
                      </a:r>
                    </a:p>
                    <a:p>
                      <a:pPr marL="285750" indent="-2857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PDCWG recommends creation of a temporary task force to review ERCOT's Ancillary Services Methodology.</a:t>
                      </a:r>
                    </a:p>
                    <a:p>
                      <a:pPr marL="285750" marR="0" lvl="0" indent="-28575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Allow NOGRR226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(revising 5% TO load shedding relay point) to work through the stakeholder process</a:t>
                      </a:r>
                      <a:endParaRPr lang="en-US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965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COMPLETED ITEMS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701300"/>
              </p:ext>
            </p:extLst>
          </p:nvPr>
        </p:nvGraphicFramePr>
        <p:xfrm>
          <a:off x="1295400" y="1847850"/>
          <a:ext cx="10405872" cy="386540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7965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32753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28181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38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Item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Description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Findings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765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61</a:t>
                      </a:r>
                      <a:endParaRPr lang="en-US" sz="1400" b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How should capacity reports be modified to include gas market coincident and offsetting risks with electric system?</a:t>
                      </a:r>
                      <a:endParaRPr lang="en-US" sz="1400" b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This was previously assigned to SAWG</a:t>
                      </a:r>
                      <a:r>
                        <a:rPr lang="en-US" sz="1400" b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and will continue to be discussed as part of ongoing SAWG work</a:t>
                      </a:r>
                      <a:endParaRPr lang="en-US" sz="1400" b="0" u="none" strike="noStrike" kern="12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091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Critical load participation as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Load Resources and ERS Loads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NPRR1087 prohibiting critical load participation as Load Resources or ERS was submitted and has been approved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8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87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Changes to reserve margin target,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reserve margin calculation methodologies for CDR &amp; SARA, planning reserve margin studies including EORM &amp; MERM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This was previously assigned to SAWG</a:t>
                      </a:r>
                      <a:r>
                        <a:rPr lang="en-US" sz="1400" b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and will continue to be discussed as part of ongoing SAWG work</a:t>
                      </a:r>
                      <a:endParaRPr lang="en-US" sz="1400" b="0" u="none" strike="noStrike" kern="12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  <a:p>
                      <a:pPr algn="l" fontAlgn="ctr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765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88</a:t>
                      </a:r>
                      <a:endParaRPr lang="en-US" sz="1400" b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Request to accelerate improvements</a:t>
                      </a:r>
                      <a:r>
                        <a:rPr lang="en-US" sz="1400" b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to CDR, SARA, and incorporate probabilistic modeling approach</a:t>
                      </a:r>
                      <a:endParaRPr lang="en-US" sz="1400" b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Work is ongoing</a:t>
                      </a:r>
                      <a:r>
                        <a:rPr lang="en-US" sz="1400" b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for Summer 2021 probabilistic model; this item was previously assigned to SAWG and will continue to be discussed as part of ongoing SAWG work</a:t>
                      </a:r>
                      <a:endParaRPr lang="en-US" sz="1400" b="0" u="none" strike="noStrike" kern="12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737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96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Review DR performance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and compensation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DSWG completed its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review of DR performance during Uri; AS compensation items to be coordinated with WMWG in the future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765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Could more DERs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have helped? Is more needed to be done for heavy version of DER or is current DER light approach sufficient?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DSWG reviewed results of an ERCOT SODG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RFI; DGR will continue to be a future topic of discussion as part of ongoing DSWG work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319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WMS COMPLETED ITEMS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189654"/>
              </p:ext>
            </p:extLst>
          </p:nvPr>
        </p:nvGraphicFramePr>
        <p:xfrm>
          <a:off x="1295400" y="1847850"/>
          <a:ext cx="10405872" cy="194516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7965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32753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28181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38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Item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Description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Findings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765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117</a:t>
                      </a:r>
                      <a:endParaRPr lang="en-US" sz="1400" b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Development of probabilistic SARA and net load forecast</a:t>
                      </a:r>
                      <a:endParaRPr lang="en-US" sz="1400" b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Font typeface="Arial" panose="020B0604020202020204" pitchFamily="34" charset="0"/>
                        <a:buNone/>
                      </a:pPr>
                      <a:r>
                        <a:rPr lang="en-US" sz="1400" b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Work is ongoing for summer</a:t>
                      </a:r>
                      <a:r>
                        <a:rPr lang="en-US" sz="1400" b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2021 probabilistic model; probabilistic modeling and net load forecast as supplements to current resource adequacy reports are current SAWG assignments and will continue to be discussed as part of ongoing work</a:t>
                      </a:r>
                      <a:endParaRPr lang="en-US" sz="1400" b="0" u="none" strike="noStrike" kern="12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091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119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Develop and implement updated methodology used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to determine CONE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Developed draft NPRR with study timeline for developing new CONE values; on hold pending PUC action; if needed for EORM or MERM, methodology will be brought to SAWG</a:t>
                      </a: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38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123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Review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Unaccounted for Energy (UFE) outcomes from Uri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February UFE analysis presented at June WMS 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745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295400" y="1981199"/>
            <a:ext cx="9601200" cy="295002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93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793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8012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00000"/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/>
              <a:t>With TAC’s approval, we will close out the items presented in this update as “Complete”</a:t>
            </a:r>
          </a:p>
          <a:p>
            <a:pPr marL="0" indent="0">
              <a:buNone/>
            </a:pPr>
            <a:endParaRPr lang="en-US" sz="500" b="1" dirty="0" smtClean="0"/>
          </a:p>
          <a:p>
            <a:pPr marL="0" indent="0">
              <a:buNone/>
            </a:pPr>
            <a:r>
              <a:rPr lang="en-US" b="1" dirty="0" smtClean="0"/>
              <a:t>Remaining “In Progress” items will be discussed at the December </a:t>
            </a:r>
            <a:r>
              <a:rPr lang="en-US" b="1" dirty="0" smtClean="0"/>
              <a:t>subcommittee meetings</a:t>
            </a:r>
            <a:endParaRPr lang="en-US" b="1" dirty="0" smtClean="0"/>
          </a:p>
          <a:p>
            <a:pPr marL="0" indent="0">
              <a:buNone/>
            </a:pPr>
            <a:endParaRPr lang="en-US" sz="500" b="1" dirty="0" smtClean="0"/>
          </a:p>
          <a:p>
            <a:pPr marL="0" indent="0">
              <a:buNone/>
            </a:pPr>
            <a:r>
              <a:rPr lang="en-US" b="1" dirty="0"/>
              <a:t>Plan to bring remaining “In Progress” items to January TAC meeting for close out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281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amond Grid 16x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siness diamond grid presentation (widescreen).potx" id="{B2221865-AD13-4DF0-B68E-BF08E8CC5659}" vid="{BAA0C488-98B6-4F47-8E1C-5C7CD9605F73}"/>
    </a:ext>
  </a:extLst>
</a:theme>
</file>

<file path=ppt/theme/theme2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10" ma:contentTypeDescription="Create a new document." ma:contentTypeScope="" ma:versionID="a23f2b49f195ed5706c0043339cf2995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25f05895d88c426d0858f9f4f1a8fcf0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9081FB-CCC2-4F5A-872E-4053BA646E1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890B8D-AF8F-4E35-A82B-32341FED11AF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60b3afc9-a72a-4286-a1f6-3c61aad5d6c4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DEC82F8-8209-4CE5-9920-7023C6280B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b3afc9-a72a-4286-a1f6-3c61aad5d6c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diamond grid presentation (widescreen)</Template>
  <TotalTime>4128</TotalTime>
  <Words>1348</Words>
  <Application>Microsoft Office PowerPoint</Application>
  <PresentationFormat>Widescreen</PresentationFormat>
  <Paragraphs>134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Diamond Grid 16x9</vt:lpstr>
      <vt:lpstr>Emergency Conditions List</vt:lpstr>
      <vt:lpstr>OVERVIEW</vt:lpstr>
      <vt:lpstr>ROS COMPLETED ITEMS</vt:lpstr>
      <vt:lpstr>ROS STATUS UPDATE</vt:lpstr>
      <vt:lpstr>JOINT ROS/WMS COMPLETED ITEMS</vt:lpstr>
      <vt:lpstr>JOINT ROS/WMS COMPLETED ITEMS</vt:lpstr>
      <vt:lpstr>WMS COMPLETED ITEMS</vt:lpstr>
      <vt:lpstr>WMS COMPLETED ITEMS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Emergency Conditions List</dc:title>
  <dc:creator>Ivan</dc:creator>
  <cp:lastModifiedBy>Ivan</cp:lastModifiedBy>
  <cp:revision>94</cp:revision>
  <dcterms:created xsi:type="dcterms:W3CDTF">2021-06-13T18:35:38Z</dcterms:created>
  <dcterms:modified xsi:type="dcterms:W3CDTF">2021-11-22T14:53:14Z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