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57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25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293247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170559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90019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82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357622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191396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380263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152050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pPr/>
              <a:t>11/17/2021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298058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pPr/>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363454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defTabSz="457200"/>
            <a:fld id="{65689093-469E-468C-ABA2-5CF0A6764A51}" type="datetimeFigureOut">
              <a:rPr lang="en-US" smtClean="0"/>
              <a:pPr defTabSz="457200"/>
              <a:t>11/17/2021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defTabSz="457200"/>
            <a:fld id="{42DD09DB-E614-4478-BE4D-547C2F5E64C9}" type="slidenum">
              <a:rPr lang="en-US" smtClean="0"/>
              <a:pPr defTabSz="45720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099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idx="4294967295"/>
          </p:nvPr>
        </p:nvSpPr>
        <p:spPr>
          <a:xfrm>
            <a:off x="186167" y="0"/>
            <a:ext cx="11377981" cy="847725"/>
          </a:xfrm>
        </p:spPr>
        <p:txBody>
          <a:bodyPr>
            <a:normAutofit/>
          </a:bodyPr>
          <a:lstStyle/>
          <a:p>
            <a:r>
              <a:rPr lang="en-US" dirty="0"/>
              <a:t>DSWG </a:t>
            </a:r>
            <a:r>
              <a:rPr lang="en-US" dirty="0" smtClean="0"/>
              <a:t>Goals</a:t>
            </a:r>
            <a:endParaRPr lang="en-US" dirty="0"/>
          </a:p>
        </p:txBody>
      </p:sp>
      <p:graphicFrame>
        <p:nvGraphicFramePr>
          <p:cNvPr id="6" name="Table 5"/>
          <p:cNvGraphicFramePr>
            <a:graphicFrameLocks noGrp="1"/>
          </p:cNvGraphicFramePr>
          <p:nvPr>
            <p:extLst/>
          </p:nvPr>
        </p:nvGraphicFramePr>
        <p:xfrm>
          <a:off x="262821" y="792971"/>
          <a:ext cx="11301327" cy="5528135"/>
        </p:xfrm>
        <a:graphic>
          <a:graphicData uri="http://schemas.openxmlformats.org/drawingml/2006/table">
            <a:tbl>
              <a:tblPr>
                <a:tableStyleId>{5C22544A-7EE6-4342-B048-85BDC9FD1C3A}</a:tableStyleId>
              </a:tblPr>
              <a:tblGrid>
                <a:gridCol w="757027">
                  <a:extLst>
                    <a:ext uri="{9D8B030D-6E8A-4147-A177-3AD203B41FA5}">
                      <a16:colId xmlns="" xmlns:a16="http://schemas.microsoft.com/office/drawing/2014/main" val="20000"/>
                    </a:ext>
                  </a:extLst>
                </a:gridCol>
                <a:gridCol w="5337148">
                  <a:extLst>
                    <a:ext uri="{9D8B030D-6E8A-4147-A177-3AD203B41FA5}">
                      <a16:colId xmlns="" xmlns:a16="http://schemas.microsoft.com/office/drawing/2014/main" val="20001"/>
                    </a:ext>
                  </a:extLst>
                </a:gridCol>
                <a:gridCol w="5207152">
                  <a:extLst>
                    <a:ext uri="{9D8B030D-6E8A-4147-A177-3AD203B41FA5}">
                      <a16:colId xmlns="" xmlns:a16="http://schemas.microsoft.com/office/drawing/2014/main" val="20002"/>
                    </a:ext>
                  </a:extLst>
                </a:gridCol>
              </a:tblGrid>
              <a:tr h="178123">
                <a:tc>
                  <a:txBody>
                    <a:bodyPr/>
                    <a:lstStyle/>
                    <a:p>
                      <a:pPr algn="l" fontAlgn="t"/>
                      <a:r>
                        <a:rPr lang="en-US" sz="1400" b="1" u="none" strike="noStrike" dirty="0">
                          <a:effectLst/>
                        </a:rPr>
                        <a:t>#</a:t>
                      </a:r>
                      <a:endParaRPr lang="en-US" sz="1400" b="1" i="0" u="none" strike="noStrike" dirty="0">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a:effectLst/>
                        </a:rPr>
                        <a:t>Goal Description</a:t>
                      </a:r>
                      <a:endParaRPr lang="en-US" sz="1400" b="1" i="0" u="none" strike="noStrike">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dirty="0">
                          <a:effectLst/>
                        </a:rPr>
                        <a:t>Status</a:t>
                      </a:r>
                      <a:endParaRPr lang="en-US" sz="1400" b="1" i="0" u="none" strike="noStrike" dirty="0">
                        <a:solidFill>
                          <a:srgbClr val="FFFFFF"/>
                        </a:solidFill>
                        <a:effectLst/>
                        <a:latin typeface="Calibri" panose="020F0502020204030204" pitchFamily="34" charset="0"/>
                      </a:endParaRPr>
                    </a:p>
                  </a:txBody>
                  <a:tcPr marL="2786" marR="2786" marT="2786" marB="0"/>
                </a:tc>
                <a:extLst>
                  <a:ext uri="{0D108BD9-81ED-4DB2-BD59-A6C34878D82A}">
                    <a16:rowId xmlns="" xmlns:a16="http://schemas.microsoft.com/office/drawing/2014/main" val="10000"/>
                  </a:ext>
                </a:extLst>
              </a:tr>
              <a:tr h="1049652">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 existing reports on DR/DER and identify areas where additional analysis is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Reviewed recommendations from stakeholders, and implemented changes to the DR Report. ERCOT will be making additional changes to the 2021 ERS Report based on recommendations. DSWG will revisit following ERS Report.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1"/>
                  </a:ext>
                </a:extLst>
              </a:tr>
              <a:tr h="850480">
                <a:tc>
                  <a:txBody>
                    <a:bodyPr/>
                    <a:lstStyle/>
                    <a:p>
                      <a:pPr algn="ctr" fontAlgn="ctr"/>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WMS Assignments on ERS </a:t>
                      </a:r>
                      <a:r>
                        <a:rPr lang="en-US" sz="1400" u="none" strike="noStrike" dirty="0" smtClean="0">
                          <a:effectLst/>
                        </a:rPr>
                        <a:t>Deployments, Load</a:t>
                      </a:r>
                      <a:r>
                        <a:rPr lang="en-US" sz="1400" u="none" strike="noStrike" baseline="0" dirty="0" smtClean="0">
                          <a:effectLst/>
                        </a:rPr>
                        <a:t> Resources, Demand Response, and 2021 Emergency Conditions List</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Completed protocol changes resulting from 2019 ERS </a:t>
                      </a:r>
                      <a:r>
                        <a:rPr lang="en-US" sz="1400" u="none" strike="noStrike" dirty="0" smtClean="0">
                          <a:effectLst/>
                        </a:rPr>
                        <a:t>deployments. Reviewing Emergency Conditions List</a:t>
                      </a:r>
                      <a:r>
                        <a:rPr lang="en-US" sz="1400" u="none" strike="noStrike" baseline="0" dirty="0" smtClean="0">
                          <a:effectLst/>
                        </a:rPr>
                        <a:t> items referred from WMS and will continue to address to resolution in 2021.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2"/>
                  </a:ext>
                </a:extLst>
              </a:tr>
              <a:tr h="995454">
                <a:tc>
                  <a:txBody>
                    <a:bodyPr/>
                    <a:lstStyle/>
                    <a:p>
                      <a:pPr algn="ctr" fontAlgn="ctr"/>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Evaluate new operational opportunities and needs for DR / DERs in ERCOT</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Discuss DR/DER participation relative to reserve shortages in ERCOT.  Discuss potential for additional Load Participation via multiple services including AS and ERS. ERCOT will lead offline discussion and update DSWG.</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3"/>
                  </a:ext>
                </a:extLst>
              </a:tr>
              <a:tr h="637494">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Formalize REP/ NOIE reporting requirements, process &amp; compliance on demand response, and recommend changes in frequency as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Reviewed 2020 DR Report and potential changes to survey process for 2021. </a:t>
                      </a:r>
                      <a:r>
                        <a:rPr lang="en-US" sz="1400" u="none" strike="noStrike" dirty="0" smtClean="0">
                          <a:effectLst/>
                        </a:rPr>
                        <a:t>Changes</a:t>
                      </a:r>
                      <a:r>
                        <a:rPr lang="en-US" sz="1400" u="none" strike="noStrike" baseline="0" dirty="0" smtClean="0">
                          <a:effectLst/>
                        </a:rPr>
                        <a:t> for 2021 currently under review in stakeholder process.</a:t>
                      </a:r>
                      <a:r>
                        <a:rPr lang="en-US" sz="1400" u="none" strike="noStrike" dirty="0" smtClean="0">
                          <a:effectLst/>
                        </a:rPr>
                        <a:t> </a:t>
                      </a:r>
                      <a:endParaRPr lang="en-US" sz="1400" b="0" i="0" u="none" strike="noStrike" dirty="0">
                        <a:solidFill>
                          <a:srgbClr val="FF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4"/>
                  </a:ext>
                </a:extLst>
              </a:tr>
              <a:tr h="1050378">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Continue to assess the way DR, DGRs, UDG, ESRs, retail rate structures, and energy efficiency is reflected in the CDR, SARA, etc. </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SAWG will continue to address reporting. DSWG will review the possibilities for capturing/including additional price responsive demand information that can be input into SARA.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5"/>
                  </a:ext>
                </a:extLst>
              </a:tr>
              <a:tr h="728531">
                <a:tc>
                  <a:txBody>
                    <a:bodyPr/>
                    <a:lstStyle/>
                    <a:p>
                      <a:pPr algn="ctr" fontAlgn="ctr"/>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a:effectLst/>
                        </a:rPr>
                        <a:t>DR deployment impacts on SCED</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Completed in 2020 regarding up-to-date deployments. Will review any new deployments and will revisit.</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49437796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Cambria</vt:lpstr>
      <vt:lpstr>Retrospect</vt:lpstr>
      <vt:lpstr>DSWG Goals</vt:lpstr>
    </vt:vector>
  </TitlesOfParts>
  <Company>Pedernales Electric Cooperative,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DSWG Goals</dc:title>
  <dc:creator>Christian Powell</dc:creator>
  <cp:lastModifiedBy>Christian Powell</cp:lastModifiedBy>
  <cp:revision>1</cp:revision>
  <dcterms:created xsi:type="dcterms:W3CDTF">2021-11-17T20:16:32Z</dcterms:created>
  <dcterms:modified xsi:type="dcterms:W3CDTF">2021-11-17T20:16:47Z</dcterms:modified>
</cp:coreProperties>
</file>