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3" r:id="rId6"/>
    <p:sldId id="265"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snapToGrid="0">
      <p:cViewPr>
        <p:scale>
          <a:sx n="81" d="100"/>
          <a:sy n="81" d="100"/>
        </p:scale>
        <p:origin x="-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2/1/2016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NPRR 649 </a:t>
            </a:r>
            <a:r>
              <a:rPr lang="en-US" b="1" dirty="0"/>
              <a:t>Addressing Issues Surrounding High Dispatch Limit (HDL) Overrides</a:t>
            </a:r>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Katie Coleman for Air </a:t>
            </a:r>
            <a:r>
              <a:rPr lang="en-US" dirty="0" err="1" smtClean="0"/>
              <a:t>Liquide</a:t>
            </a:r>
            <a:r>
              <a:rPr lang="en-US" dirty="0" smtClean="0"/>
              <a:t> (Industrial Consumer)</a:t>
            </a:r>
          </a:p>
          <a:p>
            <a:r>
              <a:rPr lang="en-US" dirty="0" smtClean="0"/>
              <a:t>ERCOT Board</a:t>
            </a:r>
          </a:p>
          <a:p>
            <a:r>
              <a:rPr lang="en-US" dirty="0" smtClean="0"/>
              <a:t>February 9, 2016</a:t>
            </a:r>
            <a:endParaRPr lang="en-US" dirty="0"/>
          </a:p>
        </p:txBody>
      </p:sp>
    </p:spTree>
    <p:extLst>
      <p:ext uri="{BB962C8B-B14F-4D97-AF65-F5344CB8AC3E}">
        <p14:creationId xmlns:p14="http://schemas.microsoft.com/office/powerpoint/2010/main" val="801329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NPRR 649 Overview</a:t>
            </a:r>
            <a:endParaRPr lang="en-US" b="1" u="sng" dirty="0"/>
          </a:p>
        </p:txBody>
      </p:sp>
      <p:sp>
        <p:nvSpPr>
          <p:cNvPr id="3" name="Content Placeholder 2"/>
          <p:cNvSpPr>
            <a:spLocks noGrp="1"/>
          </p:cNvSpPr>
          <p:nvPr>
            <p:ph idx="1"/>
          </p:nvPr>
        </p:nvSpPr>
        <p:spPr>
          <a:xfrm>
            <a:off x="838200" y="1465385"/>
            <a:ext cx="10515600" cy="4711578"/>
          </a:xfrm>
        </p:spPr>
        <p:txBody>
          <a:bodyPr>
            <a:normAutofit fontScale="92500" lnSpcReduction="20000"/>
          </a:bodyPr>
          <a:lstStyle/>
          <a:p>
            <a:pPr algn="just">
              <a:spcBef>
                <a:spcPts val="600"/>
              </a:spcBef>
            </a:pPr>
            <a:r>
              <a:rPr lang="en-US" dirty="0" smtClean="0"/>
              <a:t>Concerns generally centered on: (1) scope of “make-whole” payment for hypothetical lost profits, which would be uplifted to customers, and (2) high implementation cost for infrequent issue.</a:t>
            </a:r>
          </a:p>
          <a:p>
            <a:pPr marL="0" indent="0" algn="just">
              <a:spcBef>
                <a:spcPts val="600"/>
              </a:spcBef>
              <a:buNone/>
            </a:pPr>
            <a:endParaRPr lang="en-US" dirty="0" smtClean="0"/>
          </a:p>
          <a:p>
            <a:pPr algn="just">
              <a:spcBef>
                <a:spcPts val="600"/>
              </a:spcBef>
            </a:pPr>
            <a:r>
              <a:rPr lang="en-US" dirty="0" smtClean="0"/>
              <a:t>Original NPRR had two options, with Option 1 providing a much broader payment than Option 2:</a:t>
            </a:r>
          </a:p>
          <a:p>
            <a:pPr marL="0" indent="0" algn="just">
              <a:spcBef>
                <a:spcPts val="600"/>
              </a:spcBef>
              <a:buNone/>
            </a:pPr>
            <a:endParaRPr lang="en-US" dirty="0"/>
          </a:p>
          <a:p>
            <a:pPr lvl="1" algn="just">
              <a:spcBef>
                <a:spcPts val="600"/>
              </a:spcBef>
            </a:pPr>
            <a:r>
              <a:rPr lang="en-US" sz="2600" b="1" i="1" dirty="0" smtClean="0"/>
              <a:t>Option </a:t>
            </a:r>
            <a:r>
              <a:rPr lang="en-US" sz="2600" b="1" i="1" dirty="0"/>
              <a:t>1 </a:t>
            </a:r>
            <a:r>
              <a:rPr lang="en-US" sz="2600" i="1" dirty="0"/>
              <a:t>would </a:t>
            </a:r>
            <a:r>
              <a:rPr lang="en-US" sz="2600" i="1" dirty="0" smtClean="0"/>
              <a:t>pay the </a:t>
            </a:r>
            <a:r>
              <a:rPr lang="en-US" sz="2600" i="1" dirty="0"/>
              <a:t>Qualified Scheduling Entity (QSE) for </a:t>
            </a:r>
            <a:r>
              <a:rPr lang="en-US" sz="2600" i="1" dirty="0" smtClean="0"/>
              <a:t>lost “opportunity costs” (i.e., hypothetical profits) relative </a:t>
            </a:r>
            <a:r>
              <a:rPr lang="en-US" sz="2600" i="1" dirty="0"/>
              <a:t>to its expected Real-Time market position.  </a:t>
            </a:r>
            <a:endParaRPr lang="en-US" sz="2600" i="1" dirty="0" smtClean="0"/>
          </a:p>
          <a:p>
            <a:pPr marL="457200" lvl="1" indent="0" algn="just">
              <a:spcBef>
                <a:spcPts val="600"/>
              </a:spcBef>
              <a:buNone/>
            </a:pPr>
            <a:endParaRPr lang="en-US" sz="2600" i="1" dirty="0" smtClean="0"/>
          </a:p>
          <a:p>
            <a:pPr lvl="1" algn="just">
              <a:spcBef>
                <a:spcPts val="600"/>
              </a:spcBef>
            </a:pPr>
            <a:r>
              <a:rPr lang="en-US" sz="2600" b="1" i="1" dirty="0" smtClean="0"/>
              <a:t>Option </a:t>
            </a:r>
            <a:r>
              <a:rPr lang="en-US" sz="2600" b="1" i="1" dirty="0"/>
              <a:t>2</a:t>
            </a:r>
            <a:r>
              <a:rPr lang="en-US" sz="2600" i="1" dirty="0"/>
              <a:t> </a:t>
            </a:r>
            <a:r>
              <a:rPr lang="en-US" sz="2600" i="1" dirty="0" smtClean="0"/>
              <a:t>attempted to limit payment to the QSE’s financial losses by compensating for the </a:t>
            </a:r>
            <a:r>
              <a:rPr lang="en-US" sz="2600" i="1" u="sng" dirty="0"/>
              <a:t>lower of</a:t>
            </a:r>
            <a:r>
              <a:rPr lang="en-US" sz="2600" i="1" dirty="0"/>
              <a:t>: (1) </a:t>
            </a:r>
            <a:r>
              <a:rPr lang="en-US" sz="2600" i="1" dirty="0" smtClean="0"/>
              <a:t>losses in Real Time relative </a:t>
            </a:r>
            <a:r>
              <a:rPr lang="en-US" sz="2600" i="1" dirty="0"/>
              <a:t>to </a:t>
            </a:r>
            <a:r>
              <a:rPr lang="en-US" sz="2600" i="1" dirty="0" smtClean="0"/>
              <a:t>Day-Ahead </a:t>
            </a:r>
            <a:r>
              <a:rPr lang="en-US" sz="2600" i="1" dirty="0"/>
              <a:t>Market (DAM) position, or (2) </a:t>
            </a:r>
            <a:r>
              <a:rPr lang="en-US" sz="2600" i="1" dirty="0" smtClean="0"/>
              <a:t>losses relative </a:t>
            </a:r>
            <a:r>
              <a:rPr lang="en-US" sz="2600" i="1" dirty="0"/>
              <a:t>to </a:t>
            </a:r>
            <a:r>
              <a:rPr lang="en-US" sz="2600" i="1" dirty="0" smtClean="0"/>
              <a:t>expected </a:t>
            </a:r>
            <a:r>
              <a:rPr lang="en-US" sz="2600" i="1" dirty="0"/>
              <a:t>Real-Time market position, as calculated under Option 1.    </a:t>
            </a:r>
          </a:p>
          <a:p>
            <a:endParaRPr lang="en-US" dirty="0" smtClean="0"/>
          </a:p>
        </p:txBody>
      </p:sp>
    </p:spTree>
    <p:extLst>
      <p:ext uri="{BB962C8B-B14F-4D97-AF65-F5344CB8AC3E}">
        <p14:creationId xmlns:p14="http://schemas.microsoft.com/office/powerpoint/2010/main" val="116617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lstStyle/>
          <a:p>
            <a:r>
              <a:rPr lang="en-US" b="1" u="sng" dirty="0" smtClean="0"/>
              <a:t>Concerns with </a:t>
            </a:r>
            <a:r>
              <a:rPr lang="en-US" b="1" u="sng" dirty="0" err="1" smtClean="0"/>
              <a:t>NPRR649</a:t>
            </a:r>
            <a:r>
              <a:rPr lang="en-US" b="1" u="sng" dirty="0" smtClean="0"/>
              <a:t> Make-Whole Payments</a:t>
            </a:r>
            <a:endParaRPr lang="en-US" b="1" u="sng" dirty="0"/>
          </a:p>
        </p:txBody>
      </p:sp>
      <p:sp>
        <p:nvSpPr>
          <p:cNvPr id="3" name="Content Placeholder 2"/>
          <p:cNvSpPr>
            <a:spLocks noGrp="1"/>
          </p:cNvSpPr>
          <p:nvPr>
            <p:ph idx="1"/>
          </p:nvPr>
        </p:nvSpPr>
        <p:spPr>
          <a:xfrm>
            <a:off x="838200" y="1582615"/>
            <a:ext cx="10515600" cy="4689231"/>
          </a:xfrm>
        </p:spPr>
        <p:txBody>
          <a:bodyPr>
            <a:normAutofit fontScale="92500" lnSpcReduction="10000"/>
          </a:bodyPr>
          <a:lstStyle/>
          <a:p>
            <a:pPr>
              <a:spcBef>
                <a:spcPts val="1200"/>
              </a:spcBef>
            </a:pPr>
            <a:r>
              <a:rPr lang="en-US" b="1" dirty="0"/>
              <a:t>No other ERCOT compensation is for lost profits.  </a:t>
            </a:r>
          </a:p>
          <a:p>
            <a:pPr lvl="1">
              <a:spcBef>
                <a:spcPts val="1200"/>
              </a:spcBef>
            </a:pPr>
            <a:r>
              <a:rPr lang="en-US" dirty="0" smtClean="0"/>
              <a:t>“</a:t>
            </a:r>
            <a:r>
              <a:rPr lang="en-US" sz="2600" dirty="0" smtClean="0"/>
              <a:t>Opportunity costs” are hypothetical profits a </a:t>
            </a:r>
            <a:r>
              <a:rPr lang="en-US" sz="2600" dirty="0"/>
              <a:t>generator </a:t>
            </a:r>
            <a:r>
              <a:rPr lang="en-US" sz="2600" dirty="0" smtClean="0"/>
              <a:t>would have made based on their anticipated dispatch in Real Time.  Opportunity costs do </a:t>
            </a:r>
            <a:r>
              <a:rPr lang="en-US" sz="2600" dirty="0"/>
              <a:t>not represent actual </a:t>
            </a:r>
            <a:r>
              <a:rPr lang="en-US" sz="2600" dirty="0" smtClean="0"/>
              <a:t>costs (i.e., financial losses) but hypothetical lost revenues.  </a:t>
            </a:r>
            <a:endParaRPr lang="en-US" sz="2600" dirty="0"/>
          </a:p>
          <a:p>
            <a:pPr lvl="1">
              <a:spcBef>
                <a:spcPts val="1200"/>
              </a:spcBef>
            </a:pPr>
            <a:r>
              <a:rPr lang="en-US" sz="2600" dirty="0" smtClean="0"/>
              <a:t>The ERCOT market has historically avoided paying generators for hypothetical lost profits because (a) it inappropriately shifts operational risk to loads who are unable to anticipate, hedge, or manage it, and (b) it creates gaming opportunities that are difficult to police.</a:t>
            </a:r>
            <a:endParaRPr lang="en-US" sz="2600" dirty="0"/>
          </a:p>
          <a:p>
            <a:pPr>
              <a:spcBef>
                <a:spcPts val="1200"/>
              </a:spcBef>
            </a:pPr>
            <a:r>
              <a:rPr lang="en-US" dirty="0" smtClean="0"/>
              <a:t>Consumers concerned with compensating generators for maximum lost profits under Option 1, and proposed a number of safeguards to limit the scope of these payments and the associated uplift. </a:t>
            </a:r>
          </a:p>
          <a:p>
            <a:pPr>
              <a:spcBef>
                <a:spcPts val="1200"/>
              </a:spcBef>
            </a:pPr>
            <a:r>
              <a:rPr lang="en-US" dirty="0" smtClean="0"/>
              <a:t>The NPRR proponents ultimately rejected most of these safeguards and pursued Option 1 with limited changes relative to the filed version.  </a:t>
            </a:r>
          </a:p>
          <a:p>
            <a:pPr lvl="1"/>
            <a:endParaRPr lang="en-US" dirty="0"/>
          </a:p>
        </p:txBody>
      </p:sp>
    </p:spTree>
    <p:extLst>
      <p:ext uri="{BB962C8B-B14F-4D97-AF65-F5344CB8AC3E}">
        <p14:creationId xmlns:p14="http://schemas.microsoft.com/office/powerpoint/2010/main" val="3470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lstStyle/>
          <a:p>
            <a:r>
              <a:rPr lang="en-US" b="1" u="sng" dirty="0" smtClean="0"/>
              <a:t>Concerns on NPRR649- Make Whole Payments</a:t>
            </a:r>
            <a:endParaRPr lang="en-US" b="1" u="sng" dirty="0"/>
          </a:p>
        </p:txBody>
      </p:sp>
      <p:sp>
        <p:nvSpPr>
          <p:cNvPr id="3" name="Content Placeholder 2"/>
          <p:cNvSpPr>
            <a:spLocks noGrp="1"/>
          </p:cNvSpPr>
          <p:nvPr>
            <p:ph idx="1"/>
          </p:nvPr>
        </p:nvSpPr>
        <p:spPr>
          <a:xfrm>
            <a:off x="838200" y="1570892"/>
            <a:ext cx="10515600" cy="4471134"/>
          </a:xfrm>
        </p:spPr>
        <p:txBody>
          <a:bodyPr>
            <a:normAutofit/>
          </a:bodyPr>
          <a:lstStyle/>
          <a:p>
            <a:pPr algn="just"/>
            <a:r>
              <a:rPr lang="en-US" dirty="0" smtClean="0"/>
              <a:t>Potential consequences of NPRR:</a:t>
            </a:r>
          </a:p>
          <a:p>
            <a:pPr lvl="1" algn="just">
              <a:spcBef>
                <a:spcPts val="1200"/>
              </a:spcBef>
            </a:pPr>
            <a:r>
              <a:rPr lang="en-US" dirty="0"/>
              <a:t>Option 1 pays difference between actual dispatch and </a:t>
            </a:r>
            <a:r>
              <a:rPr lang="en-US" dirty="0" err="1"/>
              <a:t>LMP</a:t>
            </a:r>
            <a:r>
              <a:rPr lang="en-US" dirty="0"/>
              <a:t>.  Generators can </a:t>
            </a:r>
            <a:r>
              <a:rPr lang="en-US" dirty="0" smtClean="0"/>
              <a:t>artificially </a:t>
            </a:r>
            <a:r>
              <a:rPr lang="en-US" dirty="0"/>
              <a:t>increase compensation for </a:t>
            </a:r>
            <a:r>
              <a:rPr lang="en-US" dirty="0" smtClean="0"/>
              <a:t>lost profits by </a:t>
            </a:r>
            <a:r>
              <a:rPr lang="en-US" dirty="0"/>
              <a:t>lowering offers below </a:t>
            </a:r>
            <a:r>
              <a:rPr lang="en-US" dirty="0" smtClean="0"/>
              <a:t>what they typically bid or even their actual </a:t>
            </a:r>
            <a:r>
              <a:rPr lang="en-US" dirty="0"/>
              <a:t>cost, increasing the delta.  </a:t>
            </a:r>
          </a:p>
          <a:p>
            <a:pPr lvl="1" algn="just">
              <a:spcBef>
                <a:spcPts val="1200"/>
              </a:spcBef>
            </a:pPr>
            <a:r>
              <a:rPr lang="en-US" dirty="0" smtClean="0"/>
              <a:t>Overrides are often predictable, particularly when a condition remains for several days.  Allowing a make-whole in this situation could force consumers to pay </a:t>
            </a:r>
            <a:r>
              <a:rPr lang="en-US" dirty="0"/>
              <a:t>for multiple days </a:t>
            </a:r>
            <a:r>
              <a:rPr lang="en-US" dirty="0" smtClean="0"/>
              <a:t>of hypothetical lost profits, even though generator could limit financial risk. </a:t>
            </a:r>
            <a:endParaRPr lang="en-US" dirty="0"/>
          </a:p>
          <a:p>
            <a:pPr lvl="1" algn="just">
              <a:spcBef>
                <a:spcPts val="1200"/>
              </a:spcBef>
            </a:pPr>
            <a:r>
              <a:rPr lang="en-US" dirty="0" smtClean="0"/>
              <a:t>Option 2 is more limited but also carries risk of unjustified make-whole payments.  For example, Generators can sell into the DAM just </a:t>
            </a:r>
            <a:r>
              <a:rPr lang="en-US" dirty="0"/>
              <a:t>to receive </a:t>
            </a:r>
            <a:r>
              <a:rPr lang="en-US" dirty="0" smtClean="0"/>
              <a:t>over-rides.  </a:t>
            </a:r>
          </a:p>
        </p:txBody>
      </p:sp>
    </p:spTree>
    <p:extLst>
      <p:ext uri="{BB962C8B-B14F-4D97-AF65-F5344CB8AC3E}">
        <p14:creationId xmlns:p14="http://schemas.microsoft.com/office/powerpoint/2010/main" val="3710097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lstStyle/>
          <a:p>
            <a:r>
              <a:rPr lang="en-US" b="1" u="sng" dirty="0" smtClean="0"/>
              <a:t>Concerns on NPRR649- Make Whole Payments</a:t>
            </a:r>
            <a:endParaRPr lang="en-US" b="1" u="sng" dirty="0"/>
          </a:p>
        </p:txBody>
      </p:sp>
      <p:sp>
        <p:nvSpPr>
          <p:cNvPr id="3" name="Content Placeholder 2"/>
          <p:cNvSpPr>
            <a:spLocks noGrp="1"/>
          </p:cNvSpPr>
          <p:nvPr>
            <p:ph idx="1"/>
          </p:nvPr>
        </p:nvSpPr>
        <p:spPr>
          <a:xfrm>
            <a:off x="838200" y="1690688"/>
            <a:ext cx="10515600" cy="4351338"/>
          </a:xfrm>
        </p:spPr>
        <p:txBody>
          <a:bodyPr>
            <a:normAutofit/>
          </a:bodyPr>
          <a:lstStyle/>
          <a:p>
            <a:pPr algn="just"/>
            <a:r>
              <a:rPr lang="en-US" dirty="0"/>
              <a:t>Safeguards </a:t>
            </a:r>
            <a:r>
              <a:rPr lang="en-US" dirty="0" smtClean="0"/>
              <a:t>proposed by </a:t>
            </a:r>
            <a:r>
              <a:rPr lang="en-US" dirty="0"/>
              <a:t>consumers </a:t>
            </a:r>
            <a:r>
              <a:rPr lang="en-US" dirty="0" smtClean="0"/>
              <a:t>to limit make-whole/uplift exposure included verifying </a:t>
            </a:r>
            <a:r>
              <a:rPr lang="en-US" dirty="0"/>
              <a:t>actual financial losses through the dispute process to limit </a:t>
            </a:r>
            <a:r>
              <a:rPr lang="en-US" dirty="0" smtClean="0"/>
              <a:t>payments, </a:t>
            </a:r>
            <a:r>
              <a:rPr lang="en-US" dirty="0"/>
              <a:t>and terminating make-whole payments when the constraint could be managed by SCED instead of a manual </a:t>
            </a:r>
            <a:r>
              <a:rPr lang="en-US" dirty="0" smtClean="0"/>
              <a:t>override or after successive days of overrides.</a:t>
            </a:r>
          </a:p>
          <a:p>
            <a:pPr marL="0" indent="0" algn="just">
              <a:buNone/>
            </a:pPr>
            <a:endParaRPr lang="en-US" dirty="0"/>
          </a:p>
          <a:p>
            <a:pPr algn="just"/>
            <a:r>
              <a:rPr lang="en-US" dirty="0"/>
              <a:t>The NPRR </a:t>
            </a:r>
            <a:r>
              <a:rPr lang="en-US" dirty="0" smtClean="0"/>
              <a:t>proponents ultimately </a:t>
            </a:r>
            <a:r>
              <a:rPr lang="en-US" dirty="0"/>
              <a:t>rejected </a:t>
            </a:r>
            <a:r>
              <a:rPr lang="en-US" dirty="0" smtClean="0"/>
              <a:t>most of these </a:t>
            </a:r>
            <a:r>
              <a:rPr lang="en-US" dirty="0"/>
              <a:t>safeguards and restrictions </a:t>
            </a:r>
            <a:r>
              <a:rPr lang="en-US" dirty="0" smtClean="0"/>
              <a:t>and </a:t>
            </a:r>
            <a:r>
              <a:rPr lang="en-US" dirty="0"/>
              <a:t>pursued Option 1 with limited changes, drawing opposition from load-serving interests.  </a:t>
            </a:r>
          </a:p>
        </p:txBody>
      </p:sp>
    </p:spTree>
    <p:extLst>
      <p:ext uri="{BB962C8B-B14F-4D97-AF65-F5344CB8AC3E}">
        <p14:creationId xmlns:p14="http://schemas.microsoft.com/office/powerpoint/2010/main" val="65610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lstStyle/>
          <a:p>
            <a:r>
              <a:rPr lang="en-US" b="1" u="sng" dirty="0" smtClean="0"/>
              <a:t>Concerns on </a:t>
            </a:r>
            <a:r>
              <a:rPr lang="en-US" b="1" u="sng" dirty="0" err="1" smtClean="0"/>
              <a:t>NPRR649</a:t>
            </a:r>
            <a:r>
              <a:rPr lang="en-US" b="1" u="sng" dirty="0" smtClean="0"/>
              <a:t>- Implementation Cost</a:t>
            </a:r>
            <a:endParaRPr lang="en-US" b="1" u="sng" dirty="0"/>
          </a:p>
        </p:txBody>
      </p:sp>
      <p:sp>
        <p:nvSpPr>
          <p:cNvPr id="3" name="Content Placeholder 2"/>
          <p:cNvSpPr>
            <a:spLocks noGrp="1"/>
          </p:cNvSpPr>
          <p:nvPr>
            <p:ph idx="1"/>
          </p:nvPr>
        </p:nvSpPr>
        <p:spPr>
          <a:xfrm>
            <a:off x="838200" y="1690688"/>
            <a:ext cx="10515600" cy="4351338"/>
          </a:xfrm>
        </p:spPr>
        <p:txBody>
          <a:bodyPr>
            <a:normAutofit/>
          </a:bodyPr>
          <a:lstStyle/>
          <a:p>
            <a:pPr>
              <a:spcBef>
                <a:spcPts val="1200"/>
              </a:spcBef>
            </a:pPr>
            <a:r>
              <a:rPr lang="en-US" dirty="0" smtClean="0"/>
              <a:t>Secondary concern was high implementation cost of NPRR.</a:t>
            </a:r>
          </a:p>
          <a:p>
            <a:pPr marL="0" indent="0">
              <a:spcBef>
                <a:spcPts val="1200"/>
              </a:spcBef>
              <a:buNone/>
            </a:pPr>
            <a:endParaRPr lang="en-US" dirty="0" smtClean="0"/>
          </a:p>
          <a:p>
            <a:pPr>
              <a:spcBef>
                <a:spcPts val="1200"/>
              </a:spcBef>
            </a:pPr>
            <a:r>
              <a:rPr lang="en-US" dirty="0" smtClean="0"/>
              <a:t>Proponents worked with ERCOT to reduce implementation cost but it is still estimated at $100 to $</a:t>
            </a:r>
            <a:r>
              <a:rPr lang="en-US" dirty="0" err="1" smtClean="0"/>
              <a:t>125k</a:t>
            </a:r>
            <a:r>
              <a:rPr lang="en-US" dirty="0" smtClean="0"/>
              <a:t> for relatively rare occurrence.</a:t>
            </a:r>
          </a:p>
          <a:p>
            <a:pPr marL="0" indent="0">
              <a:spcBef>
                <a:spcPts val="1200"/>
              </a:spcBef>
              <a:buNone/>
            </a:pPr>
            <a:endParaRPr lang="en-US" dirty="0" smtClean="0"/>
          </a:p>
          <a:p>
            <a:pPr>
              <a:spcBef>
                <a:spcPts val="1200"/>
              </a:spcBef>
            </a:pPr>
            <a:r>
              <a:rPr lang="en-US" dirty="0" smtClean="0"/>
              <a:t>Market participants have had concerns over NPRRs with much lower implementation costs that will be applied more frequently, so some were concerned about benefits relative to costs.  </a:t>
            </a:r>
          </a:p>
        </p:txBody>
      </p:sp>
    </p:spTree>
    <p:extLst>
      <p:ext uri="{BB962C8B-B14F-4D97-AF65-F5344CB8AC3E}">
        <p14:creationId xmlns:p14="http://schemas.microsoft.com/office/powerpoint/2010/main" val="4090175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Options</a:t>
            </a:r>
            <a:endParaRPr lang="en-US" b="1" dirty="0"/>
          </a:p>
        </p:txBody>
      </p:sp>
      <p:sp>
        <p:nvSpPr>
          <p:cNvPr id="3" name="Content Placeholder 2"/>
          <p:cNvSpPr>
            <a:spLocks noGrp="1"/>
          </p:cNvSpPr>
          <p:nvPr>
            <p:ph idx="1"/>
          </p:nvPr>
        </p:nvSpPr>
        <p:spPr/>
        <p:txBody>
          <a:bodyPr/>
          <a:lstStyle/>
          <a:p>
            <a:r>
              <a:rPr lang="en-US" dirty="0" smtClean="0"/>
              <a:t>Affirm </a:t>
            </a:r>
            <a:r>
              <a:rPr lang="en-US" dirty="0" err="1" smtClean="0"/>
              <a:t>TAC’s</a:t>
            </a:r>
            <a:r>
              <a:rPr lang="en-US" dirty="0" smtClean="0"/>
              <a:t> recommendation to reject </a:t>
            </a:r>
            <a:r>
              <a:rPr lang="en-US" dirty="0" err="1" smtClean="0"/>
              <a:t>NPRR649</a:t>
            </a:r>
            <a:r>
              <a:rPr lang="en-US" dirty="0" smtClean="0"/>
              <a:t>.</a:t>
            </a:r>
          </a:p>
          <a:p>
            <a:r>
              <a:rPr lang="en-US" dirty="0" smtClean="0"/>
              <a:t>Remand to </a:t>
            </a:r>
            <a:r>
              <a:rPr lang="en-US" dirty="0" err="1" smtClean="0"/>
              <a:t>TAC</a:t>
            </a:r>
            <a:r>
              <a:rPr lang="en-US" dirty="0" smtClean="0"/>
              <a:t> with instructions to limit payment to verified financial losses, with limitations on duration.  </a:t>
            </a:r>
            <a:endParaRPr lang="en-US" dirty="0"/>
          </a:p>
        </p:txBody>
      </p:sp>
    </p:spTree>
    <p:extLst>
      <p:ext uri="{BB962C8B-B14F-4D97-AF65-F5344CB8AC3E}">
        <p14:creationId xmlns:p14="http://schemas.microsoft.com/office/powerpoint/2010/main" val="2027193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608</Words>
  <Application>Microsoft Office PowerPoint</Application>
  <PresentationFormat>Custom</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NPRR 649 Addressing Issues Surrounding High Dispatch Limit (HDL) Overrides</vt:lpstr>
      <vt:lpstr>NPRR 649 Overview</vt:lpstr>
      <vt:lpstr>Concerns with NPRR649 Make-Whole Payments</vt:lpstr>
      <vt:lpstr>Concerns on NPRR649- Make Whole Payments</vt:lpstr>
      <vt:lpstr>Concerns on NPRR649- Make Whole Payments</vt:lpstr>
      <vt:lpstr>Concerns on NPRR649- Implementation Cost</vt:lpstr>
      <vt:lpstr>Options</vt:lpstr>
    </vt:vector>
  </TitlesOfParts>
  <Company>Lower Colorado River Authority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 649 Addressing Issues Surrounding High Dispatch Limit (HDL) Overrides</dc:title>
  <dc:creator>Randa Stephenson</dc:creator>
  <cp:lastModifiedBy>Holloway, Harry</cp:lastModifiedBy>
  <cp:revision>19</cp:revision>
  <dcterms:created xsi:type="dcterms:W3CDTF">2016-01-27T21:26:15Z</dcterms:created>
  <dcterms:modified xsi:type="dcterms:W3CDTF">2016-02-01T21:57:54Z</dcterms:modified>
</cp:coreProperties>
</file>