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5"/>
  </p:notesMasterIdLst>
  <p:handoutMasterIdLst>
    <p:handoutMasterId r:id="rId16"/>
  </p:handoutMasterIdLst>
  <p:sldIdLst>
    <p:sldId id="260" r:id="rId6"/>
    <p:sldId id="283" r:id="rId7"/>
    <p:sldId id="285" r:id="rId8"/>
    <p:sldId id="284" r:id="rId9"/>
    <p:sldId id="289" r:id="rId10"/>
    <p:sldId id="279" r:id="rId11"/>
    <p:sldId id="282" r:id="rId12"/>
    <p:sldId id="288" r:id="rId13"/>
    <p:sldId id="291"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12" d="100"/>
          <a:sy n="112" d="100"/>
        </p:scale>
        <p:origin x="120" y="22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6/2/2020</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6/2/2020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dirty="0"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dirty="0"/>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1"/>
                </a:solidFill>
              </a:rPr>
              <a:t>Item 4</a:t>
            </a: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2800" y="990600"/>
            <a:ext cx="5553740" cy="4832092"/>
          </a:xfrm>
          <a:prstGeom prst="rect">
            <a:avLst/>
          </a:prstGeom>
          <a:noFill/>
        </p:spPr>
        <p:txBody>
          <a:bodyPr wrap="square" rtlCol="0">
            <a:spAutoFit/>
          </a:bodyPr>
          <a:lstStyle/>
          <a:p>
            <a:r>
              <a:rPr lang="en-US" sz="2000" b="1" dirty="0" smtClean="0"/>
              <a:t>Item 4: </a:t>
            </a:r>
            <a:r>
              <a:rPr lang="en-US" sz="2000" b="1" dirty="0"/>
              <a:t>Proposed Bylaws </a:t>
            </a:r>
            <a:r>
              <a:rPr lang="en-US" sz="2000" b="1" dirty="0" smtClean="0"/>
              <a:t>Amendments</a:t>
            </a:r>
          </a:p>
          <a:p>
            <a:endParaRPr lang="en-US" b="1" dirty="0" smtClean="0"/>
          </a:p>
          <a:p>
            <a:r>
              <a:rPr lang="en-US" i="1" dirty="0" smtClean="0"/>
              <a:t>Chad V. Seely</a:t>
            </a:r>
          </a:p>
          <a:p>
            <a:r>
              <a:rPr lang="en-US" dirty="0" smtClean="0"/>
              <a:t>ERCOT Vice President, General Counsel and Corporate Secretary</a:t>
            </a:r>
          </a:p>
          <a:p>
            <a:endParaRPr lang="en-US" dirty="0" smtClean="0"/>
          </a:p>
          <a:p>
            <a:r>
              <a:rPr lang="en-US" i="1" dirty="0" smtClean="0"/>
              <a:t>Vickie Leady</a:t>
            </a:r>
            <a:endParaRPr lang="en-US" i="1" dirty="0"/>
          </a:p>
          <a:p>
            <a:r>
              <a:rPr lang="en-US" dirty="0" smtClean="0"/>
              <a:t>ERCOT Assistant General Counsel and Assistant Corporate Secretary</a:t>
            </a:r>
          </a:p>
          <a:p>
            <a:endParaRPr lang="en-US" dirty="0"/>
          </a:p>
          <a:p>
            <a:r>
              <a:rPr lang="en-US" i="1" dirty="0" smtClean="0"/>
              <a:t>Jonathan Levine</a:t>
            </a:r>
            <a:endParaRPr lang="en-US" i="1" dirty="0"/>
          </a:p>
          <a:p>
            <a:r>
              <a:rPr lang="en-US" dirty="0"/>
              <a:t>ERCOT </a:t>
            </a:r>
            <a:r>
              <a:rPr lang="en-US" dirty="0" smtClean="0"/>
              <a:t>Senior Corporate Counsel</a:t>
            </a:r>
          </a:p>
          <a:p>
            <a:endParaRPr lang="en-US" dirty="0"/>
          </a:p>
          <a:p>
            <a:r>
              <a:rPr lang="en-US" dirty="0"/>
              <a:t>Urgent Board of Directors Meeting</a:t>
            </a:r>
          </a:p>
          <a:p>
            <a:endParaRPr lang="en-US" dirty="0"/>
          </a:p>
          <a:p>
            <a:r>
              <a:rPr lang="en-US" dirty="0"/>
              <a:t>ERCOT Public</a:t>
            </a:r>
          </a:p>
          <a:p>
            <a:r>
              <a:rPr lang="en-US" dirty="0"/>
              <a:t>June 9, 2020</a:t>
            </a: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a:t>
            </a:r>
            <a:r>
              <a:rPr lang="en-US" dirty="0" smtClean="0"/>
              <a:t>Legal Proposes Bylaws Amendments for Expedited Approval</a:t>
            </a:r>
            <a:endParaRPr lang="en-US" dirty="0"/>
          </a:p>
        </p:txBody>
      </p:sp>
      <p:sp>
        <p:nvSpPr>
          <p:cNvPr id="3" name="Content Placeholder 2"/>
          <p:cNvSpPr>
            <a:spLocks noGrp="1"/>
          </p:cNvSpPr>
          <p:nvPr>
            <p:ph idx="1"/>
          </p:nvPr>
        </p:nvSpPr>
        <p:spPr>
          <a:xfrm>
            <a:off x="304800" y="1215231"/>
            <a:ext cx="8534400" cy="4652169"/>
          </a:xfrm>
        </p:spPr>
        <p:txBody>
          <a:bodyPr/>
          <a:lstStyle/>
          <a:p>
            <a:pPr marL="0" indent="0" algn="just">
              <a:spcAft>
                <a:spcPts val="1200"/>
              </a:spcAft>
              <a:buNone/>
            </a:pPr>
            <a:r>
              <a:rPr lang="en-US" sz="1900" dirty="0" smtClean="0"/>
              <a:t>ERCOT </a:t>
            </a:r>
            <a:r>
              <a:rPr lang="en-US" sz="1900" dirty="0"/>
              <a:t>Legal </a:t>
            </a:r>
            <a:r>
              <a:rPr lang="en-US" sz="1900" dirty="0" smtClean="0"/>
              <a:t>seeks expedited </a:t>
            </a:r>
            <a:r>
              <a:rPr lang="en-US" sz="1900" dirty="0"/>
              <a:t>approval of </a:t>
            </a:r>
            <a:r>
              <a:rPr lang="en-US" sz="1900" dirty="0" smtClean="0"/>
              <a:t>proposed </a:t>
            </a:r>
            <a:r>
              <a:rPr lang="en-US" sz="1900" dirty="0"/>
              <a:t>Bylaws amendments with the goal of </a:t>
            </a:r>
            <a:r>
              <a:rPr lang="en-US" sz="1900" dirty="0" smtClean="0"/>
              <a:t>implementing such amendments by </a:t>
            </a:r>
            <a:r>
              <a:rPr lang="en-US" sz="1900" dirty="0"/>
              <a:t>the August 10-11, 2020 Board and Board Committee meetings</a:t>
            </a:r>
            <a:r>
              <a:rPr lang="en-US" sz="1900" dirty="0" smtClean="0"/>
              <a:t>.</a:t>
            </a:r>
          </a:p>
          <a:p>
            <a:pPr marL="0" indent="0" algn="just">
              <a:spcAft>
                <a:spcPts val="1200"/>
              </a:spcAft>
              <a:buNone/>
            </a:pPr>
            <a:r>
              <a:rPr lang="en-US" sz="1900" dirty="0" smtClean="0"/>
              <a:t>While the Human Resources and Governance Committee would typically review and provide a recommendation to the ERCOT Board of Directors (Board) on a governing document amendment proposal, the </a:t>
            </a:r>
            <a:r>
              <a:rPr lang="en-US" sz="1900" dirty="0"/>
              <a:t>Board retains the ultimate approval authority over this matter. Given the extraordinary circumstances with the current COVID-19 </a:t>
            </a:r>
            <a:r>
              <a:rPr lang="en-US" sz="1900" dirty="0" smtClean="0"/>
              <a:t>pandemic and social distancing requirements, </a:t>
            </a:r>
            <a:r>
              <a:rPr lang="en-US" sz="1900" dirty="0"/>
              <a:t>the Board will consider and vote on the </a:t>
            </a:r>
            <a:r>
              <a:rPr lang="en-US" sz="1900" dirty="0" smtClean="0"/>
              <a:t>approval of the proposed Bylaws amendments at </a:t>
            </a:r>
            <a:r>
              <a:rPr lang="en-US" sz="1900" dirty="0"/>
              <a:t>its </a:t>
            </a:r>
            <a:r>
              <a:rPr lang="en-US" sz="1900" dirty="0" smtClean="0"/>
              <a:t>June 9, </a:t>
            </a:r>
            <a:r>
              <a:rPr lang="en-US" sz="1900" dirty="0"/>
              <a:t>2020 Urgent Board m</a:t>
            </a:r>
            <a:r>
              <a:rPr lang="en-US" sz="1900" dirty="0" smtClean="0"/>
              <a:t>eeting without </a:t>
            </a:r>
            <a:r>
              <a:rPr lang="en-US" sz="1900" dirty="0"/>
              <a:t>recommendation from the Committee</a:t>
            </a:r>
            <a:r>
              <a:rPr lang="en-US" sz="1900" dirty="0" smtClean="0"/>
              <a:t>.</a:t>
            </a:r>
          </a:p>
          <a:p>
            <a:pPr marL="0" indent="0" algn="just">
              <a:spcAft>
                <a:spcPts val="1200"/>
              </a:spcAft>
              <a:buNone/>
            </a:pPr>
            <a:r>
              <a:rPr lang="en-US" sz="1900" dirty="0" smtClean="0"/>
              <a:t>ERCOT will seek Public Utility Commission of Texas (PUCT) approval concurrently with the vote of Corporate Members, and will request that the PUCT expedite the approval process to facilitate approval prior to the August 10-11, 2020 Board and Committee meetings.</a:t>
            </a:r>
            <a:endParaRPr lang="en-US" sz="19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spTree>
    <p:extLst>
      <p:ext uri="{BB962C8B-B14F-4D97-AF65-F5344CB8AC3E}">
        <p14:creationId xmlns:p14="http://schemas.microsoft.com/office/powerpoint/2010/main" val="1714980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for Proposed Bylaws Amendments</a:t>
            </a:r>
            <a:endParaRPr lang="en-US" dirty="0"/>
          </a:p>
        </p:txBody>
      </p:sp>
      <p:sp>
        <p:nvSpPr>
          <p:cNvPr id="3" name="Content Placeholder 2"/>
          <p:cNvSpPr>
            <a:spLocks noGrp="1"/>
          </p:cNvSpPr>
          <p:nvPr>
            <p:ph idx="1"/>
          </p:nvPr>
        </p:nvSpPr>
        <p:spPr>
          <a:xfrm>
            <a:off x="301487" y="914400"/>
            <a:ext cx="8534400" cy="4956969"/>
          </a:xfrm>
        </p:spPr>
        <p:txBody>
          <a:bodyPr/>
          <a:lstStyle/>
          <a:p>
            <a:pPr marL="0" indent="0" algn="just">
              <a:spcAft>
                <a:spcPts val="1200"/>
              </a:spcAft>
              <a:buNone/>
            </a:pPr>
            <a:endParaRPr lang="en-US" sz="2200" dirty="0" smtClean="0"/>
          </a:p>
          <a:p>
            <a:pPr marL="0" indent="0" algn="just">
              <a:spcAft>
                <a:spcPts val="1200"/>
              </a:spcAft>
              <a:buNone/>
            </a:pPr>
            <a:r>
              <a:rPr lang="en-US" sz="2200" dirty="0" smtClean="0"/>
              <a:t>The Board has </a:t>
            </a:r>
            <a:r>
              <a:rPr lang="en-US" sz="2200" dirty="0"/>
              <a:t>not been able to hold any in-person meetings since mid-March 2020, due to </a:t>
            </a:r>
            <a:r>
              <a:rPr lang="en-US" sz="2200" dirty="0" smtClean="0"/>
              <a:t>COVID-19 safety </a:t>
            </a:r>
            <a:r>
              <a:rPr lang="en-US" sz="2200" dirty="0"/>
              <a:t>considerations. </a:t>
            </a:r>
          </a:p>
          <a:p>
            <a:pPr marL="0" indent="0" algn="just">
              <a:spcAft>
                <a:spcPts val="1200"/>
              </a:spcAft>
              <a:buNone/>
            </a:pPr>
            <a:r>
              <a:rPr lang="en-US" sz="2200" dirty="0" smtClean="0"/>
              <a:t>A </a:t>
            </a:r>
            <a:r>
              <a:rPr lang="en-US" sz="2200" dirty="0"/>
              <a:t>situation of the scale and duration such as the unprecedented COVID-19 pandemic was not contemplated by the Bylaws. </a:t>
            </a:r>
          </a:p>
          <a:p>
            <a:pPr marL="0" indent="0" algn="just">
              <a:spcAft>
                <a:spcPts val="1200"/>
              </a:spcAft>
              <a:buNone/>
            </a:pPr>
            <a:r>
              <a:rPr lang="en-US" sz="2200" dirty="0" smtClean="0"/>
              <a:t>ERCOT </a:t>
            </a:r>
            <a:r>
              <a:rPr lang="en-US" sz="2200" dirty="0"/>
              <a:t>Legal proposes amending the Bylaws to address the need for meetings by teleconference to conduct its business that </a:t>
            </a:r>
            <a:r>
              <a:rPr lang="en-US" sz="2200" dirty="0" smtClean="0"/>
              <a:t>may become a risk and therefore urgent </a:t>
            </a:r>
            <a:r>
              <a:rPr lang="en-US" sz="2200" dirty="0"/>
              <a:t>in the current situation</a:t>
            </a:r>
            <a:r>
              <a:rPr lang="en-US" sz="2200" dirty="0" smtClean="0"/>
              <a:t>.</a:t>
            </a:r>
          </a:p>
          <a:p>
            <a:pPr marL="0" indent="0" algn="just">
              <a:spcAft>
                <a:spcPts val="1200"/>
              </a:spcAft>
              <a:buNone/>
            </a:pPr>
            <a:r>
              <a:rPr lang="en-US" sz="2200" dirty="0"/>
              <a:t>Additional details about the proposed amendments may be found in the decision </a:t>
            </a:r>
            <a:r>
              <a:rPr lang="en-US" sz="2200" dirty="0" smtClean="0"/>
              <a:t>template </a:t>
            </a:r>
            <a:r>
              <a:rPr lang="en-US" sz="2200" dirty="0"/>
              <a:t>submitted with this presentation.</a:t>
            </a:r>
          </a:p>
          <a:p>
            <a:pPr marL="0" indent="0" algn="just">
              <a:spcAft>
                <a:spcPts val="1200"/>
              </a:spcAft>
              <a:buNone/>
            </a:pP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247086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Urgent Matters Definition Expanded</a:t>
            </a:r>
            <a:endParaRPr lang="en-US" dirty="0"/>
          </a:p>
        </p:txBody>
      </p:sp>
      <p:sp>
        <p:nvSpPr>
          <p:cNvPr id="3" name="Content Placeholder 2"/>
          <p:cNvSpPr>
            <a:spLocks noGrp="1"/>
          </p:cNvSpPr>
          <p:nvPr>
            <p:ph idx="1"/>
          </p:nvPr>
        </p:nvSpPr>
        <p:spPr>
          <a:xfrm>
            <a:off x="304800" y="1215231"/>
            <a:ext cx="8534400" cy="4956969"/>
          </a:xfrm>
        </p:spPr>
        <p:txBody>
          <a:bodyPr/>
          <a:lstStyle/>
          <a:p>
            <a:pPr marL="0" indent="0" algn="just">
              <a:spcBef>
                <a:spcPts val="400"/>
              </a:spcBef>
              <a:spcAft>
                <a:spcPts val="1200"/>
              </a:spcAft>
              <a:buNone/>
            </a:pPr>
            <a:r>
              <a:rPr lang="en-US" sz="2200" dirty="0"/>
              <a:t>The current </a:t>
            </a:r>
            <a:r>
              <a:rPr lang="en-US" sz="2200" dirty="0" smtClean="0"/>
              <a:t>Bylaws </a:t>
            </a:r>
            <a:r>
              <a:rPr lang="en-US" sz="2200" dirty="0"/>
              <a:t>language provides that the Board may hold meetings by teleconference to take action on urgent matters. </a:t>
            </a:r>
          </a:p>
          <a:p>
            <a:pPr marL="0" indent="0" algn="just">
              <a:spcBef>
                <a:spcPts val="400"/>
              </a:spcBef>
              <a:spcAft>
                <a:spcPts val="1200"/>
              </a:spcAft>
              <a:buNone/>
            </a:pPr>
            <a:r>
              <a:rPr lang="en-US" sz="2200" dirty="0"/>
              <a:t>ERCOT Legal </a:t>
            </a:r>
            <a:r>
              <a:rPr lang="en-US" sz="2200" dirty="0" smtClean="0"/>
              <a:t>seeks to </a:t>
            </a:r>
            <a:r>
              <a:rPr lang="en-US" sz="2200" dirty="0"/>
              <a:t>expand the definition of urgent matters so that, if it would be difficult or impossible for a quorum of the Directors or subcommittee members to physically convene in one location, then the Board or its subcommittees may meet via teleconference and take action on matters that, if action was otherwise delayed, would be reasonably likely to result in operational (including but not limited to those activities and functions affecting the ERCOT market or system), regulatory, legal, organizational or governance risk.</a:t>
            </a:r>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spTree>
    <p:extLst>
      <p:ext uri="{BB962C8B-B14F-4D97-AF65-F5344CB8AC3E}">
        <p14:creationId xmlns:p14="http://schemas.microsoft.com/office/powerpoint/2010/main" val="115250193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of Other Teleconference and Urgent Meeting Provisions</a:t>
            </a:r>
            <a:br>
              <a:rPr lang="en-US" dirty="0" smtClean="0"/>
            </a:br>
            <a:endParaRPr lang="en-US" dirty="0"/>
          </a:p>
        </p:txBody>
      </p:sp>
      <p:sp>
        <p:nvSpPr>
          <p:cNvPr id="3" name="Content Placeholder 2"/>
          <p:cNvSpPr>
            <a:spLocks noGrp="1"/>
          </p:cNvSpPr>
          <p:nvPr>
            <p:ph idx="1"/>
          </p:nvPr>
        </p:nvSpPr>
        <p:spPr>
          <a:xfrm>
            <a:off x="76200" y="1363662"/>
            <a:ext cx="8534400" cy="4956969"/>
          </a:xfrm>
        </p:spPr>
        <p:txBody>
          <a:bodyPr/>
          <a:lstStyle/>
          <a:p>
            <a:pPr marL="228600" indent="0" algn="just">
              <a:spcBef>
                <a:spcPts val="0"/>
              </a:spcBef>
              <a:spcAft>
                <a:spcPts val="1200"/>
              </a:spcAft>
              <a:buNone/>
              <a:defRPr/>
            </a:pPr>
            <a:r>
              <a:rPr lang="en-US" sz="2000" dirty="0" smtClean="0"/>
              <a:t>In addition to the expansion of the urgent matters definition, ERCOT Legal proposes additional amendments of the Bylaws:</a:t>
            </a:r>
          </a:p>
          <a:p>
            <a:pPr marL="571500" algn="just">
              <a:spcBef>
                <a:spcPts val="0"/>
              </a:spcBef>
              <a:spcAft>
                <a:spcPts val="400"/>
              </a:spcAft>
              <a:defRPr/>
            </a:pPr>
            <a:r>
              <a:rPr lang="en-US" sz="2000" dirty="0" smtClean="0"/>
              <a:t>Clarify </a:t>
            </a:r>
            <a:r>
              <a:rPr lang="en-US" sz="2000" dirty="0"/>
              <a:t>that the Annual Meeting of Corporate Members need not take place in </a:t>
            </a:r>
            <a:r>
              <a:rPr lang="en-US" sz="2000" dirty="0" smtClean="0"/>
              <a:t>person.</a:t>
            </a:r>
          </a:p>
          <a:p>
            <a:pPr marL="571500" algn="just">
              <a:spcBef>
                <a:spcPts val="0"/>
              </a:spcBef>
              <a:spcAft>
                <a:spcPts val="400"/>
              </a:spcAft>
              <a:defRPr/>
            </a:pPr>
            <a:r>
              <a:rPr lang="en-US" sz="2000" dirty="0" smtClean="0"/>
              <a:t>More </a:t>
            </a:r>
            <a:r>
              <a:rPr lang="en-US" sz="2000" dirty="0"/>
              <a:t>closely </a:t>
            </a:r>
            <a:r>
              <a:rPr lang="en-US" sz="2000" dirty="0" smtClean="0"/>
              <a:t>align </a:t>
            </a:r>
            <a:r>
              <a:rPr lang="en-US" sz="2000" dirty="0"/>
              <a:t>the definition of urgent matters with the Texas Open Meetings </a:t>
            </a:r>
            <a:r>
              <a:rPr lang="en-US" sz="2000" dirty="0" smtClean="0"/>
              <a:t>Act.</a:t>
            </a:r>
          </a:p>
          <a:p>
            <a:pPr marL="571500" algn="just">
              <a:spcBef>
                <a:spcPts val="0"/>
              </a:spcBef>
              <a:spcAft>
                <a:spcPts val="400"/>
              </a:spcAft>
              <a:defRPr/>
            </a:pPr>
            <a:r>
              <a:rPr lang="en-US" sz="2000" dirty="0" smtClean="0"/>
              <a:t>Clarify who may call meetings of the Board subcommittees.</a:t>
            </a:r>
          </a:p>
          <a:p>
            <a:pPr marL="571500" algn="just">
              <a:spcBef>
                <a:spcPts val="0"/>
              </a:spcBef>
              <a:spcAft>
                <a:spcPts val="400"/>
              </a:spcAft>
              <a:defRPr/>
            </a:pPr>
            <a:r>
              <a:rPr lang="en-US" sz="2000" dirty="0" smtClean="0"/>
              <a:t>Align the urgent meeting notice period (from notice of not less than two hours to not less than one hour) with the Texas Open Meetings Act.</a:t>
            </a:r>
          </a:p>
          <a:p>
            <a:pPr marL="571500" algn="just">
              <a:spcBef>
                <a:spcPts val="0"/>
              </a:spcBef>
              <a:spcAft>
                <a:spcPts val="400"/>
              </a:spcAft>
              <a:defRPr/>
            </a:pPr>
            <a:r>
              <a:rPr lang="en-US" sz="2000" dirty="0" smtClean="0"/>
              <a:t>Align the methods of teleconference technology with the Texas Business Organizations Code.</a:t>
            </a:r>
          </a:p>
          <a:p>
            <a:pPr marL="571500" algn="just">
              <a:spcBef>
                <a:spcPts val="0"/>
              </a:spcBef>
              <a:spcAft>
                <a:spcPts val="400"/>
              </a:spcAft>
              <a:defRPr/>
            </a:pPr>
            <a:r>
              <a:rPr lang="en-US" sz="2000" dirty="0" smtClean="0"/>
              <a:t>Make an administrative clean-up of a title section.</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spTree>
    <p:extLst>
      <p:ext uri="{BB962C8B-B14F-4D97-AF65-F5344CB8AC3E}">
        <p14:creationId xmlns:p14="http://schemas.microsoft.com/office/powerpoint/2010/main" val="1605363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ERCOT Timeline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97975818"/>
              </p:ext>
            </p:extLst>
          </p:nvPr>
        </p:nvGraphicFramePr>
        <p:xfrm>
          <a:off x="342900" y="914400"/>
          <a:ext cx="8534400" cy="4942840"/>
        </p:xfrm>
        <a:graphic>
          <a:graphicData uri="http://schemas.openxmlformats.org/drawingml/2006/table">
            <a:tbl>
              <a:tblPr firstRow="1" bandRow="1">
                <a:tableStyleId>{5C22544A-7EE6-4342-B048-85BDC9FD1C3A}</a:tableStyleId>
              </a:tblPr>
              <a:tblGrid>
                <a:gridCol w="6439593"/>
                <a:gridCol w="2094807"/>
              </a:tblGrid>
              <a:tr h="370840">
                <a:tc>
                  <a:txBody>
                    <a:bodyPr/>
                    <a:lstStyle/>
                    <a:p>
                      <a:r>
                        <a:rPr lang="en-US" dirty="0" smtClean="0"/>
                        <a:t>Process Step Description</a:t>
                      </a:r>
                      <a:endParaRPr lang="en-US" dirty="0"/>
                    </a:p>
                  </a:txBody>
                  <a:tcPr/>
                </a:tc>
                <a:tc>
                  <a:txBody>
                    <a:bodyPr/>
                    <a:lstStyle/>
                    <a:p>
                      <a:pPr algn="ctr"/>
                      <a:r>
                        <a:rPr lang="en-US" dirty="0" smtClean="0"/>
                        <a:t>Estimated Dates</a:t>
                      </a:r>
                      <a:endParaRPr lang="en-US" dirty="0"/>
                    </a:p>
                  </a:txBody>
                  <a:tcPr/>
                </a:tc>
              </a:tr>
              <a:tr h="370840">
                <a:tc>
                  <a:txBody>
                    <a:bodyPr/>
                    <a:lstStyle/>
                    <a:p>
                      <a:endParaRPr lang="en-US" dirty="0" smtClean="0"/>
                    </a:p>
                    <a:p>
                      <a:r>
                        <a:rPr lang="en-US" dirty="0" smtClean="0"/>
                        <a:t>Board of Directors calls Special</a:t>
                      </a:r>
                      <a:r>
                        <a:rPr lang="en-US" baseline="0" dirty="0" smtClean="0"/>
                        <a:t> Meeting of Corporate Members (Special Meeting) for approval of Bylaws amendments</a:t>
                      </a:r>
                      <a:endParaRPr lang="en-US" dirty="0"/>
                    </a:p>
                  </a:txBody>
                  <a:tcPr/>
                </a:tc>
                <a:tc>
                  <a:txBody>
                    <a:bodyPr/>
                    <a:lstStyle/>
                    <a:p>
                      <a:pPr algn="ctr"/>
                      <a:endParaRPr lang="en-US" baseline="0" dirty="0" smtClean="0"/>
                    </a:p>
                    <a:p>
                      <a:pPr algn="ctr"/>
                      <a:r>
                        <a:rPr lang="en-US" baseline="0" dirty="0" smtClean="0"/>
                        <a:t>Tues, 06.09.2020</a:t>
                      </a:r>
                      <a:endParaRPr lang="en-US" dirty="0"/>
                    </a:p>
                  </a:txBody>
                  <a:tcPr/>
                </a:tc>
              </a:tr>
              <a:tr h="370840">
                <a:tc>
                  <a:txBody>
                    <a:bodyPr/>
                    <a:lstStyle/>
                    <a:p>
                      <a:endParaRPr lang="en-US" dirty="0" smtClean="0"/>
                    </a:p>
                    <a:p>
                      <a:r>
                        <a:rPr lang="en-US" dirty="0" smtClean="0"/>
                        <a:t>ERCOT</a:t>
                      </a:r>
                      <a:r>
                        <a:rPr lang="en-US" baseline="0" dirty="0" smtClean="0"/>
                        <a:t> Legal issues notice of Special Meeting</a:t>
                      </a:r>
                      <a:endParaRPr lang="en-US" dirty="0"/>
                    </a:p>
                  </a:txBody>
                  <a:tcPr/>
                </a:tc>
                <a:tc>
                  <a:txBody>
                    <a:bodyPr/>
                    <a:lstStyle/>
                    <a:p>
                      <a:pPr algn="ctr"/>
                      <a:endParaRPr lang="en-US" dirty="0" smtClean="0"/>
                    </a:p>
                    <a:p>
                      <a:pPr algn="ctr"/>
                      <a:r>
                        <a:rPr lang="en-US" dirty="0" smtClean="0"/>
                        <a:t>Wed, 06.10.2020</a:t>
                      </a:r>
                      <a:endParaRPr lang="en-US" dirty="0"/>
                    </a:p>
                  </a:txBody>
                  <a:tcPr/>
                </a:tc>
              </a:tr>
              <a:tr h="370840">
                <a:tc>
                  <a:txBody>
                    <a:bodyPr/>
                    <a:lstStyle/>
                    <a:p>
                      <a:endParaRPr lang="en-US" dirty="0" smtClean="0"/>
                    </a:p>
                    <a:p>
                      <a:r>
                        <a:rPr lang="en-US" dirty="0" smtClean="0"/>
                        <a:t>ERCOT Legal files</a:t>
                      </a:r>
                      <a:r>
                        <a:rPr lang="en-US" baseline="0" dirty="0" smtClean="0"/>
                        <a:t> petition for expedited approval of Bylaws amendments with the Public Utility Commission of Texas (PUCT), conditioned on Corporate Member approval</a:t>
                      </a:r>
                      <a:endParaRPr lang="en-US" dirty="0"/>
                    </a:p>
                  </a:txBody>
                  <a:tcPr/>
                </a:tc>
                <a:tc>
                  <a:txBody>
                    <a:bodyPr/>
                    <a:lstStyle/>
                    <a:p>
                      <a:pPr algn="ctr"/>
                      <a:endParaRPr lang="en-US" dirty="0" smtClean="0"/>
                    </a:p>
                    <a:p>
                      <a:pPr algn="ctr"/>
                      <a:r>
                        <a:rPr lang="en-US" dirty="0" smtClean="0"/>
                        <a:t>Wed, 06.10.2020</a:t>
                      </a:r>
                      <a:endParaRPr lang="en-US" dirty="0"/>
                    </a:p>
                  </a:txBody>
                  <a:tcPr/>
                </a:tc>
              </a:tr>
              <a:tr h="370840">
                <a:tc>
                  <a:txBody>
                    <a:bodyPr/>
                    <a:lstStyle/>
                    <a:p>
                      <a:endParaRPr lang="en-US" dirty="0" smtClean="0"/>
                    </a:p>
                    <a:p>
                      <a:r>
                        <a:rPr lang="en-US" dirty="0" smtClean="0"/>
                        <a:t>Deadline for return of consent and ballot forms from Corporate Members for Special</a:t>
                      </a:r>
                      <a:r>
                        <a:rPr lang="en-US" baseline="0" dirty="0" smtClean="0"/>
                        <a:t> Meeting</a:t>
                      </a:r>
                      <a:endParaRPr lang="en-US" dirty="0"/>
                    </a:p>
                  </a:txBody>
                  <a:tcPr/>
                </a:tc>
                <a:tc>
                  <a:txBody>
                    <a:bodyPr/>
                    <a:lstStyle/>
                    <a:p>
                      <a:pPr algn="ctr"/>
                      <a:endParaRPr lang="en-US" dirty="0" smtClean="0"/>
                    </a:p>
                    <a:p>
                      <a:pPr algn="ctr"/>
                      <a:r>
                        <a:rPr lang="en-US" dirty="0" smtClean="0"/>
                        <a:t>Thurs,</a:t>
                      </a:r>
                      <a:r>
                        <a:rPr lang="en-US" baseline="0" dirty="0" smtClean="0"/>
                        <a:t> 07.02.2020</a:t>
                      </a:r>
                      <a:endParaRPr lang="en-US" dirty="0"/>
                    </a:p>
                  </a:txBody>
                  <a:tcPr/>
                </a:tc>
              </a:tr>
              <a:tr h="370840">
                <a:tc>
                  <a:txBody>
                    <a:bodyPr/>
                    <a:lstStyle/>
                    <a:p>
                      <a:endParaRPr lang="en-US" dirty="0" smtClean="0"/>
                    </a:p>
                    <a:p>
                      <a:r>
                        <a:rPr lang="en-US" dirty="0" smtClean="0"/>
                        <a:t>Independence</a:t>
                      </a:r>
                      <a:r>
                        <a:rPr lang="en-US" baseline="0" dirty="0" smtClean="0"/>
                        <a:t> Day Holiday (observed)</a:t>
                      </a:r>
                      <a:endParaRPr lang="en-US" dirty="0"/>
                    </a:p>
                  </a:txBody>
                  <a:tcPr/>
                </a:tc>
                <a:tc>
                  <a:txBody>
                    <a:bodyPr/>
                    <a:lstStyle/>
                    <a:p>
                      <a:pPr algn="ctr"/>
                      <a:endParaRPr lang="en-US" dirty="0" smtClean="0"/>
                    </a:p>
                    <a:p>
                      <a:pPr algn="ctr"/>
                      <a:r>
                        <a:rPr lang="en-US" dirty="0" smtClean="0"/>
                        <a:t>Fri, 07.03.2020</a:t>
                      </a:r>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dirty="0"/>
          </a:p>
        </p:txBody>
      </p:sp>
    </p:spTree>
    <p:extLst>
      <p:ext uri="{BB962C8B-B14F-4D97-AF65-F5344CB8AC3E}">
        <p14:creationId xmlns:p14="http://schemas.microsoft.com/office/powerpoint/2010/main" val="2957959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Timeline </a:t>
            </a:r>
            <a:r>
              <a:rPr lang="en-US" sz="1600" b="0" dirty="0" smtClean="0"/>
              <a:t>– </a:t>
            </a:r>
            <a:r>
              <a:rPr lang="en-US" sz="1600" b="0" i="1" dirty="0" smtClean="0"/>
              <a:t>cont’d</a:t>
            </a:r>
            <a:r>
              <a:rPr lang="en-US" b="0" dirty="0" smtClean="0"/>
              <a:t> </a:t>
            </a:r>
            <a:endParaRPr lang="en-US" b="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40736529"/>
              </p:ext>
            </p:extLst>
          </p:nvPr>
        </p:nvGraphicFramePr>
        <p:xfrm>
          <a:off x="342900" y="914400"/>
          <a:ext cx="8534400" cy="4942840"/>
        </p:xfrm>
        <a:graphic>
          <a:graphicData uri="http://schemas.openxmlformats.org/drawingml/2006/table">
            <a:tbl>
              <a:tblPr firstRow="1" bandRow="1">
                <a:tableStyleId>{5C22544A-7EE6-4342-B048-85BDC9FD1C3A}</a:tableStyleId>
              </a:tblPr>
              <a:tblGrid>
                <a:gridCol w="6439593"/>
                <a:gridCol w="2094807"/>
              </a:tblGrid>
              <a:tr h="370840">
                <a:tc>
                  <a:txBody>
                    <a:bodyPr/>
                    <a:lstStyle/>
                    <a:p>
                      <a:r>
                        <a:rPr lang="en-US" dirty="0" smtClean="0"/>
                        <a:t>Process Step Description</a:t>
                      </a:r>
                      <a:endParaRPr lang="en-US" dirty="0"/>
                    </a:p>
                  </a:txBody>
                  <a:tcPr/>
                </a:tc>
                <a:tc>
                  <a:txBody>
                    <a:bodyPr/>
                    <a:lstStyle/>
                    <a:p>
                      <a:pPr algn="ctr"/>
                      <a:r>
                        <a:rPr lang="en-US" dirty="0" smtClean="0"/>
                        <a:t>Estimated Dates</a:t>
                      </a:r>
                      <a:endParaRPr lang="en-US" dirty="0"/>
                    </a:p>
                  </a:txBody>
                  <a:tcPr/>
                </a:tc>
              </a:tr>
              <a:tr h="370840">
                <a:tc>
                  <a:txBody>
                    <a:bodyPr/>
                    <a:lstStyle/>
                    <a:p>
                      <a:endParaRPr lang="en-US" dirty="0" smtClean="0"/>
                    </a:p>
                    <a:p>
                      <a:r>
                        <a:rPr lang="en-US" dirty="0" smtClean="0"/>
                        <a:t>ERCOT Legal notice of outcome of</a:t>
                      </a:r>
                      <a:r>
                        <a:rPr lang="en-US" baseline="0" dirty="0" smtClean="0"/>
                        <a:t> Special Meeting ballot vote (if ballot vote was successful, Special Meeting will be cancelled)</a:t>
                      </a:r>
                      <a:endParaRPr lang="en-US" dirty="0"/>
                    </a:p>
                  </a:txBody>
                  <a:tcPr/>
                </a:tc>
                <a:tc>
                  <a:txBody>
                    <a:bodyPr/>
                    <a:lstStyle/>
                    <a:p>
                      <a:pPr algn="ctr"/>
                      <a:endParaRPr lang="en-US" baseline="0" dirty="0" smtClean="0"/>
                    </a:p>
                    <a:p>
                      <a:pPr algn="ctr"/>
                      <a:r>
                        <a:rPr lang="en-US" baseline="0" dirty="0" smtClean="0"/>
                        <a:t>Mon, 07.06.2020</a:t>
                      </a:r>
                      <a:endParaRPr lang="en-US" dirty="0"/>
                    </a:p>
                  </a:txBody>
                  <a:tcPr/>
                </a:tc>
              </a:tr>
              <a:tr h="370840">
                <a:tc>
                  <a:txBody>
                    <a:bodyPr/>
                    <a:lstStyle/>
                    <a:p>
                      <a:endParaRPr lang="en-US" dirty="0" smtClean="0"/>
                    </a:p>
                    <a:p>
                      <a:r>
                        <a:rPr lang="en-US" dirty="0" smtClean="0"/>
                        <a:t>Date of Special Meeting</a:t>
                      </a:r>
                      <a:r>
                        <a:rPr lang="en-US" baseline="0" dirty="0" smtClean="0"/>
                        <a:t> (only if ballot vote did not reach a quorum)</a:t>
                      </a:r>
                      <a:endParaRPr lang="en-US" dirty="0" smtClean="0"/>
                    </a:p>
                  </a:txBody>
                  <a:tcPr/>
                </a:tc>
                <a:tc>
                  <a:txBody>
                    <a:bodyPr/>
                    <a:lstStyle/>
                    <a:p>
                      <a:pPr algn="ctr"/>
                      <a:endParaRPr lang="en-US" dirty="0" smtClean="0"/>
                    </a:p>
                    <a:p>
                      <a:pPr algn="ctr"/>
                      <a:r>
                        <a:rPr lang="en-US" dirty="0" smtClean="0"/>
                        <a:t>Fri, 07.10.2020</a:t>
                      </a:r>
                      <a:endParaRPr lang="en-US" dirty="0"/>
                    </a:p>
                  </a:txBody>
                  <a:tcPr/>
                </a:tc>
              </a:tr>
              <a:tr h="370840">
                <a:tc>
                  <a:txBody>
                    <a:bodyPr/>
                    <a:lstStyle/>
                    <a:p>
                      <a:endParaRPr lang="en-US" dirty="0" smtClean="0"/>
                    </a:p>
                    <a:p>
                      <a:r>
                        <a:rPr lang="en-US" dirty="0" smtClean="0"/>
                        <a:t>ERCOT Legal files update on status of Special Meeting vote in PUCT docket</a:t>
                      </a:r>
                      <a:r>
                        <a:rPr lang="en-US" baseline="0" dirty="0" smtClean="0"/>
                        <a:t> for Bylaws amendments</a:t>
                      </a:r>
                      <a:endParaRPr lang="en-US" dirty="0" smtClean="0"/>
                    </a:p>
                    <a:p>
                      <a:endParaRPr lang="en-US" dirty="0"/>
                    </a:p>
                  </a:txBody>
                  <a:tcPr/>
                </a:tc>
                <a:tc>
                  <a:txBody>
                    <a:bodyPr/>
                    <a:lstStyle/>
                    <a:p>
                      <a:endParaRPr lang="en-US" dirty="0" smtClean="0"/>
                    </a:p>
                    <a:p>
                      <a:pPr algn="ctr"/>
                      <a:r>
                        <a:rPr lang="en-US" dirty="0" smtClean="0"/>
                        <a:t>Fri, 07.10.2020</a:t>
                      </a:r>
                      <a:endParaRPr lang="en-US" dirty="0"/>
                    </a:p>
                  </a:txBody>
                  <a:tcPr/>
                </a:tc>
              </a:tr>
              <a:tr h="370840">
                <a:tc>
                  <a:txBody>
                    <a:bodyPr/>
                    <a:lstStyle/>
                    <a:p>
                      <a:endParaRPr lang="en-US" dirty="0" smtClean="0"/>
                    </a:p>
                    <a:p>
                      <a:r>
                        <a:rPr lang="en-US" dirty="0" smtClean="0"/>
                        <a:t>PUCT Open Meeting</a:t>
                      </a:r>
                      <a:endParaRPr lang="en-US" dirty="0"/>
                    </a:p>
                  </a:txBody>
                  <a:tcPr/>
                </a:tc>
                <a:tc>
                  <a:txBody>
                    <a:bodyPr/>
                    <a:lstStyle/>
                    <a:p>
                      <a:endParaRPr lang="en-US" dirty="0" smtClean="0"/>
                    </a:p>
                    <a:p>
                      <a:pPr algn="ctr"/>
                      <a:r>
                        <a:rPr lang="en-US" dirty="0" smtClean="0"/>
                        <a:t>Fri, 07.31.2020</a:t>
                      </a:r>
                      <a:endParaRPr lang="en-US" dirty="0"/>
                    </a:p>
                  </a:txBody>
                  <a:tcPr/>
                </a:tc>
              </a:tr>
              <a:tr h="370840">
                <a:tc>
                  <a:txBody>
                    <a:bodyPr/>
                    <a:lstStyle/>
                    <a:p>
                      <a:endParaRPr lang="en-US" dirty="0" smtClean="0"/>
                    </a:p>
                    <a:p>
                      <a:r>
                        <a:rPr lang="en-US" dirty="0" smtClean="0"/>
                        <a:t>ERCOT</a:t>
                      </a:r>
                      <a:r>
                        <a:rPr lang="en-US" baseline="0" dirty="0" smtClean="0"/>
                        <a:t> Board and Board Committee Meetings</a:t>
                      </a:r>
                      <a:endParaRPr lang="en-US" dirty="0"/>
                    </a:p>
                  </a:txBody>
                  <a:tcPr/>
                </a:tc>
                <a:tc>
                  <a:txBody>
                    <a:bodyPr/>
                    <a:lstStyle/>
                    <a:p>
                      <a:pPr algn="ctr"/>
                      <a:r>
                        <a:rPr lang="en-US" dirty="0" smtClean="0"/>
                        <a:t>Mon &amp; Tues, 08.10-11.2020</a:t>
                      </a:r>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dirty="0"/>
          </a:p>
        </p:txBody>
      </p:sp>
    </p:spTree>
    <p:extLst>
      <p:ext uri="{BB962C8B-B14F-4D97-AF65-F5344CB8AC3E}">
        <p14:creationId xmlns:p14="http://schemas.microsoft.com/office/powerpoint/2010/main" val="2264595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70951"/>
          </a:xfrm>
        </p:spPr>
        <p:txBody>
          <a:bodyPr/>
          <a:lstStyle/>
          <a:p>
            <a:r>
              <a:rPr lang="en-US" dirty="0" smtClean="0"/>
              <a:t>TAC Endorsement of Proposed Amendments</a:t>
            </a:r>
            <a:endParaRPr lang="en-US" dirty="0"/>
          </a:p>
        </p:txBody>
      </p:sp>
      <p:sp>
        <p:nvSpPr>
          <p:cNvPr id="3" name="Content Placeholder 2"/>
          <p:cNvSpPr>
            <a:spLocks noGrp="1"/>
          </p:cNvSpPr>
          <p:nvPr>
            <p:ph idx="1"/>
          </p:nvPr>
        </p:nvSpPr>
        <p:spPr/>
        <p:txBody>
          <a:bodyPr/>
          <a:lstStyle/>
          <a:p>
            <a:pPr marL="0" indent="0" algn="just">
              <a:spcAft>
                <a:spcPts val="600"/>
              </a:spcAft>
              <a:buNone/>
            </a:pPr>
            <a:endParaRPr lang="en-US" sz="2400" dirty="0" smtClean="0"/>
          </a:p>
          <a:p>
            <a:pPr marL="0" indent="0" algn="just">
              <a:spcAft>
                <a:spcPts val="600"/>
              </a:spcAft>
              <a:buNone/>
            </a:pPr>
            <a:r>
              <a:rPr lang="en-US" sz="2400" dirty="0" smtClean="0"/>
              <a:t>On </a:t>
            </a:r>
            <a:r>
              <a:rPr lang="en-US" sz="2400" dirty="0"/>
              <a:t>May 27, 2020, ERCOT Legal reviewed its proposed amendments to the Bylaws with the Technical Advisory Committee (TAC). </a:t>
            </a:r>
            <a:endParaRPr lang="en-US" sz="2400" dirty="0" smtClean="0"/>
          </a:p>
          <a:p>
            <a:pPr marL="0" indent="0" algn="just">
              <a:spcAft>
                <a:spcPts val="600"/>
              </a:spcAft>
              <a:buNone/>
            </a:pPr>
            <a:endParaRPr lang="en-US" sz="2400" smtClean="0"/>
          </a:p>
          <a:p>
            <a:pPr marL="0" indent="0" algn="just">
              <a:spcAft>
                <a:spcPts val="600"/>
              </a:spcAft>
              <a:buNone/>
            </a:pPr>
            <a:r>
              <a:rPr lang="en-US" sz="2400" smtClean="0"/>
              <a:t>Following </a:t>
            </a:r>
            <a:r>
              <a:rPr lang="en-US" sz="2400" dirty="0" smtClean="0"/>
              <a:t>review </a:t>
            </a:r>
            <a:r>
              <a:rPr lang="en-US" sz="2400" dirty="0"/>
              <a:t>and discussion, TAC voted via email vote </a:t>
            </a:r>
            <a:r>
              <a:rPr lang="en-US" sz="2400" dirty="0" smtClean="0"/>
              <a:t>that concluded </a:t>
            </a:r>
            <a:r>
              <a:rPr lang="en-US" sz="2400" dirty="0"/>
              <a:t>May 29, 2020 to endorse ERCOT Legal’s proposed changes to the Bylaws unanimously without abstentions.</a:t>
            </a:r>
            <a:endParaRPr lang="en-US" sz="2400" dirty="0" smtClean="0"/>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29765494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70951"/>
          </a:xfrm>
        </p:spPr>
        <p:txBody>
          <a:bodyPr/>
          <a:lstStyle/>
          <a:p>
            <a:r>
              <a:rPr lang="en-US" dirty="0" smtClean="0"/>
              <a:t>Request for Board Vote</a:t>
            </a:r>
            <a:endParaRPr lang="en-US" dirty="0"/>
          </a:p>
        </p:txBody>
      </p:sp>
      <p:sp>
        <p:nvSpPr>
          <p:cNvPr id="3" name="Content Placeholder 2"/>
          <p:cNvSpPr>
            <a:spLocks noGrp="1"/>
          </p:cNvSpPr>
          <p:nvPr>
            <p:ph idx="1"/>
          </p:nvPr>
        </p:nvSpPr>
        <p:spPr/>
        <p:txBody>
          <a:bodyPr/>
          <a:lstStyle/>
          <a:p>
            <a:pPr marL="0" indent="0">
              <a:spcAft>
                <a:spcPts val="600"/>
              </a:spcAft>
              <a:buNone/>
            </a:pPr>
            <a:endParaRPr lang="en-US" sz="2400" dirty="0" smtClean="0"/>
          </a:p>
          <a:p>
            <a:pPr marL="0" indent="0">
              <a:spcAft>
                <a:spcPts val="600"/>
              </a:spcAft>
              <a:buNone/>
            </a:pPr>
            <a:endParaRPr lang="en-US" sz="2400" dirty="0"/>
          </a:p>
          <a:p>
            <a:pPr marL="0" indent="0">
              <a:spcAft>
                <a:spcPts val="600"/>
              </a:spcAft>
              <a:buNone/>
            </a:pPr>
            <a:r>
              <a:rPr lang="en-US" sz="2400" dirty="0" smtClean="0"/>
              <a:t>ERCOT </a:t>
            </a:r>
            <a:r>
              <a:rPr lang="en-US" sz="2400" dirty="0"/>
              <a:t>Legal </a:t>
            </a:r>
            <a:r>
              <a:rPr lang="en-US" sz="2400" dirty="0" smtClean="0"/>
              <a:t>recommends that </a:t>
            </a:r>
            <a:r>
              <a:rPr lang="en-US" sz="2400" dirty="0"/>
              <a:t>the </a:t>
            </a:r>
            <a:r>
              <a:rPr lang="en-US" sz="2400" dirty="0" smtClean="0"/>
              <a:t>Board approve ERCOT Legal’s proposed amendments </a:t>
            </a:r>
            <a:r>
              <a:rPr lang="en-US" sz="2400" dirty="0"/>
              <a:t>to </a:t>
            </a:r>
            <a:r>
              <a:rPr lang="en-US" sz="2400" dirty="0" smtClean="0"/>
              <a:t>the </a:t>
            </a:r>
            <a:r>
              <a:rPr lang="en-US" sz="2400" dirty="0"/>
              <a:t>Bylaws for presentation to the Corporate Members and the </a:t>
            </a:r>
            <a:r>
              <a:rPr lang="en-US" sz="2400" dirty="0" smtClean="0"/>
              <a:t>PUCT for approval.</a:t>
            </a:r>
          </a:p>
          <a:p>
            <a:pPr marL="0" indent="0">
              <a:spcAft>
                <a:spcPts val="600"/>
              </a:spcAft>
              <a:buNone/>
            </a:pPr>
            <a:endParaRPr lang="en-US" sz="2400" dirty="0" smtClean="0"/>
          </a:p>
          <a:p>
            <a:pPr marL="0" indent="0">
              <a:spcAft>
                <a:spcPts val="600"/>
              </a:spcAft>
              <a:buNone/>
            </a:pPr>
            <a:endParaRPr lang="en-US" sz="2400" dirty="0"/>
          </a:p>
          <a:p>
            <a:pPr marL="0" indent="0" algn="ctr">
              <a:spcAft>
                <a:spcPts val="600"/>
              </a:spcAft>
              <a:buNone/>
            </a:pPr>
            <a:r>
              <a:rPr lang="en-US" sz="2400" b="1" dirty="0" smtClean="0"/>
              <a:t>&lt;Vote&gt;</a:t>
            </a:r>
          </a:p>
        </p:txBody>
      </p:sp>
      <p:sp>
        <p:nvSpPr>
          <p:cNvPr id="4" name="Slide Number Placeholder 3"/>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248269323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6E903D3-7905-436E-AB0D-36EDCD3B8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63D459-1C05-483F-85D1-C9E478EC32CC}">
  <ds:schemaRefs>
    <ds:schemaRef ds:uri="http://schemas.microsoft.com/sharepoint/v3"/>
    <ds:schemaRef ds:uri="http://schemas.microsoft.com/sharepoint/v4"/>
    <ds:schemaRef ds:uri="http://purl.org/dc/terms/"/>
    <ds:schemaRef ds:uri="http://schemas.openxmlformats.org/package/2006/metadata/core-properties"/>
    <ds:schemaRef ds:uri="http://purl.org/dc/dcmitype/"/>
    <ds:schemaRef ds:uri="c34af464-7aa1-4edd-9be4-83dffc1cb926"/>
    <ds:schemaRef ds:uri="http://schemas.microsoft.com/office/2006/documentManagement/types"/>
    <ds:schemaRef ds:uri="http://schemas.microsoft.com/office/2006/metadata/properties"/>
    <ds:schemaRef ds:uri="http://schemas.microsoft.com/office/infopath/2007/PartnerControls"/>
    <ds:schemaRef ds:uri="http://www.w3.org/XML/1998/namespace"/>
    <ds:schemaRef ds:uri="http://purl.org/dc/elements/1.1/"/>
  </ds:schemaRefs>
</ds:datastoreItem>
</file>

<file path=customXml/itemProps3.xml><?xml version="1.0" encoding="utf-8"?>
<ds:datastoreItem xmlns:ds="http://schemas.openxmlformats.org/officeDocument/2006/customXml" ds:itemID="{39968CB8-5FF8-44D7-A459-A3FC34AC4F7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4631</TotalTime>
  <Words>822</Words>
  <Application>Microsoft Office PowerPoint</Application>
  <PresentationFormat>On-screen Show (4:3)</PresentationFormat>
  <Paragraphs>101</Paragraphs>
  <Slides>9</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1_Custom Design</vt:lpstr>
      <vt:lpstr>Inside pages</vt:lpstr>
      <vt:lpstr>PowerPoint Presentation</vt:lpstr>
      <vt:lpstr>ERCOT Legal Proposes Bylaws Amendments for Expedited Approval</vt:lpstr>
      <vt:lpstr>Reason for Proposed Bylaws Amendments</vt:lpstr>
      <vt:lpstr>Urgent Matters Definition Expanded</vt:lpstr>
      <vt:lpstr>Alignment of Other Teleconference and Urgent Meeting Provisions </vt:lpstr>
      <vt:lpstr>Proposed ERCOT Timeline  </vt:lpstr>
      <vt:lpstr>Proposed Timeline – cont’d </vt:lpstr>
      <vt:lpstr>TAC Endorsement of Proposed Amendments</vt:lpstr>
      <vt:lpstr>Request for Board Vote</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Leady, Vickie</cp:lastModifiedBy>
  <cp:revision>126</cp:revision>
  <cp:lastPrinted>2018-05-03T15:43:17Z</cp:lastPrinted>
  <dcterms:created xsi:type="dcterms:W3CDTF">2016-01-21T15:20:31Z</dcterms:created>
  <dcterms:modified xsi:type="dcterms:W3CDTF">2020-06-02T18:30:56Z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