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4"/>
  </p:notesMasterIdLst>
  <p:handoutMasterIdLst>
    <p:handoutMasterId r:id="rId15"/>
  </p:handoutMasterIdLst>
  <p:sldIdLst>
    <p:sldId id="260" r:id="rId6"/>
    <p:sldId id="283" r:id="rId7"/>
    <p:sldId id="285" r:id="rId8"/>
    <p:sldId id="284" r:id="rId9"/>
    <p:sldId id="289" r:id="rId10"/>
    <p:sldId id="279" r:id="rId11"/>
    <p:sldId id="282" r:id="rId12"/>
    <p:sldId id="288"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6" d="100"/>
          <a:sy n="106" d="100"/>
        </p:scale>
        <p:origin x="1686" y="114"/>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5/20/2020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5/20/2020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1"/>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7"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70951"/>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066800"/>
            <a:ext cx="8534400" cy="4853233"/>
          </a:xfrm>
          <a:prstGeom prst="rect">
            <a:avLst/>
          </a:prstGeo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 name="Slide Number Placeholder 5"/>
          <p:cNvSpPr>
            <a:spLocks noGrp="1"/>
          </p:cNvSpPr>
          <p:nvPr>
            <p:ph type="sldNum" sz="quarter" idx="4"/>
          </p:nvPr>
        </p:nvSpPr>
        <p:spPr>
          <a:xfrm>
            <a:off x="8458200" y="6172200"/>
            <a:ext cx="6096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9"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Footer text goes here.</a:t>
            </a:r>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231350" y="0"/>
            <a:ext cx="591265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656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299284"/>
            <a:ext cx="4038600" cy="228600"/>
          </a:xfrm>
          <a:prstGeom prst="rect">
            <a:avLst/>
          </a:prstGeom>
        </p:spPr>
        <p:txBody>
          <a:bodyPr vert="horz" lIns="91440" tIns="45720" rIns="91440" bIns="45720" rtlCol="0" anchor="ctr"/>
          <a:lstStyle>
            <a:lvl1pPr algn="ctr">
              <a:defRPr sz="1200">
                <a:solidFill>
                  <a:schemeClr val="tx1"/>
                </a:solidFill>
              </a:defRPr>
            </a:lvl1pPr>
          </a:lstStyle>
          <a:p>
            <a:r>
              <a:rPr lang="en-US" smtClean="0"/>
              <a:t>Footer text goes here.</a:t>
            </a:r>
            <a:endParaRPr lang="en-US" dirty="0"/>
          </a:p>
        </p:txBody>
      </p:sp>
      <p:sp>
        <p:nvSpPr>
          <p:cNvPr id="6" name="Slide Number Placeholder 5"/>
          <p:cNvSpPr>
            <a:spLocks noGrp="1"/>
          </p:cNvSpPr>
          <p:nvPr>
            <p:ph type="sldNum" sz="quarter" idx="4"/>
          </p:nvPr>
        </p:nvSpPr>
        <p:spPr>
          <a:xfrm>
            <a:off x="8458200" y="6223084"/>
            <a:ext cx="609600" cy="296862"/>
          </a:xfrm>
          <a:prstGeom prst="rect">
            <a:avLst/>
          </a:prstGeom>
        </p:spPr>
        <p:txBody>
          <a:bodyPr vert="horz" lIns="91440" tIns="45720" rIns="91440" bIns="45720" rtlCol="0" anchor="ctr"/>
          <a:lstStyle>
            <a:lvl1pPr algn="ctr">
              <a:defRPr sz="1200">
                <a:solidFill>
                  <a:schemeClr val="tx1"/>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223084"/>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223084"/>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5994484"/>
            <a:ext cx="1181868" cy="457200"/>
          </a:xfrm>
          <a:prstGeom prst="rect">
            <a:avLst/>
          </a:prstGeom>
        </p:spPr>
      </p:pic>
      <p:sp>
        <p:nvSpPr>
          <p:cNvPr id="9" name="TextBox 8"/>
          <p:cNvSpPr txBox="1"/>
          <p:nvPr userDrawn="1"/>
        </p:nvSpPr>
        <p:spPr>
          <a:xfrm>
            <a:off x="54675" y="6248400"/>
            <a:ext cx="2840925" cy="400110"/>
          </a:xfrm>
          <a:prstGeom prst="rect">
            <a:avLst/>
          </a:prstGeom>
          <a:noFill/>
        </p:spPr>
        <p:txBody>
          <a:bodyPr wrap="square" rtlCol="0">
            <a:spAutoFit/>
          </a:bodyPr>
          <a:lstStyle/>
          <a:p>
            <a:pPr algn="l"/>
            <a:r>
              <a:rPr lang="en-US" sz="1000" b="1" baseline="0" dirty="0" smtClean="0">
                <a:solidFill>
                  <a:schemeClr val="tx1"/>
                </a:solidFill>
              </a:rPr>
              <a:t>Item 4</a:t>
            </a:r>
          </a:p>
          <a:p>
            <a:pPr algn="l"/>
            <a:r>
              <a:rPr lang="en-US" sz="1000" b="0" baseline="0" dirty="0" smtClean="0">
                <a:solidFill>
                  <a:schemeClr val="tx1"/>
                </a:solidFill>
              </a:rPr>
              <a:t>ERCOT Public</a:t>
            </a:r>
            <a:endParaRPr lang="en-US" sz="1000" b="0" dirty="0">
              <a:solidFill>
                <a:schemeClr val="tx1"/>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352800" y="990600"/>
            <a:ext cx="5553740" cy="5139869"/>
          </a:xfrm>
          <a:prstGeom prst="rect">
            <a:avLst/>
          </a:prstGeom>
          <a:noFill/>
        </p:spPr>
        <p:txBody>
          <a:bodyPr wrap="square" rtlCol="0">
            <a:spAutoFit/>
          </a:bodyPr>
          <a:lstStyle/>
          <a:p>
            <a:r>
              <a:rPr lang="en-US" sz="2000" b="1" dirty="0" smtClean="0"/>
              <a:t>Endorsement of Proposed Amendments to ERCOT Bylaws</a:t>
            </a:r>
          </a:p>
          <a:p>
            <a:endParaRPr lang="en-US" b="1" dirty="0" smtClean="0"/>
          </a:p>
          <a:p>
            <a:r>
              <a:rPr lang="en-US" i="1" dirty="0" smtClean="0"/>
              <a:t>Chad V. Seely</a:t>
            </a:r>
          </a:p>
          <a:p>
            <a:r>
              <a:rPr lang="en-US" dirty="0" smtClean="0"/>
              <a:t>ERCOT Vice President, General Counsel and Corporate Secretary</a:t>
            </a:r>
          </a:p>
          <a:p>
            <a:endParaRPr lang="en-US" dirty="0" smtClean="0"/>
          </a:p>
          <a:p>
            <a:r>
              <a:rPr lang="en-US" i="1" dirty="0" smtClean="0"/>
              <a:t>Vickie Leady</a:t>
            </a:r>
            <a:endParaRPr lang="en-US" i="1" dirty="0"/>
          </a:p>
          <a:p>
            <a:r>
              <a:rPr lang="en-US" dirty="0" smtClean="0"/>
              <a:t>ERCOT Assistant General Counsel and Assistant Corporate Secretary</a:t>
            </a:r>
          </a:p>
          <a:p>
            <a:endParaRPr lang="en-US" dirty="0"/>
          </a:p>
          <a:p>
            <a:r>
              <a:rPr lang="en-US" i="1" dirty="0" smtClean="0"/>
              <a:t>Jonathan Levine</a:t>
            </a:r>
            <a:endParaRPr lang="en-US" i="1" dirty="0"/>
          </a:p>
          <a:p>
            <a:r>
              <a:rPr lang="en-US" dirty="0"/>
              <a:t>ERCOT </a:t>
            </a:r>
            <a:r>
              <a:rPr lang="en-US" dirty="0" smtClean="0"/>
              <a:t>Senior Corporate Counsel</a:t>
            </a:r>
          </a:p>
          <a:p>
            <a:endParaRPr lang="en-US" dirty="0"/>
          </a:p>
          <a:p>
            <a:r>
              <a:rPr lang="en-US" dirty="0" smtClean="0"/>
              <a:t>Technical Advisory Committee Information Session</a:t>
            </a:r>
          </a:p>
          <a:p>
            <a:endParaRPr lang="en-US" dirty="0"/>
          </a:p>
          <a:p>
            <a:r>
              <a:rPr lang="en-US" dirty="0" smtClean="0"/>
              <a:t>ERCOT Public</a:t>
            </a:r>
          </a:p>
          <a:p>
            <a:r>
              <a:rPr lang="en-US" dirty="0" smtClean="0"/>
              <a:t>May 20, 2020</a:t>
            </a:r>
            <a:endParaRPr lang="en-US" dirty="0"/>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ERCOT </a:t>
            </a:r>
            <a:r>
              <a:rPr lang="en-US" dirty="0" smtClean="0"/>
              <a:t>Legal Proposes Bylaws Amendments for Expedited Approval</a:t>
            </a:r>
            <a:endParaRPr lang="en-US" dirty="0"/>
          </a:p>
        </p:txBody>
      </p:sp>
      <p:sp>
        <p:nvSpPr>
          <p:cNvPr id="3" name="Content Placeholder 2"/>
          <p:cNvSpPr>
            <a:spLocks noGrp="1"/>
          </p:cNvSpPr>
          <p:nvPr>
            <p:ph idx="1"/>
          </p:nvPr>
        </p:nvSpPr>
        <p:spPr>
          <a:xfrm>
            <a:off x="304800" y="1215231"/>
            <a:ext cx="8534400" cy="4423569"/>
          </a:xfrm>
        </p:spPr>
        <p:txBody>
          <a:bodyPr/>
          <a:lstStyle/>
          <a:p>
            <a:pPr marL="228600" indent="0" algn="just">
              <a:spcBef>
                <a:spcPts val="0"/>
              </a:spcBef>
              <a:spcAft>
                <a:spcPts val="600"/>
              </a:spcAft>
              <a:buNone/>
              <a:defRPr/>
            </a:pPr>
            <a:endParaRPr lang="en-US" sz="2150" dirty="0" smtClean="0"/>
          </a:p>
          <a:p>
            <a:pPr marL="228600" indent="0" algn="just">
              <a:spcBef>
                <a:spcPts val="0"/>
              </a:spcBef>
              <a:spcAft>
                <a:spcPts val="600"/>
              </a:spcAft>
              <a:buNone/>
              <a:defRPr/>
            </a:pPr>
            <a:r>
              <a:rPr lang="en-US" sz="2400" dirty="0" smtClean="0"/>
              <a:t>ERCOT </a:t>
            </a:r>
            <a:r>
              <a:rPr lang="en-US" sz="2400" dirty="0"/>
              <a:t>Legal expects to propose for vote and approval amendments to the ERCOT  Bylaws at the June 9, 2020 Urgent Board of Directors </a:t>
            </a:r>
            <a:r>
              <a:rPr lang="en-US" sz="2400" dirty="0" smtClean="0"/>
              <a:t>meeting.</a:t>
            </a:r>
          </a:p>
          <a:p>
            <a:pPr marL="228600" indent="0" algn="just">
              <a:spcBef>
                <a:spcPts val="0"/>
              </a:spcBef>
              <a:spcAft>
                <a:spcPts val="600"/>
              </a:spcAft>
              <a:buNone/>
              <a:defRPr/>
            </a:pPr>
            <a:endParaRPr lang="en-US" sz="2400" dirty="0"/>
          </a:p>
          <a:p>
            <a:pPr marL="228600" indent="0" algn="just">
              <a:spcBef>
                <a:spcPts val="0"/>
              </a:spcBef>
              <a:spcAft>
                <a:spcPts val="600"/>
              </a:spcAft>
              <a:buNone/>
              <a:defRPr/>
            </a:pPr>
            <a:r>
              <a:rPr lang="en-US" sz="2400" dirty="0" smtClean="0"/>
              <a:t>ERCOT </a:t>
            </a:r>
            <a:r>
              <a:rPr lang="en-US" sz="2400" dirty="0"/>
              <a:t>Legal </a:t>
            </a:r>
            <a:r>
              <a:rPr lang="en-US" sz="2400" dirty="0" smtClean="0"/>
              <a:t>is seeking </a:t>
            </a:r>
            <a:r>
              <a:rPr lang="en-US" sz="2400" dirty="0"/>
              <a:t>expedited approval of </a:t>
            </a:r>
            <a:r>
              <a:rPr lang="en-US" sz="2400" dirty="0" smtClean="0"/>
              <a:t>its </a:t>
            </a:r>
            <a:r>
              <a:rPr lang="en-US" sz="2400" dirty="0"/>
              <a:t>proposed Bylaws amendments with the goal of </a:t>
            </a:r>
            <a:r>
              <a:rPr lang="en-US" sz="2400" dirty="0" smtClean="0"/>
              <a:t>the </a:t>
            </a:r>
            <a:r>
              <a:rPr lang="en-US" sz="2400" dirty="0"/>
              <a:t>amendments </a:t>
            </a:r>
            <a:r>
              <a:rPr lang="en-US" sz="2400" dirty="0" smtClean="0"/>
              <a:t>being approved </a:t>
            </a:r>
            <a:r>
              <a:rPr lang="en-US" sz="2400" dirty="0"/>
              <a:t>by the Corporate Members and the PUCT </a:t>
            </a:r>
            <a:r>
              <a:rPr lang="en-US" sz="2400" dirty="0" smtClean="0"/>
              <a:t>by </a:t>
            </a:r>
            <a:r>
              <a:rPr lang="en-US" sz="2400" dirty="0"/>
              <a:t>the August 10-11, 2020 Board and Board Committee meetings.</a:t>
            </a:r>
            <a:endParaRPr lang="en-US" sz="2400" dirty="0">
              <a:solidFill>
                <a:srgbClr val="FF0000"/>
              </a:solidFill>
            </a:endParaRPr>
          </a:p>
          <a:p>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a:p>
        </p:txBody>
      </p:sp>
    </p:spTree>
    <p:extLst>
      <p:ext uri="{BB962C8B-B14F-4D97-AF65-F5344CB8AC3E}">
        <p14:creationId xmlns:p14="http://schemas.microsoft.com/office/powerpoint/2010/main" val="17149807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 for Proposed Bylaws Amendments</a:t>
            </a:r>
            <a:endParaRPr lang="en-US" dirty="0"/>
          </a:p>
        </p:txBody>
      </p:sp>
      <p:sp>
        <p:nvSpPr>
          <p:cNvPr id="3" name="Content Placeholder 2"/>
          <p:cNvSpPr>
            <a:spLocks noGrp="1"/>
          </p:cNvSpPr>
          <p:nvPr>
            <p:ph idx="1"/>
          </p:nvPr>
        </p:nvSpPr>
        <p:spPr>
          <a:xfrm>
            <a:off x="301487" y="914400"/>
            <a:ext cx="8534400" cy="4956969"/>
          </a:xfrm>
        </p:spPr>
        <p:txBody>
          <a:bodyPr/>
          <a:lstStyle/>
          <a:p>
            <a:pPr marL="228600" indent="0" algn="just">
              <a:spcBef>
                <a:spcPts val="0"/>
              </a:spcBef>
              <a:spcAft>
                <a:spcPts val="600"/>
              </a:spcAft>
              <a:buNone/>
              <a:defRPr/>
            </a:pPr>
            <a:r>
              <a:rPr lang="en-US" sz="2400" dirty="0" smtClean="0"/>
              <a:t>The </a:t>
            </a:r>
            <a:r>
              <a:rPr lang="en-US" sz="2400" dirty="0"/>
              <a:t>ERCOT Board of Directors has not been able to hold any in-person meetings since mid-March 2020, due to Coronavirus Disease 2019 (COVID-19) safety considerations. </a:t>
            </a:r>
            <a:endParaRPr lang="en-US" sz="2400" dirty="0" smtClean="0"/>
          </a:p>
          <a:p>
            <a:pPr marL="228600" indent="0" algn="just">
              <a:spcBef>
                <a:spcPts val="0"/>
              </a:spcBef>
              <a:spcAft>
                <a:spcPts val="600"/>
              </a:spcAft>
              <a:buNone/>
              <a:defRPr/>
            </a:pPr>
            <a:endParaRPr lang="en-US" sz="2400" dirty="0"/>
          </a:p>
          <a:p>
            <a:pPr marL="228600" indent="0" algn="just">
              <a:spcBef>
                <a:spcPts val="0"/>
              </a:spcBef>
              <a:spcAft>
                <a:spcPts val="600"/>
              </a:spcAft>
              <a:buNone/>
              <a:defRPr/>
            </a:pPr>
            <a:r>
              <a:rPr lang="en-US" sz="2400" dirty="0" smtClean="0"/>
              <a:t>A situation of the scale and duration such as the unprecedented COVID-19 pandemic was not contemplated by the Bylaws. </a:t>
            </a:r>
          </a:p>
          <a:p>
            <a:pPr marL="228600" indent="0" algn="just">
              <a:spcBef>
                <a:spcPts val="0"/>
              </a:spcBef>
              <a:spcAft>
                <a:spcPts val="600"/>
              </a:spcAft>
              <a:buNone/>
              <a:defRPr/>
            </a:pPr>
            <a:endParaRPr lang="en-US" sz="2000" dirty="0" smtClean="0">
              <a:solidFill>
                <a:srgbClr val="FF0000"/>
              </a:solidFill>
            </a:endParaRPr>
          </a:p>
          <a:p>
            <a:pPr marL="228600" indent="0" algn="just">
              <a:spcBef>
                <a:spcPts val="0"/>
              </a:spcBef>
              <a:spcAft>
                <a:spcPts val="600"/>
              </a:spcAft>
              <a:buNone/>
              <a:defRPr/>
            </a:pPr>
            <a:r>
              <a:rPr lang="en-US" sz="2400" dirty="0" smtClean="0"/>
              <a:t>ERCOT Legal proposes amending the Bylaws to address the need for meetings by teleconference to conduct its business that has become urgent in the current situation.</a:t>
            </a:r>
            <a:endParaRPr lang="en-US" sz="2400" dirty="0"/>
          </a:p>
          <a:p>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3</a:t>
            </a:fld>
            <a:endParaRPr lang="en-US"/>
          </a:p>
        </p:txBody>
      </p:sp>
    </p:spTree>
    <p:extLst>
      <p:ext uri="{BB962C8B-B14F-4D97-AF65-F5344CB8AC3E}">
        <p14:creationId xmlns:p14="http://schemas.microsoft.com/office/powerpoint/2010/main" val="2470862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Urgent Matters Definition Expanded</a:t>
            </a:r>
            <a:endParaRPr lang="en-US" dirty="0"/>
          </a:p>
        </p:txBody>
      </p:sp>
      <p:sp>
        <p:nvSpPr>
          <p:cNvPr id="3" name="Content Placeholder 2"/>
          <p:cNvSpPr>
            <a:spLocks noGrp="1"/>
          </p:cNvSpPr>
          <p:nvPr>
            <p:ph idx="1"/>
          </p:nvPr>
        </p:nvSpPr>
        <p:spPr>
          <a:xfrm>
            <a:off x="301487" y="914400"/>
            <a:ext cx="8534400" cy="4956969"/>
          </a:xfrm>
        </p:spPr>
        <p:txBody>
          <a:bodyPr/>
          <a:lstStyle/>
          <a:p>
            <a:pPr marL="228600" indent="0" algn="just">
              <a:spcBef>
                <a:spcPts val="0"/>
              </a:spcBef>
              <a:spcAft>
                <a:spcPts val="600"/>
              </a:spcAft>
              <a:buNone/>
              <a:defRPr/>
            </a:pPr>
            <a:r>
              <a:rPr lang="en-US" sz="2400" dirty="0" smtClean="0"/>
              <a:t>The </a:t>
            </a:r>
            <a:r>
              <a:rPr lang="en-US" sz="2400" dirty="0"/>
              <a:t>current ERCOT Bylaws language provides that the Board may hold meetings by teleconference to take action on urgent matters. </a:t>
            </a:r>
            <a:endParaRPr lang="en-US" sz="2400" dirty="0" smtClean="0"/>
          </a:p>
          <a:p>
            <a:pPr marL="228600" indent="0" algn="just">
              <a:spcBef>
                <a:spcPts val="0"/>
              </a:spcBef>
              <a:spcAft>
                <a:spcPts val="600"/>
              </a:spcAft>
              <a:buNone/>
              <a:defRPr/>
            </a:pPr>
            <a:endParaRPr lang="en-US" sz="2400" dirty="0" smtClean="0"/>
          </a:p>
          <a:p>
            <a:pPr marL="228600" indent="0" algn="just">
              <a:spcBef>
                <a:spcPts val="0"/>
              </a:spcBef>
              <a:spcAft>
                <a:spcPts val="600"/>
              </a:spcAft>
              <a:buNone/>
              <a:defRPr/>
            </a:pPr>
            <a:r>
              <a:rPr lang="en-US" sz="2400" dirty="0" smtClean="0"/>
              <a:t>ERCOT </a:t>
            </a:r>
            <a:r>
              <a:rPr lang="en-US" sz="2400" dirty="0"/>
              <a:t>Legal is </a:t>
            </a:r>
            <a:r>
              <a:rPr lang="en-US" sz="2400" dirty="0" smtClean="0"/>
              <a:t>seeking to expedite </a:t>
            </a:r>
            <a:r>
              <a:rPr lang="en-US" sz="2400" dirty="0"/>
              <a:t>approval of its proposed Bylaws amendments to expand the definition of urgent matters </a:t>
            </a:r>
            <a:r>
              <a:rPr lang="en-US" sz="2400" dirty="0" smtClean="0"/>
              <a:t>so that, </a:t>
            </a:r>
            <a:r>
              <a:rPr lang="en-US" sz="2400" dirty="0"/>
              <a:t>if it would be difficult or impossible for a quorum of the Directors or subcommittee members to </a:t>
            </a:r>
            <a:r>
              <a:rPr lang="en-US" sz="2400" dirty="0" smtClean="0"/>
              <a:t>physically convene </a:t>
            </a:r>
            <a:r>
              <a:rPr lang="en-US" sz="2400" dirty="0"/>
              <a:t>in one location, then the Board or its subcommittees may meet via teleconference and take action on matters that, if action was otherwise delayed, would be reasonably likely to result in operational, regulatory, legal, organizational or governance risk.</a:t>
            </a:r>
          </a:p>
          <a:p>
            <a:pPr marL="457200" indent="-228600" algn="just">
              <a:spcBef>
                <a:spcPts val="0"/>
              </a:spcBef>
              <a:spcAft>
                <a:spcPts val="600"/>
              </a:spcAft>
              <a:defRPr/>
            </a:pPr>
            <a:endParaRPr lang="en-US" sz="2150" dirty="0"/>
          </a:p>
          <a:p>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a:p>
        </p:txBody>
      </p:sp>
    </p:spTree>
    <p:extLst>
      <p:ext uri="{BB962C8B-B14F-4D97-AF65-F5344CB8AC3E}">
        <p14:creationId xmlns:p14="http://schemas.microsoft.com/office/powerpoint/2010/main" val="11525019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Alignment of Other Teleconference and Urgent Meeting Provisions</a:t>
            </a:r>
            <a:br>
              <a:rPr lang="en-US" dirty="0" smtClean="0"/>
            </a:br>
            <a:endParaRPr lang="en-US" dirty="0"/>
          </a:p>
        </p:txBody>
      </p:sp>
      <p:sp>
        <p:nvSpPr>
          <p:cNvPr id="3" name="Content Placeholder 2"/>
          <p:cNvSpPr>
            <a:spLocks noGrp="1"/>
          </p:cNvSpPr>
          <p:nvPr>
            <p:ph idx="1"/>
          </p:nvPr>
        </p:nvSpPr>
        <p:spPr>
          <a:xfrm>
            <a:off x="152400" y="1215231"/>
            <a:ext cx="8534400" cy="4956969"/>
          </a:xfrm>
        </p:spPr>
        <p:txBody>
          <a:bodyPr/>
          <a:lstStyle/>
          <a:p>
            <a:pPr marL="228600" indent="0" algn="just">
              <a:spcBef>
                <a:spcPts val="0"/>
              </a:spcBef>
              <a:spcAft>
                <a:spcPts val="1800"/>
              </a:spcAft>
              <a:buNone/>
              <a:defRPr/>
            </a:pPr>
            <a:r>
              <a:rPr lang="en-US" sz="2200" dirty="0" smtClean="0"/>
              <a:t>In addition to the expansion of the urgent matters definition, ERCOT Legal proposes amendments of the Bylaws to:</a:t>
            </a:r>
          </a:p>
          <a:p>
            <a:pPr marL="571500" algn="just">
              <a:spcBef>
                <a:spcPts val="0"/>
              </a:spcBef>
              <a:spcAft>
                <a:spcPts val="1200"/>
              </a:spcAft>
              <a:defRPr/>
            </a:pPr>
            <a:r>
              <a:rPr lang="en-US" sz="2200" dirty="0" smtClean="0"/>
              <a:t>More </a:t>
            </a:r>
            <a:r>
              <a:rPr lang="en-US" sz="2200" dirty="0"/>
              <a:t>closely </a:t>
            </a:r>
            <a:r>
              <a:rPr lang="en-US" sz="2200" dirty="0" smtClean="0"/>
              <a:t>align </a:t>
            </a:r>
            <a:r>
              <a:rPr lang="en-US" sz="2200" dirty="0"/>
              <a:t>the definition of urgent matters with the Texas Open Meetings </a:t>
            </a:r>
            <a:r>
              <a:rPr lang="en-US" sz="2200" dirty="0" smtClean="0"/>
              <a:t>Act.</a:t>
            </a:r>
          </a:p>
          <a:p>
            <a:pPr marL="571500" algn="just">
              <a:spcBef>
                <a:spcPts val="0"/>
              </a:spcBef>
              <a:spcAft>
                <a:spcPts val="1200"/>
              </a:spcAft>
              <a:defRPr/>
            </a:pPr>
            <a:r>
              <a:rPr lang="en-US" sz="2200" dirty="0" smtClean="0"/>
              <a:t>Clarify who may call meetings of the Board subcommittees.</a:t>
            </a:r>
          </a:p>
          <a:p>
            <a:pPr marL="571500" algn="just">
              <a:spcBef>
                <a:spcPts val="0"/>
              </a:spcBef>
              <a:spcAft>
                <a:spcPts val="1200"/>
              </a:spcAft>
              <a:defRPr/>
            </a:pPr>
            <a:r>
              <a:rPr lang="en-US" sz="2200" dirty="0" smtClean="0"/>
              <a:t>Align the urgent meeting notice period (from notice of not less than two hours to not less than one hour) with the Texas Open Meetings Act.</a:t>
            </a:r>
          </a:p>
          <a:p>
            <a:pPr marL="571500" algn="just">
              <a:spcBef>
                <a:spcPts val="0"/>
              </a:spcBef>
              <a:spcAft>
                <a:spcPts val="1200"/>
              </a:spcAft>
              <a:defRPr/>
            </a:pPr>
            <a:r>
              <a:rPr lang="en-US" sz="2200" dirty="0" smtClean="0"/>
              <a:t>Align the methods of teleconference technology with the Texas Business Organizations Code.</a:t>
            </a:r>
          </a:p>
          <a:p>
            <a:pPr marL="571500" algn="just">
              <a:spcBef>
                <a:spcPts val="0"/>
              </a:spcBef>
              <a:spcAft>
                <a:spcPts val="1200"/>
              </a:spcAft>
              <a:defRPr/>
            </a:pPr>
            <a:r>
              <a:rPr lang="en-US" sz="2200" dirty="0" smtClean="0"/>
              <a:t>Make an administrative clean-up of a title section.</a:t>
            </a:r>
            <a:endParaRPr lang="en-US" sz="22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a:p>
        </p:txBody>
      </p:sp>
    </p:spTree>
    <p:extLst>
      <p:ext uri="{BB962C8B-B14F-4D97-AF65-F5344CB8AC3E}">
        <p14:creationId xmlns:p14="http://schemas.microsoft.com/office/powerpoint/2010/main" val="16053633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ERCOT Timeline  </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097975818"/>
              </p:ext>
            </p:extLst>
          </p:nvPr>
        </p:nvGraphicFramePr>
        <p:xfrm>
          <a:off x="342900" y="914400"/>
          <a:ext cx="8534400" cy="4942840"/>
        </p:xfrm>
        <a:graphic>
          <a:graphicData uri="http://schemas.openxmlformats.org/drawingml/2006/table">
            <a:tbl>
              <a:tblPr firstRow="1" bandRow="1">
                <a:tableStyleId>{5C22544A-7EE6-4342-B048-85BDC9FD1C3A}</a:tableStyleId>
              </a:tblPr>
              <a:tblGrid>
                <a:gridCol w="6439593"/>
                <a:gridCol w="2094807"/>
              </a:tblGrid>
              <a:tr h="370840">
                <a:tc>
                  <a:txBody>
                    <a:bodyPr/>
                    <a:lstStyle/>
                    <a:p>
                      <a:r>
                        <a:rPr lang="en-US" dirty="0" smtClean="0"/>
                        <a:t>Process Step Description</a:t>
                      </a:r>
                      <a:endParaRPr lang="en-US" dirty="0"/>
                    </a:p>
                  </a:txBody>
                  <a:tcPr/>
                </a:tc>
                <a:tc>
                  <a:txBody>
                    <a:bodyPr/>
                    <a:lstStyle/>
                    <a:p>
                      <a:pPr algn="ctr"/>
                      <a:r>
                        <a:rPr lang="en-US" dirty="0" smtClean="0"/>
                        <a:t>Estimated Dates</a:t>
                      </a:r>
                      <a:endParaRPr lang="en-US" dirty="0"/>
                    </a:p>
                  </a:txBody>
                  <a:tcPr/>
                </a:tc>
              </a:tr>
              <a:tr h="370840">
                <a:tc>
                  <a:txBody>
                    <a:bodyPr/>
                    <a:lstStyle/>
                    <a:p>
                      <a:endParaRPr lang="en-US" dirty="0" smtClean="0"/>
                    </a:p>
                    <a:p>
                      <a:r>
                        <a:rPr lang="en-US" dirty="0" smtClean="0"/>
                        <a:t>Board of Directors calls Special</a:t>
                      </a:r>
                      <a:r>
                        <a:rPr lang="en-US" baseline="0" dirty="0" smtClean="0"/>
                        <a:t> Meeting of Corporate Members (Special Meeting) for approval of Bylaws amendments</a:t>
                      </a:r>
                      <a:endParaRPr lang="en-US" dirty="0"/>
                    </a:p>
                  </a:txBody>
                  <a:tcPr/>
                </a:tc>
                <a:tc>
                  <a:txBody>
                    <a:bodyPr/>
                    <a:lstStyle/>
                    <a:p>
                      <a:pPr algn="ctr"/>
                      <a:endParaRPr lang="en-US" baseline="0" dirty="0" smtClean="0"/>
                    </a:p>
                    <a:p>
                      <a:pPr algn="ctr"/>
                      <a:r>
                        <a:rPr lang="en-US" baseline="0" dirty="0" smtClean="0"/>
                        <a:t>Tues, 06.09.2020</a:t>
                      </a:r>
                      <a:endParaRPr lang="en-US" dirty="0"/>
                    </a:p>
                  </a:txBody>
                  <a:tcPr/>
                </a:tc>
              </a:tr>
              <a:tr h="370840">
                <a:tc>
                  <a:txBody>
                    <a:bodyPr/>
                    <a:lstStyle/>
                    <a:p>
                      <a:endParaRPr lang="en-US" dirty="0" smtClean="0"/>
                    </a:p>
                    <a:p>
                      <a:r>
                        <a:rPr lang="en-US" dirty="0" smtClean="0"/>
                        <a:t>ERCOT</a:t>
                      </a:r>
                      <a:r>
                        <a:rPr lang="en-US" baseline="0" dirty="0" smtClean="0"/>
                        <a:t> Legal issues notice of Special Meeting</a:t>
                      </a:r>
                      <a:endParaRPr lang="en-US" dirty="0"/>
                    </a:p>
                  </a:txBody>
                  <a:tcPr/>
                </a:tc>
                <a:tc>
                  <a:txBody>
                    <a:bodyPr/>
                    <a:lstStyle/>
                    <a:p>
                      <a:pPr algn="ctr"/>
                      <a:endParaRPr lang="en-US" dirty="0" smtClean="0"/>
                    </a:p>
                    <a:p>
                      <a:pPr algn="ctr"/>
                      <a:r>
                        <a:rPr lang="en-US" dirty="0" smtClean="0"/>
                        <a:t>Wed, 06.10.2020</a:t>
                      </a:r>
                      <a:endParaRPr lang="en-US" dirty="0"/>
                    </a:p>
                  </a:txBody>
                  <a:tcPr/>
                </a:tc>
              </a:tr>
              <a:tr h="370840">
                <a:tc>
                  <a:txBody>
                    <a:bodyPr/>
                    <a:lstStyle/>
                    <a:p>
                      <a:endParaRPr lang="en-US" dirty="0" smtClean="0"/>
                    </a:p>
                    <a:p>
                      <a:r>
                        <a:rPr lang="en-US" dirty="0" smtClean="0"/>
                        <a:t>ERCOT Legal files</a:t>
                      </a:r>
                      <a:r>
                        <a:rPr lang="en-US" baseline="0" dirty="0" smtClean="0"/>
                        <a:t> petition for expedited approval of Bylaws amendments with the Public Utility Commission of Texas (PUCT), conditioned on Corporate Member approval</a:t>
                      </a:r>
                      <a:endParaRPr lang="en-US" dirty="0"/>
                    </a:p>
                  </a:txBody>
                  <a:tcPr/>
                </a:tc>
                <a:tc>
                  <a:txBody>
                    <a:bodyPr/>
                    <a:lstStyle/>
                    <a:p>
                      <a:pPr algn="ctr"/>
                      <a:endParaRPr lang="en-US" dirty="0" smtClean="0"/>
                    </a:p>
                    <a:p>
                      <a:pPr algn="ctr"/>
                      <a:r>
                        <a:rPr lang="en-US" dirty="0" smtClean="0"/>
                        <a:t>Wed, 06.10.2020</a:t>
                      </a:r>
                      <a:endParaRPr lang="en-US" dirty="0"/>
                    </a:p>
                  </a:txBody>
                  <a:tcPr/>
                </a:tc>
              </a:tr>
              <a:tr h="370840">
                <a:tc>
                  <a:txBody>
                    <a:bodyPr/>
                    <a:lstStyle/>
                    <a:p>
                      <a:endParaRPr lang="en-US" dirty="0" smtClean="0"/>
                    </a:p>
                    <a:p>
                      <a:r>
                        <a:rPr lang="en-US" dirty="0" smtClean="0"/>
                        <a:t>Deadline for return of consent and ballot forms from Corporate Members for Special</a:t>
                      </a:r>
                      <a:r>
                        <a:rPr lang="en-US" baseline="0" dirty="0" smtClean="0"/>
                        <a:t> Meeting</a:t>
                      </a:r>
                      <a:endParaRPr lang="en-US" dirty="0"/>
                    </a:p>
                  </a:txBody>
                  <a:tcPr/>
                </a:tc>
                <a:tc>
                  <a:txBody>
                    <a:bodyPr/>
                    <a:lstStyle/>
                    <a:p>
                      <a:pPr algn="ctr"/>
                      <a:endParaRPr lang="en-US" dirty="0" smtClean="0"/>
                    </a:p>
                    <a:p>
                      <a:pPr algn="ctr"/>
                      <a:r>
                        <a:rPr lang="en-US" dirty="0" smtClean="0"/>
                        <a:t>Thurs,</a:t>
                      </a:r>
                      <a:r>
                        <a:rPr lang="en-US" baseline="0" dirty="0" smtClean="0"/>
                        <a:t> 07.02.2020</a:t>
                      </a:r>
                      <a:endParaRPr lang="en-US" dirty="0"/>
                    </a:p>
                  </a:txBody>
                  <a:tcPr/>
                </a:tc>
              </a:tr>
              <a:tr h="370840">
                <a:tc>
                  <a:txBody>
                    <a:bodyPr/>
                    <a:lstStyle/>
                    <a:p>
                      <a:endParaRPr lang="en-US" dirty="0" smtClean="0"/>
                    </a:p>
                    <a:p>
                      <a:r>
                        <a:rPr lang="en-US" dirty="0" smtClean="0"/>
                        <a:t>Independence</a:t>
                      </a:r>
                      <a:r>
                        <a:rPr lang="en-US" baseline="0" dirty="0" smtClean="0"/>
                        <a:t> Day Holiday (observed)</a:t>
                      </a:r>
                      <a:endParaRPr lang="en-US" dirty="0"/>
                    </a:p>
                  </a:txBody>
                  <a:tcPr/>
                </a:tc>
                <a:tc>
                  <a:txBody>
                    <a:bodyPr/>
                    <a:lstStyle/>
                    <a:p>
                      <a:pPr algn="ctr"/>
                      <a:endParaRPr lang="en-US" dirty="0" smtClean="0"/>
                    </a:p>
                    <a:p>
                      <a:pPr algn="ctr"/>
                      <a:r>
                        <a:rPr lang="en-US" dirty="0" smtClean="0"/>
                        <a:t>Fri, 07.03.2020</a:t>
                      </a:r>
                      <a:endParaRPr lang="en-US" dirty="0"/>
                    </a:p>
                  </a:txBody>
                  <a:tcPr/>
                </a:tc>
              </a:tr>
            </a:tbl>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pPr/>
              <a:t>6</a:t>
            </a:fld>
            <a:endParaRPr lang="en-US"/>
          </a:p>
        </p:txBody>
      </p:sp>
    </p:spTree>
    <p:extLst>
      <p:ext uri="{BB962C8B-B14F-4D97-AF65-F5344CB8AC3E}">
        <p14:creationId xmlns:p14="http://schemas.microsoft.com/office/powerpoint/2010/main" val="29579598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Timeline </a:t>
            </a:r>
            <a:r>
              <a:rPr lang="en-US" sz="1600" b="0" dirty="0" smtClean="0"/>
              <a:t>– </a:t>
            </a:r>
            <a:r>
              <a:rPr lang="en-US" sz="1600" b="0" i="1" dirty="0" smtClean="0"/>
              <a:t>cont’d</a:t>
            </a:r>
            <a:r>
              <a:rPr lang="en-US" b="0" dirty="0" smtClean="0"/>
              <a:t> </a:t>
            </a:r>
            <a:endParaRPr lang="en-US" b="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040736529"/>
              </p:ext>
            </p:extLst>
          </p:nvPr>
        </p:nvGraphicFramePr>
        <p:xfrm>
          <a:off x="342900" y="914400"/>
          <a:ext cx="8534400" cy="4942840"/>
        </p:xfrm>
        <a:graphic>
          <a:graphicData uri="http://schemas.openxmlformats.org/drawingml/2006/table">
            <a:tbl>
              <a:tblPr firstRow="1" bandRow="1">
                <a:tableStyleId>{5C22544A-7EE6-4342-B048-85BDC9FD1C3A}</a:tableStyleId>
              </a:tblPr>
              <a:tblGrid>
                <a:gridCol w="6439593"/>
                <a:gridCol w="2094807"/>
              </a:tblGrid>
              <a:tr h="370840">
                <a:tc>
                  <a:txBody>
                    <a:bodyPr/>
                    <a:lstStyle/>
                    <a:p>
                      <a:r>
                        <a:rPr lang="en-US" dirty="0" smtClean="0"/>
                        <a:t>Process Step Description</a:t>
                      </a:r>
                      <a:endParaRPr lang="en-US" dirty="0"/>
                    </a:p>
                  </a:txBody>
                  <a:tcPr/>
                </a:tc>
                <a:tc>
                  <a:txBody>
                    <a:bodyPr/>
                    <a:lstStyle/>
                    <a:p>
                      <a:pPr algn="ctr"/>
                      <a:r>
                        <a:rPr lang="en-US" dirty="0" smtClean="0"/>
                        <a:t>Estimated Dates</a:t>
                      </a:r>
                      <a:endParaRPr lang="en-US" dirty="0"/>
                    </a:p>
                  </a:txBody>
                  <a:tcPr/>
                </a:tc>
              </a:tr>
              <a:tr h="370840">
                <a:tc>
                  <a:txBody>
                    <a:bodyPr/>
                    <a:lstStyle/>
                    <a:p>
                      <a:endParaRPr lang="en-US" dirty="0" smtClean="0"/>
                    </a:p>
                    <a:p>
                      <a:r>
                        <a:rPr lang="en-US" dirty="0" smtClean="0"/>
                        <a:t>ERCOT Legal notice of outcome of</a:t>
                      </a:r>
                      <a:r>
                        <a:rPr lang="en-US" baseline="0" dirty="0" smtClean="0"/>
                        <a:t> Special Meeting ballot vote (if ballot vote was successful, Special Meeting will be cancelled)</a:t>
                      </a:r>
                      <a:endParaRPr lang="en-US" dirty="0"/>
                    </a:p>
                  </a:txBody>
                  <a:tcPr/>
                </a:tc>
                <a:tc>
                  <a:txBody>
                    <a:bodyPr/>
                    <a:lstStyle/>
                    <a:p>
                      <a:pPr algn="ctr"/>
                      <a:endParaRPr lang="en-US" baseline="0" dirty="0" smtClean="0"/>
                    </a:p>
                    <a:p>
                      <a:pPr algn="ctr"/>
                      <a:r>
                        <a:rPr lang="en-US" baseline="0" dirty="0" smtClean="0"/>
                        <a:t>Mon, 07.06.2020</a:t>
                      </a:r>
                      <a:endParaRPr lang="en-US" dirty="0"/>
                    </a:p>
                  </a:txBody>
                  <a:tcPr/>
                </a:tc>
              </a:tr>
              <a:tr h="370840">
                <a:tc>
                  <a:txBody>
                    <a:bodyPr/>
                    <a:lstStyle/>
                    <a:p>
                      <a:endParaRPr lang="en-US" dirty="0" smtClean="0"/>
                    </a:p>
                    <a:p>
                      <a:r>
                        <a:rPr lang="en-US" dirty="0" smtClean="0"/>
                        <a:t>Date of Special Meeting</a:t>
                      </a:r>
                      <a:r>
                        <a:rPr lang="en-US" baseline="0" dirty="0" smtClean="0"/>
                        <a:t> (only if ballot vote did not reach a quorum)</a:t>
                      </a:r>
                      <a:endParaRPr lang="en-US" dirty="0" smtClean="0"/>
                    </a:p>
                  </a:txBody>
                  <a:tcPr/>
                </a:tc>
                <a:tc>
                  <a:txBody>
                    <a:bodyPr/>
                    <a:lstStyle/>
                    <a:p>
                      <a:pPr algn="ctr"/>
                      <a:endParaRPr lang="en-US" dirty="0" smtClean="0"/>
                    </a:p>
                    <a:p>
                      <a:pPr algn="ctr"/>
                      <a:r>
                        <a:rPr lang="en-US" dirty="0" smtClean="0"/>
                        <a:t>Fri, 07.10.2020</a:t>
                      </a:r>
                      <a:endParaRPr lang="en-US" dirty="0"/>
                    </a:p>
                  </a:txBody>
                  <a:tcPr/>
                </a:tc>
              </a:tr>
              <a:tr h="370840">
                <a:tc>
                  <a:txBody>
                    <a:bodyPr/>
                    <a:lstStyle/>
                    <a:p>
                      <a:endParaRPr lang="en-US" dirty="0" smtClean="0"/>
                    </a:p>
                    <a:p>
                      <a:r>
                        <a:rPr lang="en-US" dirty="0" smtClean="0"/>
                        <a:t>ERCOT Legal files update on status of Special Meeting vote in PUCT docket</a:t>
                      </a:r>
                      <a:r>
                        <a:rPr lang="en-US" baseline="0" dirty="0" smtClean="0"/>
                        <a:t> for Bylaws amendments</a:t>
                      </a:r>
                      <a:endParaRPr lang="en-US" dirty="0" smtClean="0"/>
                    </a:p>
                    <a:p>
                      <a:endParaRPr lang="en-US" dirty="0"/>
                    </a:p>
                  </a:txBody>
                  <a:tcPr/>
                </a:tc>
                <a:tc>
                  <a:txBody>
                    <a:bodyPr/>
                    <a:lstStyle/>
                    <a:p>
                      <a:endParaRPr lang="en-US" dirty="0" smtClean="0"/>
                    </a:p>
                    <a:p>
                      <a:pPr algn="ctr"/>
                      <a:r>
                        <a:rPr lang="en-US" dirty="0" smtClean="0"/>
                        <a:t>Fri, 07.10.2020</a:t>
                      </a:r>
                      <a:endParaRPr lang="en-US" dirty="0"/>
                    </a:p>
                  </a:txBody>
                  <a:tcPr/>
                </a:tc>
              </a:tr>
              <a:tr h="370840">
                <a:tc>
                  <a:txBody>
                    <a:bodyPr/>
                    <a:lstStyle/>
                    <a:p>
                      <a:endParaRPr lang="en-US" dirty="0" smtClean="0"/>
                    </a:p>
                    <a:p>
                      <a:r>
                        <a:rPr lang="en-US" dirty="0" smtClean="0"/>
                        <a:t>PUCT Open Meeting</a:t>
                      </a:r>
                      <a:endParaRPr lang="en-US" dirty="0"/>
                    </a:p>
                  </a:txBody>
                  <a:tcPr/>
                </a:tc>
                <a:tc>
                  <a:txBody>
                    <a:bodyPr/>
                    <a:lstStyle/>
                    <a:p>
                      <a:endParaRPr lang="en-US" dirty="0" smtClean="0"/>
                    </a:p>
                    <a:p>
                      <a:pPr algn="ctr"/>
                      <a:r>
                        <a:rPr lang="en-US" dirty="0" smtClean="0"/>
                        <a:t>Fri, 07.31.2020</a:t>
                      </a:r>
                      <a:endParaRPr lang="en-US" dirty="0"/>
                    </a:p>
                  </a:txBody>
                  <a:tcPr/>
                </a:tc>
              </a:tr>
              <a:tr h="370840">
                <a:tc>
                  <a:txBody>
                    <a:bodyPr/>
                    <a:lstStyle/>
                    <a:p>
                      <a:endParaRPr lang="en-US" dirty="0" smtClean="0"/>
                    </a:p>
                    <a:p>
                      <a:r>
                        <a:rPr lang="en-US" dirty="0" smtClean="0"/>
                        <a:t>ERCOT</a:t>
                      </a:r>
                      <a:r>
                        <a:rPr lang="en-US" baseline="0" dirty="0" smtClean="0"/>
                        <a:t> Board and Board Committee Meetings</a:t>
                      </a:r>
                      <a:endParaRPr lang="en-US" dirty="0"/>
                    </a:p>
                  </a:txBody>
                  <a:tcPr/>
                </a:tc>
                <a:tc>
                  <a:txBody>
                    <a:bodyPr/>
                    <a:lstStyle/>
                    <a:p>
                      <a:pPr algn="ctr"/>
                      <a:r>
                        <a:rPr lang="en-US" dirty="0" smtClean="0"/>
                        <a:t>Mon &amp; Tues, 08.10-11.2020</a:t>
                      </a:r>
                      <a:endParaRPr lang="en-US" dirty="0"/>
                    </a:p>
                  </a:txBody>
                  <a:tcPr/>
                </a:tc>
              </a:tr>
            </a:tbl>
          </a:graphicData>
        </a:graphic>
      </p:graphicFrame>
      <p:sp>
        <p:nvSpPr>
          <p:cNvPr id="4" name="Slide Number Placeholder 3"/>
          <p:cNvSpPr>
            <a:spLocks noGrp="1"/>
          </p:cNvSpPr>
          <p:nvPr>
            <p:ph type="sldNum" sz="quarter" idx="4"/>
          </p:nvPr>
        </p:nvSpPr>
        <p:spPr/>
        <p:txBody>
          <a:bodyPr/>
          <a:lstStyle/>
          <a:p>
            <a:fld id="{1D93BD3E-1E9A-4970-A6F7-E7AC52762E0C}" type="slidenum">
              <a:rPr lang="en-US" smtClean="0"/>
              <a:pPr/>
              <a:t>7</a:t>
            </a:fld>
            <a:endParaRPr lang="en-US"/>
          </a:p>
        </p:txBody>
      </p:sp>
    </p:spTree>
    <p:extLst>
      <p:ext uri="{BB962C8B-B14F-4D97-AF65-F5344CB8AC3E}">
        <p14:creationId xmlns:p14="http://schemas.microsoft.com/office/powerpoint/2010/main" val="22645953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534400" cy="570951"/>
          </a:xfrm>
        </p:spPr>
        <p:txBody>
          <a:bodyPr/>
          <a:lstStyle/>
          <a:p>
            <a:r>
              <a:rPr lang="en-US" dirty="0" smtClean="0"/>
              <a:t>TAC Endorsement of Proposed Amendments</a:t>
            </a:r>
            <a:endParaRPr lang="en-US" dirty="0"/>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r>
              <a:rPr lang="en-US" sz="2400" dirty="0" smtClean="0"/>
              <a:t>Additional details about the proposed amendments and timeline may be found in the ERCOT Legal memorandum to TAC, dated May 20, 2020, submitted with this presentation.</a:t>
            </a:r>
          </a:p>
          <a:p>
            <a:pPr marL="0" indent="0" algn="ctr">
              <a:buNone/>
            </a:pPr>
            <a:endParaRPr lang="en-US" sz="2400" dirty="0" smtClean="0"/>
          </a:p>
          <a:p>
            <a:pPr marL="0" indent="0" algn="ctr">
              <a:buNone/>
            </a:pPr>
            <a:r>
              <a:rPr lang="en-US" sz="2400" dirty="0" smtClean="0"/>
              <a:t>TAC is not required to vote to endorse </a:t>
            </a:r>
            <a:r>
              <a:rPr lang="en-US" sz="2400" dirty="0" smtClean="0"/>
              <a:t>ERCOT </a:t>
            </a:r>
            <a:r>
              <a:rPr lang="en-US" sz="2400" dirty="0" err="1" smtClean="0"/>
              <a:t>Legal’s</a:t>
            </a:r>
            <a:r>
              <a:rPr lang="en-US" sz="2400" dirty="0" smtClean="0"/>
              <a:t> proposed Bylaws amendments; however, if TAC so desires, then it may vote to endorse the proposed amendments.</a:t>
            </a:r>
          </a:p>
        </p:txBody>
      </p:sp>
      <p:sp>
        <p:nvSpPr>
          <p:cNvPr id="4" name="Slide Number Placeholder 3"/>
          <p:cNvSpPr>
            <a:spLocks noGrp="1"/>
          </p:cNvSpPr>
          <p:nvPr>
            <p:ph type="sldNum" sz="quarter" idx="4"/>
          </p:nvPr>
        </p:nvSpPr>
        <p:spPr/>
        <p:txBody>
          <a:bodyPr/>
          <a:lstStyle/>
          <a:p>
            <a:fld id="{1D93BD3E-1E9A-4970-A6F7-E7AC52762E0C}" type="slidenum">
              <a:rPr lang="en-US" smtClean="0"/>
              <a:pPr/>
              <a:t>8</a:t>
            </a:fld>
            <a:endParaRPr lang="en-US"/>
          </a:p>
        </p:txBody>
      </p:sp>
    </p:spTree>
    <p:extLst>
      <p:ext uri="{BB962C8B-B14F-4D97-AF65-F5344CB8AC3E}">
        <p14:creationId xmlns:p14="http://schemas.microsoft.com/office/powerpoint/2010/main" val="2976549413"/>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side pages">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837B2BCAFE87E41B1B28FC963254B10" ma:contentTypeVersion="6" ma:contentTypeDescription="Create a new document." ma:contentTypeScope="" ma:versionID="dd864d524fa97ad0a0dba86c661a4dc9">
  <xsd:schema xmlns:xsd="http://www.w3.org/2001/XMLSchema" xmlns:xs="http://www.w3.org/2001/XMLSchema" xmlns:p="http://schemas.microsoft.com/office/2006/metadata/properties" xmlns:ns1="http://schemas.microsoft.com/sharepoint/v3" xmlns:ns2="c34af464-7aa1-4edd-9be4-83dffc1cb926" xmlns:ns3="http://schemas.microsoft.com/sharepoint/v4" targetNamespace="http://schemas.microsoft.com/office/2006/metadata/properties" ma:root="true" ma:fieldsID="88899666637b6babb208b7f9c4462cd7" ns1:_="" ns2:_="" ns3:_="">
    <xsd:import namespace="http://schemas.microsoft.com/sharepoint/v3"/>
    <xsd:import namespace="c34af464-7aa1-4edd-9be4-83dffc1cb926"/>
    <xsd:import namespace="http://schemas.microsoft.com/sharepoint/v4"/>
    <xsd:element name="properties">
      <xsd:complexType>
        <xsd:sequence>
          <xsd:element name="documentManagement">
            <xsd:complexType>
              <xsd:all>
                <xsd:element ref="ns2:Information_x0020_Classification" minOccurs="0"/>
                <xsd:element ref="ns3:IconOverlay" minOccurs="0"/>
                <xsd:element ref="ns1:_vti_ItemDeclaredRecord" minOccurs="0"/>
                <xsd:element ref="ns1:_vti_ItemHoldRecord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vti_ItemDeclaredRecord" ma:index="10" nillable="true" ma:displayName="Declared Record" ma:hidden="true" ma:internalName="_vti_ItemDeclaredRecord" ma:readOnly="true">
      <xsd:simpleType>
        <xsd:restriction base="dms:DateTime"/>
      </xsd:simpleType>
    </xsd:element>
    <xsd:element name="_vti_ItemHoldRecordStatus" ma:index="11" nillable="true" ma:displayName="Hold and Record Status" ma:decimals="0" ma:description="" ma:hidden="true" ma:indexed="true" ma:internalName="_vti_ItemHoldRecordStatu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nillable="true"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IconOverlay xmlns="http://schemas.microsoft.com/sharepoint/v4" xsi:nil="true"/>
  </documentManagement>
</p:properties>
</file>

<file path=customXml/itemProps1.xml><?xml version="1.0" encoding="utf-8"?>
<ds:datastoreItem xmlns:ds="http://schemas.openxmlformats.org/officeDocument/2006/customXml" ds:itemID="{96E903D3-7905-436E-AB0D-36EDCD3B86F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34af464-7aa1-4edd-9be4-83dffc1cb926"/>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9968CB8-5FF8-44D7-A459-A3FC34AC4F77}">
  <ds:schemaRefs>
    <ds:schemaRef ds:uri="http://schemas.microsoft.com/sharepoint/v3/contenttype/forms"/>
  </ds:schemaRefs>
</ds:datastoreItem>
</file>

<file path=customXml/itemProps3.xml><?xml version="1.0" encoding="utf-8"?>
<ds:datastoreItem xmlns:ds="http://schemas.openxmlformats.org/officeDocument/2006/customXml" ds:itemID="{C163D459-1C05-483F-85D1-C9E478EC32CC}">
  <ds:schemaRefs>
    <ds:schemaRef ds:uri="http://purl.org/dc/elements/1.1/"/>
    <ds:schemaRef ds:uri="http://purl.org/dc/dcmitype/"/>
    <ds:schemaRef ds:uri="c34af464-7aa1-4edd-9be4-83dffc1cb926"/>
    <ds:schemaRef ds:uri="http://schemas.microsoft.com/office/2006/metadata/properties"/>
    <ds:schemaRef ds:uri="http://purl.org/dc/terms/"/>
    <ds:schemaRef ds:uri="http://schemas.microsoft.com/office/2006/documentManagement/types"/>
    <ds:schemaRef ds:uri="http://schemas.microsoft.com/sharepoint/v3"/>
    <ds:schemaRef ds:uri="http://schemas.microsoft.com/sharepoint/v4"/>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4420</TotalTime>
  <Words>670</Words>
  <Application>Microsoft Office PowerPoint</Application>
  <PresentationFormat>On-screen Show (4:3)</PresentationFormat>
  <Paragraphs>94</Paragraphs>
  <Slides>8</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8</vt:i4>
      </vt:variant>
    </vt:vector>
  </HeadingPairs>
  <TitlesOfParts>
    <vt:vector size="12" baseType="lpstr">
      <vt:lpstr>Arial</vt:lpstr>
      <vt:lpstr>Calibri</vt:lpstr>
      <vt:lpstr>1_Custom Design</vt:lpstr>
      <vt:lpstr>Inside pages</vt:lpstr>
      <vt:lpstr>PowerPoint Presentation</vt:lpstr>
      <vt:lpstr>ERCOT Legal Proposes Bylaws Amendments for Expedited Approval</vt:lpstr>
      <vt:lpstr>Reason for Proposed Bylaws Amendments</vt:lpstr>
      <vt:lpstr>Urgent Matters Definition Expanded</vt:lpstr>
      <vt:lpstr>Alignment of Other Teleconference and Urgent Meeting Provisions </vt:lpstr>
      <vt:lpstr>Proposed ERCOT Timeline  </vt:lpstr>
      <vt:lpstr>Proposed Timeline – cont’d </vt:lpstr>
      <vt:lpstr>TAC Endorsement of Proposed Amendments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Levine, Jonathan</cp:lastModifiedBy>
  <cp:revision>111</cp:revision>
  <cp:lastPrinted>2018-05-03T15:43:17Z</cp:lastPrinted>
  <dcterms:created xsi:type="dcterms:W3CDTF">2016-01-21T15:20:31Z</dcterms:created>
  <dcterms:modified xsi:type="dcterms:W3CDTF">2020-05-20T19:56:32Z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0x0101000837B2BCAFE87E41B1B28FC963254B10</vt:lpwstr>
  </property>
</Properties>
</file>