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30"/>
  </p:notesMasterIdLst>
  <p:handoutMasterIdLst>
    <p:handoutMasterId r:id="rId31"/>
  </p:handoutMasterIdLst>
  <p:sldIdLst>
    <p:sldId id="322" r:id="rId6"/>
    <p:sldId id="267" r:id="rId7"/>
    <p:sldId id="297" r:id="rId8"/>
    <p:sldId id="305" r:id="rId9"/>
    <p:sldId id="306" r:id="rId10"/>
    <p:sldId id="307" r:id="rId11"/>
    <p:sldId id="308" r:id="rId12"/>
    <p:sldId id="317" r:id="rId13"/>
    <p:sldId id="318" r:id="rId14"/>
    <p:sldId id="319" r:id="rId15"/>
    <p:sldId id="299" r:id="rId16"/>
    <p:sldId id="300" r:id="rId17"/>
    <p:sldId id="301" r:id="rId18"/>
    <p:sldId id="302" r:id="rId19"/>
    <p:sldId id="310" r:id="rId20"/>
    <p:sldId id="311" r:id="rId21"/>
    <p:sldId id="323" r:id="rId22"/>
    <p:sldId id="324" r:id="rId23"/>
    <p:sldId id="325" r:id="rId24"/>
    <p:sldId id="328" r:id="rId25"/>
    <p:sldId id="331" r:id="rId26"/>
    <p:sldId id="332" r:id="rId27"/>
    <p:sldId id="304" r:id="rId28"/>
    <p:sldId id="326" r:id="rId2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C481041-1684-471B-A088-679A69F41B78}">
          <p14:sldIdLst>
            <p14:sldId id="322"/>
            <p14:sldId id="267"/>
          </p14:sldIdLst>
        </p14:section>
        <p14:section name="DGR Modeling w/o NPRR 1099" id="{7C7EA31C-2FE2-4511-B07C-F077A382A1B0}">
          <p14:sldIdLst>
            <p14:sldId id="297"/>
            <p14:sldId id="305"/>
            <p14:sldId id="306"/>
          </p14:sldIdLst>
        </p14:section>
        <p14:section name="DGR Modeling with NPRR 1099" id="{9BE64962-DD13-45E9-A64D-C29E5FD13C54}">
          <p14:sldIdLst>
            <p14:sldId id="307"/>
            <p14:sldId id="308"/>
          </p14:sldIdLst>
        </p14:section>
        <p14:section name="Resource Retirement" id="{53DDE162-611A-4635-AB82-B37594997C8A}">
          <p14:sldIdLst>
            <p14:sldId id="317"/>
            <p14:sldId id="318"/>
            <p14:sldId id="319"/>
          </p14:sldIdLst>
        </p14:section>
        <p14:section name="TGR Modeling w/o NPRR1099" id="{1FBFEB4C-71BF-43B6-8A74-73423DE59A17}">
          <p14:sldIdLst>
            <p14:sldId id="299"/>
            <p14:sldId id="300"/>
            <p14:sldId id="301"/>
            <p14:sldId id="302"/>
          </p14:sldIdLst>
        </p14:section>
        <p14:section name="TGR Modeling w/NPRR1099" id="{AE70671A-72D4-4052-81CD-1BAFEB72D41B}">
          <p14:sldIdLst>
            <p14:sldId id="310"/>
            <p14:sldId id="311"/>
          </p14:sldIdLst>
        </p14:section>
        <p14:section name="TGR Modeling #2" id="{51EBB1B5-EC62-44F1-A2FD-2B398D0F75C5}">
          <p14:sldIdLst>
            <p14:sldId id="323"/>
            <p14:sldId id="324"/>
            <p14:sldId id="325"/>
          </p14:sldIdLst>
        </p14:section>
        <p14:section name="TGR Example #3" id="{371B1027-1035-464F-A4CA-E945B64F7880}">
          <p14:sldIdLst>
            <p14:sldId id="328"/>
            <p14:sldId id="331"/>
            <p14:sldId id="332"/>
          </p14:sldIdLst>
        </p14:section>
        <p14:section name="Conclusion" id="{CC6CEDCF-4016-49DA-BF3E-48B0FA677EFD}">
          <p14:sldIdLst>
            <p14:sldId id="304"/>
            <p14:sldId id="32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79B8"/>
    <a:srgbClr val="FFA7A7"/>
    <a:srgbClr val="0071CB"/>
    <a:srgbClr val="FF7171"/>
    <a:srgbClr val="9BF5FF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9009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8688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1065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3231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0016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2498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5237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63137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9640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534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93495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7591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3610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5109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1289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9862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2047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2361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137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162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2209800"/>
            <a:ext cx="564603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NPRR 1099, Managing Network Operations Model Resource Nodes</a:t>
            </a:r>
            <a:endParaRPr lang="en-US" sz="2000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ERCOT Staff 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CMWG</a:t>
            </a:r>
          </a:p>
          <a:p>
            <a:r>
              <a:rPr lang="en-US" dirty="0">
                <a:solidFill>
                  <a:schemeClr val="tx2"/>
                </a:solidFill>
              </a:rPr>
              <a:t>November 15, 2021</a:t>
            </a:r>
          </a:p>
        </p:txBody>
      </p:sp>
    </p:spTree>
    <p:extLst>
      <p:ext uri="{BB962C8B-B14F-4D97-AF65-F5344CB8AC3E}">
        <p14:creationId xmlns:p14="http://schemas.microsoft.com/office/powerpoint/2010/main" val="24917466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Resource Retirement</a:t>
            </a:r>
            <a:r>
              <a:rPr lang="en-US" b="1" dirty="0">
                <a:solidFill>
                  <a:schemeClr val="accent1"/>
                </a:solidFill>
              </a:rPr>
              <a:t> Ex</a:t>
            </a:r>
            <a:r>
              <a:rPr lang="en-US" dirty="0"/>
              <a:t>ample, w/ NPRR1099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cxnSp>
        <p:nvCxnSpPr>
          <p:cNvPr id="43" name="Straight Connector 42"/>
          <p:cNvCxnSpPr/>
          <p:nvPr/>
        </p:nvCxnSpPr>
        <p:spPr>
          <a:xfrm>
            <a:off x="2243591" y="2628018"/>
            <a:ext cx="1742306" cy="0"/>
          </a:xfrm>
          <a:prstGeom prst="line">
            <a:avLst/>
          </a:prstGeom>
          <a:ln w="38100">
            <a:solidFill>
              <a:srgbClr val="0071CB"/>
            </a:solidFill>
          </a:ln>
          <a:effectLst>
            <a:glow rad="127000">
              <a:srgbClr val="FF0000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endCxn id="68" idx="0"/>
          </p:cNvCxnSpPr>
          <p:nvPr/>
        </p:nvCxnSpPr>
        <p:spPr>
          <a:xfrm flipH="1">
            <a:off x="3135345" y="1504175"/>
            <a:ext cx="2" cy="1271163"/>
          </a:xfrm>
          <a:prstGeom prst="line">
            <a:avLst/>
          </a:prstGeom>
          <a:ln w="28575">
            <a:solidFill>
              <a:srgbClr val="0071CB"/>
            </a:solidFill>
          </a:ln>
          <a:effectLst>
            <a:glow rad="127000">
              <a:srgbClr val="FF0000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3019434" y="2182121"/>
            <a:ext cx="242798" cy="231731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  <a:effectLst>
            <a:glow rad="127000">
              <a:srgbClr val="FF00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59" name="Cloud 58"/>
          <p:cNvSpPr/>
          <p:nvPr/>
        </p:nvSpPr>
        <p:spPr>
          <a:xfrm>
            <a:off x="5410269" y="4266071"/>
            <a:ext cx="2120655" cy="758582"/>
          </a:xfrm>
          <a:prstGeom prst="cloud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60" name="TextBox 59"/>
          <p:cNvSpPr txBox="1"/>
          <p:nvPr/>
        </p:nvSpPr>
        <p:spPr>
          <a:xfrm>
            <a:off x="5945189" y="4459071"/>
            <a:ext cx="10508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Transmission Network</a:t>
            </a:r>
          </a:p>
        </p:txBody>
      </p:sp>
      <p:sp>
        <p:nvSpPr>
          <p:cNvPr id="68" name="Oval 67"/>
          <p:cNvSpPr/>
          <p:nvPr/>
        </p:nvSpPr>
        <p:spPr>
          <a:xfrm>
            <a:off x="2862194" y="2775338"/>
            <a:ext cx="546302" cy="521400"/>
          </a:xfrm>
          <a:prstGeom prst="ellipse">
            <a:avLst/>
          </a:prstGeom>
          <a:noFill/>
          <a:ln>
            <a:solidFill>
              <a:schemeClr val="accent4">
                <a:lumMod val="75000"/>
                <a:lumOff val="25000"/>
              </a:schemeClr>
            </a:solidFill>
          </a:ln>
          <a:effectLst>
            <a:glow rad="127000">
              <a:srgbClr val="FF00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69" name="Oval 68"/>
          <p:cNvSpPr/>
          <p:nvPr/>
        </p:nvSpPr>
        <p:spPr>
          <a:xfrm>
            <a:off x="2862194" y="2979642"/>
            <a:ext cx="546302" cy="521400"/>
          </a:xfrm>
          <a:prstGeom prst="ellipse">
            <a:avLst/>
          </a:prstGeom>
          <a:noFill/>
          <a:ln>
            <a:solidFill>
              <a:srgbClr val="D179B8"/>
            </a:solidFill>
          </a:ln>
          <a:effectLst>
            <a:glow rad="127000">
              <a:srgbClr val="FF00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78" name="Straight Connector 77"/>
          <p:cNvCxnSpPr>
            <a:cxnSpLocks/>
          </p:cNvCxnSpPr>
          <p:nvPr/>
        </p:nvCxnSpPr>
        <p:spPr>
          <a:xfrm>
            <a:off x="2169197" y="3650184"/>
            <a:ext cx="1815492" cy="0"/>
          </a:xfrm>
          <a:prstGeom prst="line">
            <a:avLst/>
          </a:prstGeom>
          <a:ln w="38100">
            <a:solidFill>
              <a:srgbClr val="D179B8"/>
            </a:solidFill>
          </a:ln>
          <a:effectLst>
            <a:glow rad="127000">
              <a:srgbClr val="FF0000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ounded Rectangle 87"/>
          <p:cNvSpPr/>
          <p:nvPr/>
        </p:nvSpPr>
        <p:spPr>
          <a:xfrm>
            <a:off x="1262184" y="1226100"/>
            <a:ext cx="3355853" cy="4800600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  <a:effectLst>
            <a:glow rad="228600">
              <a:srgbClr val="FF00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90" name="Rectangle 89"/>
          <p:cNvSpPr/>
          <p:nvPr/>
        </p:nvSpPr>
        <p:spPr>
          <a:xfrm>
            <a:off x="3012602" y="3849296"/>
            <a:ext cx="242798" cy="231731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  <a:effectLst>
            <a:glow rad="127000">
              <a:srgbClr val="FF000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77" name="Oval 76"/>
          <p:cNvSpPr/>
          <p:nvPr/>
        </p:nvSpPr>
        <p:spPr>
          <a:xfrm>
            <a:off x="2828556" y="5412905"/>
            <a:ext cx="546302" cy="521400"/>
          </a:xfrm>
          <a:prstGeom prst="ellipse">
            <a:avLst/>
          </a:prstGeom>
          <a:noFill/>
          <a:ln>
            <a:solidFill>
              <a:srgbClr val="D179B8"/>
            </a:solidFill>
          </a:ln>
          <a:effectLst>
            <a:glow rad="127000">
              <a:srgbClr val="FF00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ysClr val="windowText" lastClr="000000"/>
              </a:solidFill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ED6922B6-090B-4208-AFDB-27436976CF45}"/>
              </a:ext>
            </a:extLst>
          </p:cNvPr>
          <p:cNvCxnSpPr>
            <a:cxnSpLocks/>
            <a:stCxn id="69" idx="4"/>
          </p:cNvCxnSpPr>
          <p:nvPr/>
        </p:nvCxnSpPr>
        <p:spPr>
          <a:xfrm flipH="1">
            <a:off x="3114745" y="3501042"/>
            <a:ext cx="20600" cy="1916058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  <a:effectLst>
            <a:glow rad="127000">
              <a:srgbClr val="FF0000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9C473FC-1D32-4EAE-9674-6FCDFA68A597}"/>
              </a:ext>
            </a:extLst>
          </p:cNvPr>
          <p:cNvCxnSpPr>
            <a:cxnSpLocks/>
          </p:cNvCxnSpPr>
          <p:nvPr/>
        </p:nvCxnSpPr>
        <p:spPr>
          <a:xfrm flipH="1">
            <a:off x="6636847" y="1819345"/>
            <a:ext cx="718311" cy="34387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6904F035-C436-44B7-B271-09971D6C8498}"/>
              </a:ext>
            </a:extLst>
          </p:cNvPr>
          <p:cNvCxnSpPr>
            <a:cxnSpLocks/>
          </p:cNvCxnSpPr>
          <p:nvPr/>
        </p:nvCxnSpPr>
        <p:spPr>
          <a:xfrm flipH="1">
            <a:off x="3150134" y="1504175"/>
            <a:ext cx="3320462" cy="16080"/>
          </a:xfrm>
          <a:prstGeom prst="line">
            <a:avLst/>
          </a:prstGeom>
          <a:ln w="28575">
            <a:solidFill>
              <a:srgbClr val="0071CB"/>
            </a:solidFill>
          </a:ln>
          <a:effectLst>
            <a:glow rad="127000">
              <a:srgbClr val="FF0000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87">
            <a:extLst>
              <a:ext uri="{FF2B5EF4-FFF2-40B4-BE49-F238E27FC236}">
                <a16:creationId xmlns:a16="http://schemas.microsoft.com/office/drawing/2014/main" id="{949D010A-BE45-4A3E-A0D6-F73AA5FC6EA8}"/>
              </a:ext>
            </a:extLst>
          </p:cNvPr>
          <p:cNvSpPr/>
          <p:nvPr/>
        </p:nvSpPr>
        <p:spPr>
          <a:xfrm>
            <a:off x="4891188" y="1226100"/>
            <a:ext cx="3355853" cy="4800600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4790C9E-83F8-4FB9-9D76-F6210453893D}"/>
              </a:ext>
            </a:extLst>
          </p:cNvPr>
          <p:cNvCxnSpPr>
            <a:cxnSpLocks/>
          </p:cNvCxnSpPr>
          <p:nvPr/>
        </p:nvCxnSpPr>
        <p:spPr>
          <a:xfrm>
            <a:off x="6469799" y="1491130"/>
            <a:ext cx="15584" cy="751829"/>
          </a:xfrm>
          <a:prstGeom prst="line">
            <a:avLst/>
          </a:prstGeom>
          <a:ln w="28575">
            <a:solidFill>
              <a:srgbClr val="0071CB"/>
            </a:solidFill>
          </a:ln>
          <a:effectLst>
            <a:glow rad="127000">
              <a:srgbClr val="FF0000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98617429-8800-4119-A204-E1A57A68CA17}"/>
              </a:ext>
            </a:extLst>
          </p:cNvPr>
          <p:cNvSpPr/>
          <p:nvPr/>
        </p:nvSpPr>
        <p:spPr>
          <a:xfrm>
            <a:off x="5637069" y="2140138"/>
            <a:ext cx="242798" cy="231731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411B0D7-E233-4FB0-88F9-F5B9EA66F0E5}"/>
              </a:ext>
            </a:extLst>
          </p:cNvPr>
          <p:cNvSpPr/>
          <p:nvPr/>
        </p:nvSpPr>
        <p:spPr>
          <a:xfrm>
            <a:off x="7090898" y="2150318"/>
            <a:ext cx="242798" cy="231731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6D79003-8C04-4075-9A8E-F954EDB2F8F7}"/>
              </a:ext>
            </a:extLst>
          </p:cNvPr>
          <p:cNvCxnSpPr>
            <a:cxnSpLocks/>
            <a:stCxn id="24" idx="1"/>
            <a:endCxn id="23" idx="3"/>
          </p:cNvCxnSpPr>
          <p:nvPr/>
        </p:nvCxnSpPr>
        <p:spPr>
          <a:xfrm flipH="1" flipV="1">
            <a:off x="5879867" y="2256004"/>
            <a:ext cx="1211031" cy="10180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758CE80-3B5D-4E07-84E8-8B48BC4ECFD7}"/>
              </a:ext>
            </a:extLst>
          </p:cNvPr>
          <p:cNvCxnSpPr>
            <a:cxnSpLocks/>
          </p:cNvCxnSpPr>
          <p:nvPr/>
        </p:nvCxnSpPr>
        <p:spPr>
          <a:xfrm>
            <a:off x="5750676" y="2303697"/>
            <a:ext cx="31572" cy="2068059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0E947590-481A-45AE-841B-508716CF8BAF}"/>
              </a:ext>
            </a:extLst>
          </p:cNvPr>
          <p:cNvCxnSpPr>
            <a:cxnSpLocks/>
          </p:cNvCxnSpPr>
          <p:nvPr/>
        </p:nvCxnSpPr>
        <p:spPr>
          <a:xfrm flipH="1">
            <a:off x="7212297" y="2374201"/>
            <a:ext cx="3741" cy="1902050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3A725B75-85C4-41A5-A167-2886030766BB}"/>
              </a:ext>
            </a:extLst>
          </p:cNvPr>
          <p:cNvSpPr txBox="1"/>
          <p:nvPr/>
        </p:nvSpPr>
        <p:spPr>
          <a:xfrm>
            <a:off x="5494782" y="900183"/>
            <a:ext cx="1981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Station B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67041C8-761A-4815-92C4-6E3C7DF15C55}"/>
              </a:ext>
            </a:extLst>
          </p:cNvPr>
          <p:cNvSpPr/>
          <p:nvPr/>
        </p:nvSpPr>
        <p:spPr>
          <a:xfrm>
            <a:off x="7333696" y="1350694"/>
            <a:ext cx="1386157" cy="751828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tx1"/>
                </a:solidFill>
              </a:rPr>
              <a:t>Relocated </a:t>
            </a:r>
            <a:r>
              <a:rPr lang="en-US" sz="1400" dirty="0">
                <a:solidFill>
                  <a:schemeClr val="tx1"/>
                </a:solidFill>
              </a:rPr>
              <a:t>Resource Node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2FAF4DD-85F4-47F7-B95E-ECBABBEE3AA6}"/>
              </a:ext>
            </a:extLst>
          </p:cNvPr>
          <p:cNvSpPr txBox="1"/>
          <p:nvPr/>
        </p:nvSpPr>
        <p:spPr>
          <a:xfrm>
            <a:off x="1998840" y="903472"/>
            <a:ext cx="1659431" cy="307777"/>
          </a:xfrm>
          <a:prstGeom prst="rect">
            <a:avLst/>
          </a:prstGeom>
          <a:noFill/>
          <a:effectLst>
            <a:glow rad="228600">
              <a:srgbClr val="FF0000">
                <a:alpha val="40000"/>
              </a:srgb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TGR Station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CF7CD7B-BB5C-4BE3-A23E-40D3D2CC6A5D}"/>
              </a:ext>
            </a:extLst>
          </p:cNvPr>
          <p:cNvSpPr/>
          <p:nvPr/>
        </p:nvSpPr>
        <p:spPr>
          <a:xfrm>
            <a:off x="3740855" y="5934305"/>
            <a:ext cx="2027516" cy="303874"/>
          </a:xfrm>
          <a:prstGeom prst="rect">
            <a:avLst/>
          </a:prstGeom>
          <a:noFill/>
          <a:ln>
            <a:solidFill>
              <a:srgbClr val="FFA7A7"/>
            </a:solidFill>
          </a:ln>
          <a:effectLst>
            <a:glow rad="228600">
              <a:srgbClr val="FF00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Equipment removed from the field and model</a:t>
            </a:r>
          </a:p>
        </p:txBody>
      </p:sp>
    </p:spTree>
    <p:extLst>
      <p:ext uri="{BB962C8B-B14F-4D97-AF65-F5344CB8AC3E}">
        <p14:creationId xmlns:p14="http://schemas.microsoft.com/office/powerpoint/2010/main" val="4103726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TGR</a:t>
            </a:r>
            <a:r>
              <a:rPr lang="en-US" b="1" dirty="0">
                <a:solidFill>
                  <a:schemeClr val="accent1"/>
                </a:solidFill>
              </a:rPr>
              <a:t> Ex</a:t>
            </a:r>
            <a:r>
              <a:rPr lang="en-US" dirty="0"/>
              <a:t>ample, Initial Modeling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CC0855EE-9929-4C30-BD49-4CDF9D91FE75}"/>
              </a:ext>
            </a:extLst>
          </p:cNvPr>
          <p:cNvSpPr/>
          <p:nvPr/>
        </p:nvSpPr>
        <p:spPr>
          <a:xfrm>
            <a:off x="4333174" y="5879393"/>
            <a:ext cx="546302" cy="521400"/>
          </a:xfrm>
          <a:prstGeom prst="ellipse">
            <a:avLst/>
          </a:prstGeom>
          <a:noFill/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ysClr val="windowText" lastClr="000000"/>
              </a:solidFill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79CC7235-EEEB-40FA-8839-8C3CF3344425}"/>
              </a:ext>
            </a:extLst>
          </p:cNvPr>
          <p:cNvSpPr/>
          <p:nvPr/>
        </p:nvSpPr>
        <p:spPr>
          <a:xfrm>
            <a:off x="4336949" y="4953000"/>
            <a:ext cx="546302" cy="521400"/>
          </a:xfrm>
          <a:prstGeom prst="ellipse">
            <a:avLst/>
          </a:prstGeom>
          <a:noFill/>
          <a:ln>
            <a:solidFill>
              <a:schemeClr val="accent4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0F30E98D-DE88-4B68-AD83-28805308DF2F}"/>
              </a:ext>
            </a:extLst>
          </p:cNvPr>
          <p:cNvSpPr/>
          <p:nvPr/>
        </p:nvSpPr>
        <p:spPr>
          <a:xfrm>
            <a:off x="4336949" y="5133669"/>
            <a:ext cx="546302" cy="521400"/>
          </a:xfrm>
          <a:prstGeom prst="ellipse">
            <a:avLst/>
          </a:prstGeom>
          <a:noFill/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897D971-ED53-4785-9B58-FA7314E13802}"/>
              </a:ext>
            </a:extLst>
          </p:cNvPr>
          <p:cNvCxnSpPr/>
          <p:nvPr/>
        </p:nvCxnSpPr>
        <p:spPr>
          <a:xfrm>
            <a:off x="3962400" y="4419600"/>
            <a:ext cx="1331345" cy="0"/>
          </a:xfrm>
          <a:prstGeom prst="lin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1C5122B-6E4A-4747-9F54-8D4A1BA302FE}"/>
              </a:ext>
            </a:extLst>
          </p:cNvPr>
          <p:cNvCxnSpPr>
            <a:cxnSpLocks/>
            <a:stCxn id="34" idx="4"/>
          </p:cNvCxnSpPr>
          <p:nvPr/>
        </p:nvCxnSpPr>
        <p:spPr>
          <a:xfrm>
            <a:off x="4610100" y="5655069"/>
            <a:ext cx="0" cy="212331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3C6C8241-E72F-4D17-B1A9-2CC5473F5446}"/>
              </a:ext>
            </a:extLst>
          </p:cNvPr>
          <p:cNvSpPr/>
          <p:nvPr/>
        </p:nvSpPr>
        <p:spPr>
          <a:xfrm>
            <a:off x="4488701" y="4582515"/>
            <a:ext cx="242798" cy="231731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43C89C5-1E4E-4CE1-AADD-A6825166C930}"/>
              </a:ext>
            </a:extLst>
          </p:cNvPr>
          <p:cNvCxnSpPr>
            <a:cxnSpLocks/>
          </p:cNvCxnSpPr>
          <p:nvPr/>
        </p:nvCxnSpPr>
        <p:spPr>
          <a:xfrm>
            <a:off x="4606325" y="2133600"/>
            <a:ext cx="0" cy="2819400"/>
          </a:xfrm>
          <a:prstGeom prst="line">
            <a:avLst/>
          </a:prstGeom>
          <a:ln w="28575">
            <a:solidFill>
              <a:srgbClr val="0071CB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9BA6CDDA-789C-4048-8764-F61A55B9DF01}"/>
              </a:ext>
            </a:extLst>
          </p:cNvPr>
          <p:cNvCxnSpPr>
            <a:cxnSpLocks/>
          </p:cNvCxnSpPr>
          <p:nvPr/>
        </p:nvCxnSpPr>
        <p:spPr>
          <a:xfrm>
            <a:off x="4514034" y="2344231"/>
            <a:ext cx="217465" cy="292808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ounded Rectangle 96">
            <a:extLst>
              <a:ext uri="{FF2B5EF4-FFF2-40B4-BE49-F238E27FC236}">
                <a16:creationId xmlns:a16="http://schemas.microsoft.com/office/drawing/2014/main" id="{D776F839-7818-4E8B-AC7D-62AACC121235}"/>
              </a:ext>
            </a:extLst>
          </p:cNvPr>
          <p:cNvSpPr/>
          <p:nvPr/>
        </p:nvSpPr>
        <p:spPr>
          <a:xfrm>
            <a:off x="3395629" y="4199138"/>
            <a:ext cx="2445769" cy="2277858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E19A301-23D0-49EB-B71D-839AB5808D32}"/>
              </a:ext>
            </a:extLst>
          </p:cNvPr>
          <p:cNvSpPr txBox="1"/>
          <p:nvPr/>
        </p:nvSpPr>
        <p:spPr>
          <a:xfrm>
            <a:off x="4464029" y="3899492"/>
            <a:ext cx="1659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TGR Station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0752FED-0FF5-400D-8280-BAE69C82F42C}"/>
              </a:ext>
            </a:extLst>
          </p:cNvPr>
          <p:cNvCxnSpPr>
            <a:cxnSpLocks/>
          </p:cNvCxnSpPr>
          <p:nvPr/>
        </p:nvCxnSpPr>
        <p:spPr>
          <a:xfrm>
            <a:off x="914400" y="2133600"/>
            <a:ext cx="7010400" cy="0"/>
          </a:xfrm>
          <a:prstGeom prst="line">
            <a:avLst/>
          </a:prstGeom>
          <a:ln w="28575">
            <a:solidFill>
              <a:srgbClr val="0071CB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AF61EAE3-F0E5-478E-B1D2-3E086A318B0D}"/>
              </a:ext>
            </a:extLst>
          </p:cNvPr>
          <p:cNvCxnSpPr>
            <a:cxnSpLocks/>
          </p:cNvCxnSpPr>
          <p:nvPr/>
        </p:nvCxnSpPr>
        <p:spPr>
          <a:xfrm>
            <a:off x="4875702" y="2001531"/>
            <a:ext cx="217465" cy="292808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B9467E9C-7CF0-434C-8ED2-0FEAC1F9584B}"/>
              </a:ext>
            </a:extLst>
          </p:cNvPr>
          <p:cNvCxnSpPr>
            <a:cxnSpLocks/>
          </p:cNvCxnSpPr>
          <p:nvPr/>
        </p:nvCxnSpPr>
        <p:spPr>
          <a:xfrm>
            <a:off x="4071805" y="2001531"/>
            <a:ext cx="217465" cy="292808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ounded Rectangle 96">
            <a:extLst>
              <a:ext uri="{FF2B5EF4-FFF2-40B4-BE49-F238E27FC236}">
                <a16:creationId xmlns:a16="http://schemas.microsoft.com/office/drawing/2014/main" id="{F6962C83-767B-45BB-9737-BBDC184228F3}"/>
              </a:ext>
            </a:extLst>
          </p:cNvPr>
          <p:cNvSpPr/>
          <p:nvPr/>
        </p:nvSpPr>
        <p:spPr>
          <a:xfrm>
            <a:off x="3960962" y="1774231"/>
            <a:ext cx="1332784" cy="963764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D62A512-7492-42B8-B0EC-D06588FAF2A5}"/>
              </a:ext>
            </a:extLst>
          </p:cNvPr>
          <p:cNvSpPr txBox="1"/>
          <p:nvPr/>
        </p:nvSpPr>
        <p:spPr>
          <a:xfrm>
            <a:off x="3797638" y="1449531"/>
            <a:ext cx="1659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Tap Station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833A2093-C734-4EB4-8076-730A1223BF4F}"/>
              </a:ext>
            </a:extLst>
          </p:cNvPr>
          <p:cNvSpPr/>
          <p:nvPr/>
        </p:nvSpPr>
        <p:spPr>
          <a:xfrm>
            <a:off x="2214698" y="2001530"/>
            <a:ext cx="242798" cy="231731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3DF7CCC4-66A4-4862-85A4-B339B73E2292}"/>
              </a:ext>
            </a:extLst>
          </p:cNvPr>
          <p:cNvSpPr/>
          <p:nvPr/>
        </p:nvSpPr>
        <p:spPr>
          <a:xfrm>
            <a:off x="6807903" y="2001530"/>
            <a:ext cx="242798" cy="231731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60" name="Rounded Rectangle 96">
            <a:extLst>
              <a:ext uri="{FF2B5EF4-FFF2-40B4-BE49-F238E27FC236}">
                <a16:creationId xmlns:a16="http://schemas.microsoft.com/office/drawing/2014/main" id="{38994277-6B84-4C2C-A70F-A70B890794DF}"/>
              </a:ext>
            </a:extLst>
          </p:cNvPr>
          <p:cNvSpPr/>
          <p:nvPr/>
        </p:nvSpPr>
        <p:spPr>
          <a:xfrm>
            <a:off x="531397" y="1330401"/>
            <a:ext cx="2135339" cy="1576640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64" name="Rounded Rectangle 96">
            <a:extLst>
              <a:ext uri="{FF2B5EF4-FFF2-40B4-BE49-F238E27FC236}">
                <a16:creationId xmlns:a16="http://schemas.microsoft.com/office/drawing/2014/main" id="{30E6E7B8-D971-42E5-8BB9-42C93B1DC0C5}"/>
              </a:ext>
            </a:extLst>
          </p:cNvPr>
          <p:cNvSpPr/>
          <p:nvPr/>
        </p:nvSpPr>
        <p:spPr>
          <a:xfrm>
            <a:off x="6667764" y="1330401"/>
            <a:ext cx="2045305" cy="1576640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65" name="Cloud 64">
            <a:extLst>
              <a:ext uri="{FF2B5EF4-FFF2-40B4-BE49-F238E27FC236}">
                <a16:creationId xmlns:a16="http://schemas.microsoft.com/office/drawing/2014/main" id="{7015CC7C-3B27-4AB8-B474-7519D95918FF}"/>
              </a:ext>
            </a:extLst>
          </p:cNvPr>
          <p:cNvSpPr/>
          <p:nvPr/>
        </p:nvSpPr>
        <p:spPr>
          <a:xfrm>
            <a:off x="546193" y="1757308"/>
            <a:ext cx="1576574" cy="870482"/>
          </a:xfrm>
          <a:prstGeom prst="cloud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Transmission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Network</a:t>
            </a:r>
          </a:p>
        </p:txBody>
      </p:sp>
      <p:sp>
        <p:nvSpPr>
          <p:cNvPr id="66" name="Cloud 65">
            <a:extLst>
              <a:ext uri="{FF2B5EF4-FFF2-40B4-BE49-F238E27FC236}">
                <a16:creationId xmlns:a16="http://schemas.microsoft.com/office/drawing/2014/main" id="{2DA08AEF-ECAE-4EC0-9030-79F9B09094D2}"/>
              </a:ext>
            </a:extLst>
          </p:cNvPr>
          <p:cNvSpPr/>
          <p:nvPr/>
        </p:nvSpPr>
        <p:spPr>
          <a:xfrm>
            <a:off x="7136513" y="1682154"/>
            <a:ext cx="1576574" cy="870482"/>
          </a:xfrm>
          <a:prstGeom prst="cloud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Transmission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Network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9F2869F5-ACDF-4C89-9FEB-F032A349A472}"/>
              </a:ext>
            </a:extLst>
          </p:cNvPr>
          <p:cNvSpPr txBox="1"/>
          <p:nvPr/>
        </p:nvSpPr>
        <p:spPr>
          <a:xfrm>
            <a:off x="6860700" y="1043786"/>
            <a:ext cx="1659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Station B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C63EFBA3-2AEB-427C-9DCB-B0D0C167CD1F}"/>
              </a:ext>
            </a:extLst>
          </p:cNvPr>
          <p:cNvSpPr txBox="1"/>
          <p:nvPr/>
        </p:nvSpPr>
        <p:spPr>
          <a:xfrm>
            <a:off x="816806" y="1026656"/>
            <a:ext cx="1659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Station A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FAFB09EC-065D-49FA-8EA7-98F7E8B4DCFA}"/>
              </a:ext>
            </a:extLst>
          </p:cNvPr>
          <p:cNvCxnSpPr>
            <a:cxnSpLocks/>
          </p:cNvCxnSpPr>
          <p:nvPr/>
        </p:nvCxnSpPr>
        <p:spPr>
          <a:xfrm>
            <a:off x="3730398" y="1302732"/>
            <a:ext cx="875927" cy="83086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: Rounded Corners 75">
            <a:extLst>
              <a:ext uri="{FF2B5EF4-FFF2-40B4-BE49-F238E27FC236}">
                <a16:creationId xmlns:a16="http://schemas.microsoft.com/office/drawing/2014/main" id="{71817355-FE6C-4F80-B5AB-82F198FAEE26}"/>
              </a:ext>
            </a:extLst>
          </p:cNvPr>
          <p:cNvSpPr/>
          <p:nvPr/>
        </p:nvSpPr>
        <p:spPr>
          <a:xfrm>
            <a:off x="2825377" y="1130056"/>
            <a:ext cx="1341293" cy="611391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Resource Node</a:t>
            </a:r>
          </a:p>
        </p:txBody>
      </p:sp>
    </p:spTree>
    <p:extLst>
      <p:ext uri="{BB962C8B-B14F-4D97-AF65-F5344CB8AC3E}">
        <p14:creationId xmlns:p14="http://schemas.microsoft.com/office/powerpoint/2010/main" val="24842664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F86D9CA3-BD86-4039-A3C2-97BB2220378F}"/>
              </a:ext>
            </a:extLst>
          </p:cNvPr>
          <p:cNvCxnSpPr>
            <a:cxnSpLocks/>
          </p:cNvCxnSpPr>
          <p:nvPr/>
        </p:nvCxnSpPr>
        <p:spPr>
          <a:xfrm>
            <a:off x="1008834" y="4038600"/>
            <a:ext cx="3280436" cy="0"/>
          </a:xfrm>
          <a:prstGeom prst="line">
            <a:avLst/>
          </a:prstGeom>
          <a:ln w="28575">
            <a:solidFill>
              <a:srgbClr val="0071CB"/>
            </a:solidFill>
            <a:headEnd type="none" w="med" len="med"/>
            <a:tailEnd type="none" w="med" len="med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TGR</a:t>
            </a:r>
            <a:r>
              <a:rPr lang="en-US" b="1" dirty="0">
                <a:solidFill>
                  <a:schemeClr val="accent1"/>
                </a:solidFill>
              </a:rPr>
              <a:t> Ex</a:t>
            </a:r>
            <a:r>
              <a:rPr lang="en-US" dirty="0"/>
              <a:t>ample, POI Change Transition w/o NPRR 1099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CC0855EE-9929-4C30-BD49-4CDF9D91FE75}"/>
              </a:ext>
            </a:extLst>
          </p:cNvPr>
          <p:cNvSpPr/>
          <p:nvPr/>
        </p:nvSpPr>
        <p:spPr>
          <a:xfrm>
            <a:off x="4333174" y="5879393"/>
            <a:ext cx="546302" cy="521400"/>
          </a:xfrm>
          <a:prstGeom prst="ellipse">
            <a:avLst/>
          </a:prstGeom>
          <a:noFill/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ysClr val="windowText" lastClr="000000"/>
              </a:solidFill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79CC7235-EEEB-40FA-8839-8C3CF3344425}"/>
              </a:ext>
            </a:extLst>
          </p:cNvPr>
          <p:cNvSpPr/>
          <p:nvPr/>
        </p:nvSpPr>
        <p:spPr>
          <a:xfrm>
            <a:off x="4336949" y="4953000"/>
            <a:ext cx="546302" cy="521400"/>
          </a:xfrm>
          <a:prstGeom prst="ellipse">
            <a:avLst/>
          </a:prstGeom>
          <a:noFill/>
          <a:ln>
            <a:solidFill>
              <a:schemeClr val="accent4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0F30E98D-DE88-4B68-AD83-28805308DF2F}"/>
              </a:ext>
            </a:extLst>
          </p:cNvPr>
          <p:cNvSpPr/>
          <p:nvPr/>
        </p:nvSpPr>
        <p:spPr>
          <a:xfrm>
            <a:off x="4336949" y="5133669"/>
            <a:ext cx="546302" cy="521400"/>
          </a:xfrm>
          <a:prstGeom prst="ellipse">
            <a:avLst/>
          </a:prstGeom>
          <a:noFill/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897D971-ED53-4785-9B58-FA7314E13802}"/>
              </a:ext>
            </a:extLst>
          </p:cNvPr>
          <p:cNvCxnSpPr/>
          <p:nvPr/>
        </p:nvCxnSpPr>
        <p:spPr>
          <a:xfrm>
            <a:off x="3962400" y="4419600"/>
            <a:ext cx="1331345" cy="0"/>
          </a:xfrm>
          <a:prstGeom prst="lin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1C5122B-6E4A-4747-9F54-8D4A1BA302FE}"/>
              </a:ext>
            </a:extLst>
          </p:cNvPr>
          <p:cNvCxnSpPr>
            <a:cxnSpLocks/>
            <a:stCxn id="34" idx="4"/>
          </p:cNvCxnSpPr>
          <p:nvPr/>
        </p:nvCxnSpPr>
        <p:spPr>
          <a:xfrm>
            <a:off x="4610100" y="5655069"/>
            <a:ext cx="0" cy="212331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3C6C8241-E72F-4D17-B1A9-2CC5473F5446}"/>
              </a:ext>
            </a:extLst>
          </p:cNvPr>
          <p:cNvSpPr/>
          <p:nvPr/>
        </p:nvSpPr>
        <p:spPr>
          <a:xfrm>
            <a:off x="4488701" y="4582515"/>
            <a:ext cx="242798" cy="231731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43C89C5-1E4E-4CE1-AADD-A6825166C930}"/>
              </a:ext>
            </a:extLst>
          </p:cNvPr>
          <p:cNvCxnSpPr>
            <a:cxnSpLocks/>
          </p:cNvCxnSpPr>
          <p:nvPr/>
        </p:nvCxnSpPr>
        <p:spPr>
          <a:xfrm>
            <a:off x="4606325" y="2133600"/>
            <a:ext cx="0" cy="2819400"/>
          </a:xfrm>
          <a:prstGeom prst="line">
            <a:avLst/>
          </a:prstGeom>
          <a:ln w="28575">
            <a:solidFill>
              <a:srgbClr val="0071CB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9BA6CDDA-789C-4048-8764-F61A55B9DF01}"/>
              </a:ext>
            </a:extLst>
          </p:cNvPr>
          <p:cNvCxnSpPr>
            <a:cxnSpLocks/>
          </p:cNvCxnSpPr>
          <p:nvPr/>
        </p:nvCxnSpPr>
        <p:spPr>
          <a:xfrm>
            <a:off x="4514034" y="2344231"/>
            <a:ext cx="217465" cy="292808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ounded Rectangle 96">
            <a:extLst>
              <a:ext uri="{FF2B5EF4-FFF2-40B4-BE49-F238E27FC236}">
                <a16:creationId xmlns:a16="http://schemas.microsoft.com/office/drawing/2014/main" id="{D776F839-7818-4E8B-AC7D-62AACC121235}"/>
              </a:ext>
            </a:extLst>
          </p:cNvPr>
          <p:cNvSpPr/>
          <p:nvPr/>
        </p:nvSpPr>
        <p:spPr>
          <a:xfrm>
            <a:off x="3395629" y="4199138"/>
            <a:ext cx="2445769" cy="2277862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E19A301-23D0-49EB-B71D-839AB5808D32}"/>
              </a:ext>
            </a:extLst>
          </p:cNvPr>
          <p:cNvSpPr txBox="1"/>
          <p:nvPr/>
        </p:nvSpPr>
        <p:spPr>
          <a:xfrm>
            <a:off x="4464029" y="3899492"/>
            <a:ext cx="1659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TGR Station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0752FED-0FF5-400D-8280-BAE69C82F42C}"/>
              </a:ext>
            </a:extLst>
          </p:cNvPr>
          <p:cNvCxnSpPr>
            <a:cxnSpLocks/>
          </p:cNvCxnSpPr>
          <p:nvPr/>
        </p:nvCxnSpPr>
        <p:spPr>
          <a:xfrm>
            <a:off x="914400" y="2133600"/>
            <a:ext cx="7010400" cy="0"/>
          </a:xfrm>
          <a:prstGeom prst="line">
            <a:avLst/>
          </a:prstGeom>
          <a:ln w="28575">
            <a:solidFill>
              <a:srgbClr val="0071CB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AF61EAE3-F0E5-478E-B1D2-3E086A318B0D}"/>
              </a:ext>
            </a:extLst>
          </p:cNvPr>
          <p:cNvCxnSpPr>
            <a:cxnSpLocks/>
          </p:cNvCxnSpPr>
          <p:nvPr/>
        </p:nvCxnSpPr>
        <p:spPr>
          <a:xfrm>
            <a:off x="4875702" y="2001531"/>
            <a:ext cx="217465" cy="292808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B9467E9C-7CF0-434C-8ED2-0FEAC1F9584B}"/>
              </a:ext>
            </a:extLst>
          </p:cNvPr>
          <p:cNvCxnSpPr>
            <a:cxnSpLocks/>
          </p:cNvCxnSpPr>
          <p:nvPr/>
        </p:nvCxnSpPr>
        <p:spPr>
          <a:xfrm>
            <a:off x="4071805" y="2001531"/>
            <a:ext cx="217465" cy="292808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ounded Rectangle 96">
            <a:extLst>
              <a:ext uri="{FF2B5EF4-FFF2-40B4-BE49-F238E27FC236}">
                <a16:creationId xmlns:a16="http://schemas.microsoft.com/office/drawing/2014/main" id="{F6962C83-767B-45BB-9737-BBDC184228F3}"/>
              </a:ext>
            </a:extLst>
          </p:cNvPr>
          <p:cNvSpPr/>
          <p:nvPr/>
        </p:nvSpPr>
        <p:spPr>
          <a:xfrm>
            <a:off x="3960962" y="1774231"/>
            <a:ext cx="1332784" cy="963764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D62A512-7492-42B8-B0EC-D06588FAF2A5}"/>
              </a:ext>
            </a:extLst>
          </p:cNvPr>
          <p:cNvSpPr txBox="1"/>
          <p:nvPr/>
        </p:nvSpPr>
        <p:spPr>
          <a:xfrm>
            <a:off x="3797638" y="1449531"/>
            <a:ext cx="1659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Tap Station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833A2093-C734-4EB4-8076-730A1223BF4F}"/>
              </a:ext>
            </a:extLst>
          </p:cNvPr>
          <p:cNvSpPr/>
          <p:nvPr/>
        </p:nvSpPr>
        <p:spPr>
          <a:xfrm>
            <a:off x="2214698" y="2001530"/>
            <a:ext cx="242798" cy="231731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3DF7CCC4-66A4-4862-85A4-B339B73E2292}"/>
              </a:ext>
            </a:extLst>
          </p:cNvPr>
          <p:cNvSpPr/>
          <p:nvPr/>
        </p:nvSpPr>
        <p:spPr>
          <a:xfrm>
            <a:off x="6807903" y="2001530"/>
            <a:ext cx="242798" cy="231731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60" name="Rounded Rectangle 96">
            <a:extLst>
              <a:ext uri="{FF2B5EF4-FFF2-40B4-BE49-F238E27FC236}">
                <a16:creationId xmlns:a16="http://schemas.microsoft.com/office/drawing/2014/main" id="{38994277-6B84-4C2C-A70F-A70B890794DF}"/>
              </a:ext>
            </a:extLst>
          </p:cNvPr>
          <p:cNvSpPr/>
          <p:nvPr/>
        </p:nvSpPr>
        <p:spPr>
          <a:xfrm>
            <a:off x="531397" y="1330401"/>
            <a:ext cx="2135339" cy="1576640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64" name="Rounded Rectangle 96">
            <a:extLst>
              <a:ext uri="{FF2B5EF4-FFF2-40B4-BE49-F238E27FC236}">
                <a16:creationId xmlns:a16="http://schemas.microsoft.com/office/drawing/2014/main" id="{30E6E7B8-D971-42E5-8BB9-42C93B1DC0C5}"/>
              </a:ext>
            </a:extLst>
          </p:cNvPr>
          <p:cNvSpPr/>
          <p:nvPr/>
        </p:nvSpPr>
        <p:spPr>
          <a:xfrm>
            <a:off x="6667764" y="1330401"/>
            <a:ext cx="2045305" cy="1576640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65" name="Cloud 64">
            <a:extLst>
              <a:ext uri="{FF2B5EF4-FFF2-40B4-BE49-F238E27FC236}">
                <a16:creationId xmlns:a16="http://schemas.microsoft.com/office/drawing/2014/main" id="{7015CC7C-3B27-4AB8-B474-7519D95918FF}"/>
              </a:ext>
            </a:extLst>
          </p:cNvPr>
          <p:cNvSpPr/>
          <p:nvPr/>
        </p:nvSpPr>
        <p:spPr>
          <a:xfrm>
            <a:off x="546193" y="1757308"/>
            <a:ext cx="1576574" cy="870482"/>
          </a:xfrm>
          <a:prstGeom prst="cloud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Transmission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Network</a:t>
            </a:r>
          </a:p>
        </p:txBody>
      </p:sp>
      <p:sp>
        <p:nvSpPr>
          <p:cNvPr id="66" name="Cloud 65">
            <a:extLst>
              <a:ext uri="{FF2B5EF4-FFF2-40B4-BE49-F238E27FC236}">
                <a16:creationId xmlns:a16="http://schemas.microsoft.com/office/drawing/2014/main" id="{2DA08AEF-ECAE-4EC0-9030-79F9B09094D2}"/>
              </a:ext>
            </a:extLst>
          </p:cNvPr>
          <p:cNvSpPr/>
          <p:nvPr/>
        </p:nvSpPr>
        <p:spPr>
          <a:xfrm>
            <a:off x="7136513" y="1682154"/>
            <a:ext cx="1576574" cy="870482"/>
          </a:xfrm>
          <a:prstGeom prst="cloud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Transmission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Network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9F2869F5-ACDF-4C89-9FEB-F032A349A472}"/>
              </a:ext>
            </a:extLst>
          </p:cNvPr>
          <p:cNvSpPr txBox="1"/>
          <p:nvPr/>
        </p:nvSpPr>
        <p:spPr>
          <a:xfrm>
            <a:off x="6860700" y="1043786"/>
            <a:ext cx="1659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Station B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C63EFBA3-2AEB-427C-9DCB-B0D0C167CD1F}"/>
              </a:ext>
            </a:extLst>
          </p:cNvPr>
          <p:cNvSpPr txBox="1"/>
          <p:nvPr/>
        </p:nvSpPr>
        <p:spPr>
          <a:xfrm>
            <a:off x="816806" y="1026656"/>
            <a:ext cx="1659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Station A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FAFB09EC-065D-49FA-8EA7-98F7E8B4DCFA}"/>
              </a:ext>
            </a:extLst>
          </p:cNvPr>
          <p:cNvCxnSpPr>
            <a:cxnSpLocks/>
          </p:cNvCxnSpPr>
          <p:nvPr/>
        </p:nvCxnSpPr>
        <p:spPr>
          <a:xfrm>
            <a:off x="3730398" y="1302732"/>
            <a:ext cx="875927" cy="83086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4D67B296-DF2C-4908-A200-CD0DE82B8084}"/>
              </a:ext>
            </a:extLst>
          </p:cNvPr>
          <p:cNvSpPr/>
          <p:nvPr/>
        </p:nvSpPr>
        <p:spPr>
          <a:xfrm>
            <a:off x="2336097" y="3899492"/>
            <a:ext cx="242798" cy="231731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31" name="Rounded Rectangle 96">
            <a:extLst>
              <a:ext uri="{FF2B5EF4-FFF2-40B4-BE49-F238E27FC236}">
                <a16:creationId xmlns:a16="http://schemas.microsoft.com/office/drawing/2014/main" id="{83C7A97E-3B9C-4C95-A197-275D8912F7D7}"/>
              </a:ext>
            </a:extLst>
          </p:cNvPr>
          <p:cNvSpPr/>
          <p:nvPr/>
        </p:nvSpPr>
        <p:spPr>
          <a:xfrm>
            <a:off x="525954" y="3240087"/>
            <a:ext cx="2135339" cy="1576640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6" name="Cloud 35">
            <a:extLst>
              <a:ext uri="{FF2B5EF4-FFF2-40B4-BE49-F238E27FC236}">
                <a16:creationId xmlns:a16="http://schemas.microsoft.com/office/drawing/2014/main" id="{D99D200C-F7D6-4BAD-B8F5-AB1F470BC452}"/>
              </a:ext>
            </a:extLst>
          </p:cNvPr>
          <p:cNvSpPr/>
          <p:nvPr/>
        </p:nvSpPr>
        <p:spPr>
          <a:xfrm>
            <a:off x="540750" y="3666994"/>
            <a:ext cx="1513285" cy="870482"/>
          </a:xfrm>
          <a:prstGeom prst="cloud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Transmission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Network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93BC453-58F4-45A5-A083-A6A57EBD18A3}"/>
              </a:ext>
            </a:extLst>
          </p:cNvPr>
          <p:cNvSpPr txBox="1"/>
          <p:nvPr/>
        </p:nvSpPr>
        <p:spPr>
          <a:xfrm>
            <a:off x="744628" y="2960881"/>
            <a:ext cx="1659431" cy="307777"/>
          </a:xfrm>
          <a:prstGeom prst="rect">
            <a:avLst/>
          </a:prstGeom>
          <a:noFill/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Station C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C20AB964-0BAB-45CC-B9E7-DCAEFE0646FD}"/>
              </a:ext>
            </a:extLst>
          </p:cNvPr>
          <p:cNvCxnSpPr>
            <a:cxnSpLocks/>
          </p:cNvCxnSpPr>
          <p:nvPr/>
        </p:nvCxnSpPr>
        <p:spPr>
          <a:xfrm>
            <a:off x="4289270" y="4038600"/>
            <a:ext cx="0" cy="381000"/>
          </a:xfrm>
          <a:prstGeom prst="line">
            <a:avLst/>
          </a:prstGeom>
          <a:ln w="28575">
            <a:solidFill>
              <a:srgbClr val="0071CB"/>
            </a:solidFill>
            <a:headEnd type="none" w="med" len="med"/>
            <a:tailEnd type="none" w="med" len="med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E7CD61F9-D7C0-4528-B25B-71B886AF8381}"/>
              </a:ext>
            </a:extLst>
          </p:cNvPr>
          <p:cNvCxnSpPr>
            <a:cxnSpLocks/>
          </p:cNvCxnSpPr>
          <p:nvPr/>
        </p:nvCxnSpPr>
        <p:spPr>
          <a:xfrm flipV="1">
            <a:off x="1775521" y="4038600"/>
            <a:ext cx="439177" cy="112971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6BB3BB75-EDF3-4F30-AC0D-555C424A4FAF}"/>
              </a:ext>
            </a:extLst>
          </p:cNvPr>
          <p:cNvSpPr/>
          <p:nvPr/>
        </p:nvSpPr>
        <p:spPr>
          <a:xfrm>
            <a:off x="434228" y="5168310"/>
            <a:ext cx="1470772" cy="663034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New Resource Node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6F23875-BC52-4285-89F1-D5C3CF97A852}"/>
              </a:ext>
            </a:extLst>
          </p:cNvPr>
          <p:cNvSpPr/>
          <p:nvPr/>
        </p:nvSpPr>
        <p:spPr>
          <a:xfrm>
            <a:off x="6773584" y="5609297"/>
            <a:ext cx="2027516" cy="303874"/>
          </a:xfrm>
          <a:prstGeom prst="rect">
            <a:avLst/>
          </a:prstGeom>
          <a:noFill/>
          <a:ln>
            <a:solidFill>
              <a:srgbClr val="9BF5FF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New Equipment</a:t>
            </a:r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83F1BC08-A6CC-4A8E-8962-CAED2F2421A0}"/>
              </a:ext>
            </a:extLst>
          </p:cNvPr>
          <p:cNvSpPr/>
          <p:nvPr/>
        </p:nvSpPr>
        <p:spPr>
          <a:xfrm>
            <a:off x="2825377" y="1130056"/>
            <a:ext cx="1341293" cy="611391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Resource Node</a:t>
            </a:r>
          </a:p>
        </p:txBody>
      </p:sp>
    </p:spTree>
    <p:extLst>
      <p:ext uri="{BB962C8B-B14F-4D97-AF65-F5344CB8AC3E}">
        <p14:creationId xmlns:p14="http://schemas.microsoft.com/office/powerpoint/2010/main" val="13364422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F86D9CA3-BD86-4039-A3C2-97BB2220378F}"/>
              </a:ext>
            </a:extLst>
          </p:cNvPr>
          <p:cNvCxnSpPr>
            <a:cxnSpLocks/>
          </p:cNvCxnSpPr>
          <p:nvPr/>
        </p:nvCxnSpPr>
        <p:spPr>
          <a:xfrm>
            <a:off x="1008834" y="4038600"/>
            <a:ext cx="3280436" cy="0"/>
          </a:xfrm>
          <a:prstGeom prst="line">
            <a:avLst/>
          </a:prstGeom>
          <a:ln w="28575">
            <a:solidFill>
              <a:srgbClr val="0071CB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TGR</a:t>
            </a:r>
            <a:r>
              <a:rPr lang="en-US" b="1" dirty="0">
                <a:solidFill>
                  <a:schemeClr val="accent1"/>
                </a:solidFill>
              </a:rPr>
              <a:t> Ex</a:t>
            </a:r>
            <a:r>
              <a:rPr lang="en-US" dirty="0"/>
              <a:t>ample, POI Change Completed w/o NPRR 1099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CC0855EE-9929-4C30-BD49-4CDF9D91FE75}"/>
              </a:ext>
            </a:extLst>
          </p:cNvPr>
          <p:cNvSpPr/>
          <p:nvPr/>
        </p:nvSpPr>
        <p:spPr>
          <a:xfrm>
            <a:off x="4333174" y="5879393"/>
            <a:ext cx="546302" cy="521400"/>
          </a:xfrm>
          <a:prstGeom prst="ellipse">
            <a:avLst/>
          </a:prstGeom>
          <a:noFill/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ysClr val="windowText" lastClr="000000"/>
              </a:solidFill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79CC7235-EEEB-40FA-8839-8C3CF3344425}"/>
              </a:ext>
            </a:extLst>
          </p:cNvPr>
          <p:cNvSpPr/>
          <p:nvPr/>
        </p:nvSpPr>
        <p:spPr>
          <a:xfrm>
            <a:off x="4336949" y="4953000"/>
            <a:ext cx="546302" cy="521400"/>
          </a:xfrm>
          <a:prstGeom prst="ellipse">
            <a:avLst/>
          </a:prstGeom>
          <a:noFill/>
          <a:ln>
            <a:solidFill>
              <a:schemeClr val="accent4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0F30E98D-DE88-4B68-AD83-28805308DF2F}"/>
              </a:ext>
            </a:extLst>
          </p:cNvPr>
          <p:cNvSpPr/>
          <p:nvPr/>
        </p:nvSpPr>
        <p:spPr>
          <a:xfrm>
            <a:off x="4336949" y="5133669"/>
            <a:ext cx="546302" cy="521400"/>
          </a:xfrm>
          <a:prstGeom prst="ellipse">
            <a:avLst/>
          </a:prstGeom>
          <a:noFill/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897D971-ED53-4785-9B58-FA7314E13802}"/>
              </a:ext>
            </a:extLst>
          </p:cNvPr>
          <p:cNvCxnSpPr/>
          <p:nvPr/>
        </p:nvCxnSpPr>
        <p:spPr>
          <a:xfrm>
            <a:off x="3962400" y="4419600"/>
            <a:ext cx="1331345" cy="0"/>
          </a:xfrm>
          <a:prstGeom prst="lin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1C5122B-6E4A-4747-9F54-8D4A1BA302FE}"/>
              </a:ext>
            </a:extLst>
          </p:cNvPr>
          <p:cNvCxnSpPr>
            <a:cxnSpLocks/>
            <a:stCxn id="34" idx="4"/>
          </p:cNvCxnSpPr>
          <p:nvPr/>
        </p:nvCxnSpPr>
        <p:spPr>
          <a:xfrm>
            <a:off x="4610100" y="5655069"/>
            <a:ext cx="0" cy="212331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3C6C8241-E72F-4D17-B1A9-2CC5473F5446}"/>
              </a:ext>
            </a:extLst>
          </p:cNvPr>
          <p:cNvSpPr/>
          <p:nvPr/>
        </p:nvSpPr>
        <p:spPr>
          <a:xfrm>
            <a:off x="4488701" y="4582515"/>
            <a:ext cx="242798" cy="231731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43C89C5-1E4E-4CE1-AADD-A6825166C930}"/>
              </a:ext>
            </a:extLst>
          </p:cNvPr>
          <p:cNvCxnSpPr>
            <a:cxnSpLocks/>
          </p:cNvCxnSpPr>
          <p:nvPr/>
        </p:nvCxnSpPr>
        <p:spPr>
          <a:xfrm>
            <a:off x="4606325" y="4419600"/>
            <a:ext cx="0" cy="533400"/>
          </a:xfrm>
          <a:prstGeom prst="line">
            <a:avLst/>
          </a:prstGeom>
          <a:ln w="28575">
            <a:solidFill>
              <a:srgbClr val="0071CB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9BA6CDDA-789C-4048-8764-F61A55B9DF01}"/>
              </a:ext>
            </a:extLst>
          </p:cNvPr>
          <p:cNvCxnSpPr>
            <a:cxnSpLocks/>
          </p:cNvCxnSpPr>
          <p:nvPr/>
        </p:nvCxnSpPr>
        <p:spPr>
          <a:xfrm>
            <a:off x="4514034" y="2344231"/>
            <a:ext cx="217465" cy="292808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ounded Rectangle 96">
            <a:extLst>
              <a:ext uri="{FF2B5EF4-FFF2-40B4-BE49-F238E27FC236}">
                <a16:creationId xmlns:a16="http://schemas.microsoft.com/office/drawing/2014/main" id="{D776F839-7818-4E8B-AC7D-62AACC121235}"/>
              </a:ext>
            </a:extLst>
          </p:cNvPr>
          <p:cNvSpPr/>
          <p:nvPr/>
        </p:nvSpPr>
        <p:spPr>
          <a:xfrm>
            <a:off x="3395629" y="4199138"/>
            <a:ext cx="2445769" cy="2277862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E19A301-23D0-49EB-B71D-839AB5808D32}"/>
              </a:ext>
            </a:extLst>
          </p:cNvPr>
          <p:cNvSpPr txBox="1"/>
          <p:nvPr/>
        </p:nvSpPr>
        <p:spPr>
          <a:xfrm>
            <a:off x="4464029" y="3899492"/>
            <a:ext cx="1659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TGR Station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0752FED-0FF5-400D-8280-BAE69C82F42C}"/>
              </a:ext>
            </a:extLst>
          </p:cNvPr>
          <p:cNvCxnSpPr>
            <a:cxnSpLocks/>
          </p:cNvCxnSpPr>
          <p:nvPr/>
        </p:nvCxnSpPr>
        <p:spPr>
          <a:xfrm>
            <a:off x="914400" y="2133600"/>
            <a:ext cx="7010400" cy="0"/>
          </a:xfrm>
          <a:prstGeom prst="line">
            <a:avLst/>
          </a:prstGeom>
          <a:ln w="28575">
            <a:solidFill>
              <a:srgbClr val="0071CB"/>
            </a:solidFill>
            <a:headEnd type="none" w="med" len="med"/>
            <a:tailEnd type="none" w="med" len="med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AF61EAE3-F0E5-478E-B1D2-3E086A318B0D}"/>
              </a:ext>
            </a:extLst>
          </p:cNvPr>
          <p:cNvCxnSpPr>
            <a:cxnSpLocks/>
          </p:cNvCxnSpPr>
          <p:nvPr/>
        </p:nvCxnSpPr>
        <p:spPr>
          <a:xfrm>
            <a:off x="4875702" y="2001531"/>
            <a:ext cx="217465" cy="292808"/>
          </a:xfrm>
          <a:prstGeom prst="line">
            <a:avLst/>
          </a:prstGeom>
          <a:ln w="28575">
            <a:solidFill>
              <a:srgbClr val="0071CB"/>
            </a:solidFill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B9467E9C-7CF0-434C-8ED2-0FEAC1F9584B}"/>
              </a:ext>
            </a:extLst>
          </p:cNvPr>
          <p:cNvCxnSpPr>
            <a:cxnSpLocks/>
          </p:cNvCxnSpPr>
          <p:nvPr/>
        </p:nvCxnSpPr>
        <p:spPr>
          <a:xfrm>
            <a:off x="4071805" y="2001531"/>
            <a:ext cx="217465" cy="292808"/>
          </a:xfrm>
          <a:prstGeom prst="line">
            <a:avLst/>
          </a:prstGeom>
          <a:ln w="28575">
            <a:solidFill>
              <a:srgbClr val="0071CB"/>
            </a:solidFill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ounded Rectangle 96">
            <a:extLst>
              <a:ext uri="{FF2B5EF4-FFF2-40B4-BE49-F238E27FC236}">
                <a16:creationId xmlns:a16="http://schemas.microsoft.com/office/drawing/2014/main" id="{F6962C83-767B-45BB-9737-BBDC184228F3}"/>
              </a:ext>
            </a:extLst>
          </p:cNvPr>
          <p:cNvSpPr/>
          <p:nvPr/>
        </p:nvSpPr>
        <p:spPr>
          <a:xfrm>
            <a:off x="3960962" y="1774231"/>
            <a:ext cx="1332784" cy="963764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D62A512-7492-42B8-B0EC-D06588FAF2A5}"/>
              </a:ext>
            </a:extLst>
          </p:cNvPr>
          <p:cNvSpPr txBox="1"/>
          <p:nvPr/>
        </p:nvSpPr>
        <p:spPr>
          <a:xfrm>
            <a:off x="3797638" y="1449531"/>
            <a:ext cx="1659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Tap Station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833A2093-C734-4EB4-8076-730A1223BF4F}"/>
              </a:ext>
            </a:extLst>
          </p:cNvPr>
          <p:cNvSpPr/>
          <p:nvPr/>
        </p:nvSpPr>
        <p:spPr>
          <a:xfrm>
            <a:off x="2214698" y="2001530"/>
            <a:ext cx="242798" cy="231731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3DF7CCC4-66A4-4862-85A4-B339B73E2292}"/>
              </a:ext>
            </a:extLst>
          </p:cNvPr>
          <p:cNvSpPr/>
          <p:nvPr/>
        </p:nvSpPr>
        <p:spPr>
          <a:xfrm>
            <a:off x="6807903" y="2001530"/>
            <a:ext cx="242798" cy="231731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60" name="Rounded Rectangle 96">
            <a:extLst>
              <a:ext uri="{FF2B5EF4-FFF2-40B4-BE49-F238E27FC236}">
                <a16:creationId xmlns:a16="http://schemas.microsoft.com/office/drawing/2014/main" id="{38994277-6B84-4C2C-A70F-A70B890794DF}"/>
              </a:ext>
            </a:extLst>
          </p:cNvPr>
          <p:cNvSpPr/>
          <p:nvPr/>
        </p:nvSpPr>
        <p:spPr>
          <a:xfrm>
            <a:off x="531397" y="1330401"/>
            <a:ext cx="2135339" cy="1576640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64" name="Rounded Rectangle 96">
            <a:extLst>
              <a:ext uri="{FF2B5EF4-FFF2-40B4-BE49-F238E27FC236}">
                <a16:creationId xmlns:a16="http://schemas.microsoft.com/office/drawing/2014/main" id="{30E6E7B8-D971-42E5-8BB9-42C93B1DC0C5}"/>
              </a:ext>
            </a:extLst>
          </p:cNvPr>
          <p:cNvSpPr/>
          <p:nvPr/>
        </p:nvSpPr>
        <p:spPr>
          <a:xfrm>
            <a:off x="6667764" y="1330401"/>
            <a:ext cx="2045305" cy="1576640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65" name="Cloud 64">
            <a:extLst>
              <a:ext uri="{FF2B5EF4-FFF2-40B4-BE49-F238E27FC236}">
                <a16:creationId xmlns:a16="http://schemas.microsoft.com/office/drawing/2014/main" id="{7015CC7C-3B27-4AB8-B474-7519D95918FF}"/>
              </a:ext>
            </a:extLst>
          </p:cNvPr>
          <p:cNvSpPr/>
          <p:nvPr/>
        </p:nvSpPr>
        <p:spPr>
          <a:xfrm>
            <a:off x="546193" y="1757308"/>
            <a:ext cx="1576574" cy="870482"/>
          </a:xfrm>
          <a:prstGeom prst="cloud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Transmission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Network</a:t>
            </a:r>
          </a:p>
        </p:txBody>
      </p:sp>
      <p:sp>
        <p:nvSpPr>
          <p:cNvPr id="66" name="Cloud 65">
            <a:extLst>
              <a:ext uri="{FF2B5EF4-FFF2-40B4-BE49-F238E27FC236}">
                <a16:creationId xmlns:a16="http://schemas.microsoft.com/office/drawing/2014/main" id="{2DA08AEF-ECAE-4EC0-9030-79F9B09094D2}"/>
              </a:ext>
            </a:extLst>
          </p:cNvPr>
          <p:cNvSpPr/>
          <p:nvPr/>
        </p:nvSpPr>
        <p:spPr>
          <a:xfrm>
            <a:off x="7136513" y="1682154"/>
            <a:ext cx="1576574" cy="870482"/>
          </a:xfrm>
          <a:prstGeom prst="cloud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Transmission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Network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9F2869F5-ACDF-4C89-9FEB-F032A349A472}"/>
              </a:ext>
            </a:extLst>
          </p:cNvPr>
          <p:cNvSpPr txBox="1"/>
          <p:nvPr/>
        </p:nvSpPr>
        <p:spPr>
          <a:xfrm>
            <a:off x="6860700" y="1043786"/>
            <a:ext cx="1659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Station B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C63EFBA3-2AEB-427C-9DCB-B0D0C167CD1F}"/>
              </a:ext>
            </a:extLst>
          </p:cNvPr>
          <p:cNvSpPr txBox="1"/>
          <p:nvPr/>
        </p:nvSpPr>
        <p:spPr>
          <a:xfrm>
            <a:off x="816806" y="1026656"/>
            <a:ext cx="1659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Station A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FAFB09EC-065D-49FA-8EA7-98F7E8B4DCFA}"/>
              </a:ext>
            </a:extLst>
          </p:cNvPr>
          <p:cNvCxnSpPr>
            <a:cxnSpLocks/>
          </p:cNvCxnSpPr>
          <p:nvPr/>
        </p:nvCxnSpPr>
        <p:spPr>
          <a:xfrm>
            <a:off x="3730398" y="1302732"/>
            <a:ext cx="875927" cy="83086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4D67B296-DF2C-4908-A200-CD0DE82B8084}"/>
              </a:ext>
            </a:extLst>
          </p:cNvPr>
          <p:cNvSpPr/>
          <p:nvPr/>
        </p:nvSpPr>
        <p:spPr>
          <a:xfrm>
            <a:off x="2336097" y="3899492"/>
            <a:ext cx="242798" cy="231731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31" name="Rounded Rectangle 96">
            <a:extLst>
              <a:ext uri="{FF2B5EF4-FFF2-40B4-BE49-F238E27FC236}">
                <a16:creationId xmlns:a16="http://schemas.microsoft.com/office/drawing/2014/main" id="{83C7A97E-3B9C-4C95-A197-275D8912F7D7}"/>
              </a:ext>
            </a:extLst>
          </p:cNvPr>
          <p:cNvSpPr/>
          <p:nvPr/>
        </p:nvSpPr>
        <p:spPr>
          <a:xfrm>
            <a:off x="525954" y="3240087"/>
            <a:ext cx="2135339" cy="1576640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6" name="Cloud 35">
            <a:extLst>
              <a:ext uri="{FF2B5EF4-FFF2-40B4-BE49-F238E27FC236}">
                <a16:creationId xmlns:a16="http://schemas.microsoft.com/office/drawing/2014/main" id="{D99D200C-F7D6-4BAD-B8F5-AB1F470BC452}"/>
              </a:ext>
            </a:extLst>
          </p:cNvPr>
          <p:cNvSpPr/>
          <p:nvPr/>
        </p:nvSpPr>
        <p:spPr>
          <a:xfrm>
            <a:off x="540750" y="3666994"/>
            <a:ext cx="1513285" cy="870482"/>
          </a:xfrm>
          <a:prstGeom prst="cloud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Transmission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Network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93BC453-58F4-45A5-A083-A6A57EBD18A3}"/>
              </a:ext>
            </a:extLst>
          </p:cNvPr>
          <p:cNvSpPr txBox="1"/>
          <p:nvPr/>
        </p:nvSpPr>
        <p:spPr>
          <a:xfrm>
            <a:off x="744628" y="2960881"/>
            <a:ext cx="1659431" cy="307777"/>
          </a:xfrm>
          <a:prstGeom prst="rect">
            <a:avLst/>
          </a:prstGeom>
          <a:noFill/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Station C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C20AB964-0BAB-45CC-B9E7-DCAEFE0646FD}"/>
              </a:ext>
            </a:extLst>
          </p:cNvPr>
          <p:cNvCxnSpPr>
            <a:cxnSpLocks/>
          </p:cNvCxnSpPr>
          <p:nvPr/>
        </p:nvCxnSpPr>
        <p:spPr>
          <a:xfrm>
            <a:off x="4289270" y="4038600"/>
            <a:ext cx="0" cy="381000"/>
          </a:xfrm>
          <a:prstGeom prst="line">
            <a:avLst/>
          </a:prstGeom>
          <a:ln w="28575">
            <a:solidFill>
              <a:srgbClr val="0071CB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E7CD61F9-D7C0-4528-B25B-71B886AF8381}"/>
              </a:ext>
            </a:extLst>
          </p:cNvPr>
          <p:cNvCxnSpPr>
            <a:cxnSpLocks/>
          </p:cNvCxnSpPr>
          <p:nvPr/>
        </p:nvCxnSpPr>
        <p:spPr>
          <a:xfrm flipV="1">
            <a:off x="1775521" y="4038600"/>
            <a:ext cx="439177" cy="112971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6BB3BB75-EDF3-4F30-AC0D-555C424A4FAF}"/>
              </a:ext>
            </a:extLst>
          </p:cNvPr>
          <p:cNvSpPr/>
          <p:nvPr/>
        </p:nvSpPr>
        <p:spPr>
          <a:xfrm>
            <a:off x="434228" y="5168310"/>
            <a:ext cx="1470772" cy="663034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New Resource Node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52D5D053-A055-4DE2-88C6-AA68530B60A0}"/>
              </a:ext>
            </a:extLst>
          </p:cNvPr>
          <p:cNvCxnSpPr>
            <a:cxnSpLocks/>
          </p:cNvCxnSpPr>
          <p:nvPr/>
        </p:nvCxnSpPr>
        <p:spPr>
          <a:xfrm>
            <a:off x="4606325" y="2133600"/>
            <a:ext cx="0" cy="503439"/>
          </a:xfrm>
          <a:prstGeom prst="line">
            <a:avLst/>
          </a:prstGeom>
          <a:ln w="28575">
            <a:solidFill>
              <a:srgbClr val="0071CB"/>
            </a:solidFill>
            <a:headEnd type="none" w="med" len="med"/>
            <a:tailEnd type="none" w="med" len="med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C945AAA1-8157-4F35-BB94-73B68BF45FC4}"/>
              </a:ext>
            </a:extLst>
          </p:cNvPr>
          <p:cNvCxnSpPr>
            <a:cxnSpLocks/>
          </p:cNvCxnSpPr>
          <p:nvPr/>
        </p:nvCxnSpPr>
        <p:spPr>
          <a:xfrm>
            <a:off x="4606325" y="2627790"/>
            <a:ext cx="0" cy="1791810"/>
          </a:xfrm>
          <a:prstGeom prst="line">
            <a:avLst/>
          </a:prstGeom>
          <a:ln w="28575">
            <a:solidFill>
              <a:schemeClr val="bg1"/>
            </a:solidFill>
            <a:headEnd type="none" w="med" len="med"/>
            <a:tailEnd type="none" w="med" len="med"/>
          </a:ln>
          <a:effectLst>
            <a:glow rad="101600">
              <a:srgbClr val="FF00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ACFB3C19-B462-4383-BC33-B762EFF00832}"/>
              </a:ext>
            </a:extLst>
          </p:cNvPr>
          <p:cNvSpPr/>
          <p:nvPr/>
        </p:nvSpPr>
        <p:spPr>
          <a:xfrm>
            <a:off x="6756009" y="5797519"/>
            <a:ext cx="2027516" cy="303874"/>
          </a:xfrm>
          <a:prstGeom prst="rect">
            <a:avLst/>
          </a:prstGeom>
          <a:noFill/>
          <a:ln>
            <a:solidFill>
              <a:srgbClr val="FFA7A7"/>
            </a:solidFill>
          </a:ln>
          <a:effectLst>
            <a:glow rad="228600">
              <a:srgbClr val="FF00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Equipment removed from the field and model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1DB34483-CE08-419D-AF9A-3177F3F1A50A}"/>
              </a:ext>
            </a:extLst>
          </p:cNvPr>
          <p:cNvSpPr/>
          <p:nvPr/>
        </p:nvSpPr>
        <p:spPr>
          <a:xfrm>
            <a:off x="6756009" y="4242041"/>
            <a:ext cx="2027516" cy="1043565"/>
          </a:xfrm>
          <a:prstGeom prst="rect">
            <a:avLst/>
          </a:prstGeom>
          <a:noFill/>
          <a:ln>
            <a:solidFill>
              <a:srgbClr val="FFFF00"/>
            </a:solidFill>
          </a:ln>
          <a:effectLst>
            <a:glow rad="2286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Equipment removed from the field but not from the model.</a:t>
            </a:r>
          </a:p>
          <a:p>
            <a:pPr algn="ctr"/>
            <a:r>
              <a:rPr lang="en-US" sz="1600" dirty="0" err="1">
                <a:solidFill>
                  <a:schemeClr val="tx1"/>
                </a:solidFill>
              </a:rPr>
              <a:t>Outaged</a:t>
            </a:r>
            <a:r>
              <a:rPr lang="en-US" sz="1600" dirty="0">
                <a:solidFill>
                  <a:schemeClr val="tx1"/>
                </a:solidFill>
              </a:rPr>
              <a:t> Equipment. </a:t>
            </a:r>
          </a:p>
        </p:txBody>
      </p:sp>
      <p:sp>
        <p:nvSpPr>
          <p:cNvPr id="72" name="Rectangle: Rounded Corners 71">
            <a:extLst>
              <a:ext uri="{FF2B5EF4-FFF2-40B4-BE49-F238E27FC236}">
                <a16:creationId xmlns:a16="http://schemas.microsoft.com/office/drawing/2014/main" id="{524AE64B-7750-4C40-87F7-C7292368AF72}"/>
              </a:ext>
            </a:extLst>
          </p:cNvPr>
          <p:cNvSpPr/>
          <p:nvPr/>
        </p:nvSpPr>
        <p:spPr>
          <a:xfrm>
            <a:off x="2825377" y="1130056"/>
            <a:ext cx="1341293" cy="611391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Resource Node</a:t>
            </a:r>
          </a:p>
        </p:txBody>
      </p:sp>
    </p:spTree>
    <p:extLst>
      <p:ext uri="{BB962C8B-B14F-4D97-AF65-F5344CB8AC3E}">
        <p14:creationId xmlns:p14="http://schemas.microsoft.com/office/powerpoint/2010/main" val="1150285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F86D9CA3-BD86-4039-A3C2-97BB2220378F}"/>
              </a:ext>
            </a:extLst>
          </p:cNvPr>
          <p:cNvCxnSpPr>
            <a:cxnSpLocks/>
          </p:cNvCxnSpPr>
          <p:nvPr/>
        </p:nvCxnSpPr>
        <p:spPr>
          <a:xfrm>
            <a:off x="1008834" y="4038600"/>
            <a:ext cx="3280436" cy="0"/>
          </a:xfrm>
          <a:prstGeom prst="line">
            <a:avLst/>
          </a:prstGeom>
          <a:ln w="28575">
            <a:solidFill>
              <a:srgbClr val="0071CB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TGR</a:t>
            </a:r>
            <a:r>
              <a:rPr lang="en-US" b="1" dirty="0">
                <a:solidFill>
                  <a:schemeClr val="accent1"/>
                </a:solidFill>
              </a:rPr>
              <a:t> Ex</a:t>
            </a:r>
            <a:r>
              <a:rPr lang="en-US" dirty="0"/>
              <a:t>ample #1, POI Change Completed w/o NPRR 1099 (clean)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CC0855EE-9929-4C30-BD49-4CDF9D91FE75}"/>
              </a:ext>
            </a:extLst>
          </p:cNvPr>
          <p:cNvSpPr/>
          <p:nvPr/>
        </p:nvSpPr>
        <p:spPr>
          <a:xfrm>
            <a:off x="4333174" y="5879393"/>
            <a:ext cx="546302" cy="521400"/>
          </a:xfrm>
          <a:prstGeom prst="ellipse">
            <a:avLst/>
          </a:prstGeom>
          <a:noFill/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ysClr val="windowText" lastClr="000000"/>
              </a:solidFill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79CC7235-EEEB-40FA-8839-8C3CF3344425}"/>
              </a:ext>
            </a:extLst>
          </p:cNvPr>
          <p:cNvSpPr/>
          <p:nvPr/>
        </p:nvSpPr>
        <p:spPr>
          <a:xfrm>
            <a:off x="4336949" y="4953000"/>
            <a:ext cx="546302" cy="521400"/>
          </a:xfrm>
          <a:prstGeom prst="ellipse">
            <a:avLst/>
          </a:prstGeom>
          <a:noFill/>
          <a:ln>
            <a:solidFill>
              <a:schemeClr val="accent4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0F30E98D-DE88-4B68-AD83-28805308DF2F}"/>
              </a:ext>
            </a:extLst>
          </p:cNvPr>
          <p:cNvSpPr/>
          <p:nvPr/>
        </p:nvSpPr>
        <p:spPr>
          <a:xfrm>
            <a:off x="4336949" y="5133669"/>
            <a:ext cx="546302" cy="521400"/>
          </a:xfrm>
          <a:prstGeom prst="ellipse">
            <a:avLst/>
          </a:prstGeom>
          <a:noFill/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897D971-ED53-4785-9B58-FA7314E13802}"/>
              </a:ext>
            </a:extLst>
          </p:cNvPr>
          <p:cNvCxnSpPr/>
          <p:nvPr/>
        </p:nvCxnSpPr>
        <p:spPr>
          <a:xfrm>
            <a:off x="3962400" y="4419600"/>
            <a:ext cx="1331345" cy="0"/>
          </a:xfrm>
          <a:prstGeom prst="lin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1C5122B-6E4A-4747-9F54-8D4A1BA302FE}"/>
              </a:ext>
            </a:extLst>
          </p:cNvPr>
          <p:cNvCxnSpPr>
            <a:cxnSpLocks/>
            <a:stCxn id="34" idx="4"/>
          </p:cNvCxnSpPr>
          <p:nvPr/>
        </p:nvCxnSpPr>
        <p:spPr>
          <a:xfrm>
            <a:off x="4610100" y="5655069"/>
            <a:ext cx="0" cy="212331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3C6C8241-E72F-4D17-B1A9-2CC5473F5446}"/>
              </a:ext>
            </a:extLst>
          </p:cNvPr>
          <p:cNvSpPr/>
          <p:nvPr/>
        </p:nvSpPr>
        <p:spPr>
          <a:xfrm>
            <a:off x="4488701" y="4582515"/>
            <a:ext cx="242798" cy="231731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43C89C5-1E4E-4CE1-AADD-A6825166C930}"/>
              </a:ext>
            </a:extLst>
          </p:cNvPr>
          <p:cNvCxnSpPr>
            <a:cxnSpLocks/>
          </p:cNvCxnSpPr>
          <p:nvPr/>
        </p:nvCxnSpPr>
        <p:spPr>
          <a:xfrm>
            <a:off x="4606325" y="4419600"/>
            <a:ext cx="0" cy="533400"/>
          </a:xfrm>
          <a:prstGeom prst="line">
            <a:avLst/>
          </a:prstGeom>
          <a:ln w="28575">
            <a:solidFill>
              <a:srgbClr val="0071CB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9BA6CDDA-789C-4048-8764-F61A55B9DF01}"/>
              </a:ext>
            </a:extLst>
          </p:cNvPr>
          <p:cNvCxnSpPr>
            <a:cxnSpLocks/>
          </p:cNvCxnSpPr>
          <p:nvPr/>
        </p:nvCxnSpPr>
        <p:spPr>
          <a:xfrm>
            <a:off x="4514034" y="2344231"/>
            <a:ext cx="217465" cy="292808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ounded Rectangle 96">
            <a:extLst>
              <a:ext uri="{FF2B5EF4-FFF2-40B4-BE49-F238E27FC236}">
                <a16:creationId xmlns:a16="http://schemas.microsoft.com/office/drawing/2014/main" id="{D776F839-7818-4E8B-AC7D-62AACC121235}"/>
              </a:ext>
            </a:extLst>
          </p:cNvPr>
          <p:cNvSpPr/>
          <p:nvPr/>
        </p:nvSpPr>
        <p:spPr>
          <a:xfrm>
            <a:off x="3395629" y="4199138"/>
            <a:ext cx="2445769" cy="2277862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E19A301-23D0-49EB-B71D-839AB5808D32}"/>
              </a:ext>
            </a:extLst>
          </p:cNvPr>
          <p:cNvSpPr txBox="1"/>
          <p:nvPr/>
        </p:nvSpPr>
        <p:spPr>
          <a:xfrm>
            <a:off x="4464029" y="3899492"/>
            <a:ext cx="1659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TGR Station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0752FED-0FF5-400D-8280-BAE69C82F42C}"/>
              </a:ext>
            </a:extLst>
          </p:cNvPr>
          <p:cNvCxnSpPr>
            <a:cxnSpLocks/>
          </p:cNvCxnSpPr>
          <p:nvPr/>
        </p:nvCxnSpPr>
        <p:spPr>
          <a:xfrm>
            <a:off x="914400" y="2133600"/>
            <a:ext cx="7010400" cy="0"/>
          </a:xfrm>
          <a:prstGeom prst="line">
            <a:avLst/>
          </a:prstGeom>
          <a:ln w="28575">
            <a:solidFill>
              <a:srgbClr val="0071CB"/>
            </a:solidFill>
            <a:headEnd type="none" w="med" len="med"/>
            <a:tailEnd type="none" w="med" len="med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AF61EAE3-F0E5-478E-B1D2-3E086A318B0D}"/>
              </a:ext>
            </a:extLst>
          </p:cNvPr>
          <p:cNvCxnSpPr>
            <a:cxnSpLocks/>
          </p:cNvCxnSpPr>
          <p:nvPr/>
        </p:nvCxnSpPr>
        <p:spPr>
          <a:xfrm>
            <a:off x="4875702" y="2001531"/>
            <a:ext cx="217465" cy="292808"/>
          </a:xfrm>
          <a:prstGeom prst="line">
            <a:avLst/>
          </a:prstGeom>
          <a:ln w="28575">
            <a:solidFill>
              <a:srgbClr val="0071CB"/>
            </a:solidFill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B9467E9C-7CF0-434C-8ED2-0FEAC1F9584B}"/>
              </a:ext>
            </a:extLst>
          </p:cNvPr>
          <p:cNvCxnSpPr>
            <a:cxnSpLocks/>
          </p:cNvCxnSpPr>
          <p:nvPr/>
        </p:nvCxnSpPr>
        <p:spPr>
          <a:xfrm>
            <a:off x="4071805" y="2001531"/>
            <a:ext cx="217465" cy="292808"/>
          </a:xfrm>
          <a:prstGeom prst="line">
            <a:avLst/>
          </a:prstGeom>
          <a:ln w="28575">
            <a:solidFill>
              <a:srgbClr val="0071CB"/>
            </a:solidFill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ounded Rectangle 96">
            <a:extLst>
              <a:ext uri="{FF2B5EF4-FFF2-40B4-BE49-F238E27FC236}">
                <a16:creationId xmlns:a16="http://schemas.microsoft.com/office/drawing/2014/main" id="{F6962C83-767B-45BB-9737-BBDC184228F3}"/>
              </a:ext>
            </a:extLst>
          </p:cNvPr>
          <p:cNvSpPr/>
          <p:nvPr/>
        </p:nvSpPr>
        <p:spPr>
          <a:xfrm>
            <a:off x="3960962" y="1774231"/>
            <a:ext cx="1332784" cy="963764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D62A512-7492-42B8-B0EC-D06588FAF2A5}"/>
              </a:ext>
            </a:extLst>
          </p:cNvPr>
          <p:cNvSpPr txBox="1"/>
          <p:nvPr/>
        </p:nvSpPr>
        <p:spPr>
          <a:xfrm>
            <a:off x="3797638" y="1449531"/>
            <a:ext cx="1659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Tap Station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833A2093-C734-4EB4-8076-730A1223BF4F}"/>
              </a:ext>
            </a:extLst>
          </p:cNvPr>
          <p:cNvSpPr/>
          <p:nvPr/>
        </p:nvSpPr>
        <p:spPr>
          <a:xfrm>
            <a:off x="2214698" y="2001530"/>
            <a:ext cx="242798" cy="231731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3DF7CCC4-66A4-4862-85A4-B339B73E2292}"/>
              </a:ext>
            </a:extLst>
          </p:cNvPr>
          <p:cNvSpPr/>
          <p:nvPr/>
        </p:nvSpPr>
        <p:spPr>
          <a:xfrm>
            <a:off x="6807903" y="2001530"/>
            <a:ext cx="242798" cy="231731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60" name="Rounded Rectangle 96">
            <a:extLst>
              <a:ext uri="{FF2B5EF4-FFF2-40B4-BE49-F238E27FC236}">
                <a16:creationId xmlns:a16="http://schemas.microsoft.com/office/drawing/2014/main" id="{38994277-6B84-4C2C-A70F-A70B890794DF}"/>
              </a:ext>
            </a:extLst>
          </p:cNvPr>
          <p:cNvSpPr/>
          <p:nvPr/>
        </p:nvSpPr>
        <p:spPr>
          <a:xfrm>
            <a:off x="531397" y="1330401"/>
            <a:ext cx="2135339" cy="1576640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64" name="Rounded Rectangle 96">
            <a:extLst>
              <a:ext uri="{FF2B5EF4-FFF2-40B4-BE49-F238E27FC236}">
                <a16:creationId xmlns:a16="http://schemas.microsoft.com/office/drawing/2014/main" id="{30E6E7B8-D971-42E5-8BB9-42C93B1DC0C5}"/>
              </a:ext>
            </a:extLst>
          </p:cNvPr>
          <p:cNvSpPr/>
          <p:nvPr/>
        </p:nvSpPr>
        <p:spPr>
          <a:xfrm>
            <a:off x="6667764" y="1330401"/>
            <a:ext cx="2045305" cy="1576640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65" name="Cloud 64">
            <a:extLst>
              <a:ext uri="{FF2B5EF4-FFF2-40B4-BE49-F238E27FC236}">
                <a16:creationId xmlns:a16="http://schemas.microsoft.com/office/drawing/2014/main" id="{7015CC7C-3B27-4AB8-B474-7519D95918FF}"/>
              </a:ext>
            </a:extLst>
          </p:cNvPr>
          <p:cNvSpPr/>
          <p:nvPr/>
        </p:nvSpPr>
        <p:spPr>
          <a:xfrm>
            <a:off x="546193" y="1757308"/>
            <a:ext cx="1576574" cy="870482"/>
          </a:xfrm>
          <a:prstGeom prst="cloud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Transmission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Network</a:t>
            </a:r>
          </a:p>
        </p:txBody>
      </p:sp>
      <p:sp>
        <p:nvSpPr>
          <p:cNvPr id="66" name="Cloud 65">
            <a:extLst>
              <a:ext uri="{FF2B5EF4-FFF2-40B4-BE49-F238E27FC236}">
                <a16:creationId xmlns:a16="http://schemas.microsoft.com/office/drawing/2014/main" id="{2DA08AEF-ECAE-4EC0-9030-79F9B09094D2}"/>
              </a:ext>
            </a:extLst>
          </p:cNvPr>
          <p:cNvSpPr/>
          <p:nvPr/>
        </p:nvSpPr>
        <p:spPr>
          <a:xfrm>
            <a:off x="7136513" y="1682154"/>
            <a:ext cx="1576574" cy="870482"/>
          </a:xfrm>
          <a:prstGeom prst="cloud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Transmission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Network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9F2869F5-ACDF-4C89-9FEB-F032A349A472}"/>
              </a:ext>
            </a:extLst>
          </p:cNvPr>
          <p:cNvSpPr txBox="1"/>
          <p:nvPr/>
        </p:nvSpPr>
        <p:spPr>
          <a:xfrm>
            <a:off x="6860700" y="1043786"/>
            <a:ext cx="1659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Station B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C63EFBA3-2AEB-427C-9DCB-B0D0C167CD1F}"/>
              </a:ext>
            </a:extLst>
          </p:cNvPr>
          <p:cNvSpPr txBox="1"/>
          <p:nvPr/>
        </p:nvSpPr>
        <p:spPr>
          <a:xfrm>
            <a:off x="816806" y="1026656"/>
            <a:ext cx="1659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Station A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FAFB09EC-065D-49FA-8EA7-98F7E8B4DCFA}"/>
              </a:ext>
            </a:extLst>
          </p:cNvPr>
          <p:cNvCxnSpPr>
            <a:cxnSpLocks/>
          </p:cNvCxnSpPr>
          <p:nvPr/>
        </p:nvCxnSpPr>
        <p:spPr>
          <a:xfrm>
            <a:off x="3730398" y="1302732"/>
            <a:ext cx="875927" cy="83086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4D67B296-DF2C-4908-A200-CD0DE82B8084}"/>
              </a:ext>
            </a:extLst>
          </p:cNvPr>
          <p:cNvSpPr/>
          <p:nvPr/>
        </p:nvSpPr>
        <p:spPr>
          <a:xfrm>
            <a:off x="2336097" y="3899492"/>
            <a:ext cx="242798" cy="231731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31" name="Rounded Rectangle 96">
            <a:extLst>
              <a:ext uri="{FF2B5EF4-FFF2-40B4-BE49-F238E27FC236}">
                <a16:creationId xmlns:a16="http://schemas.microsoft.com/office/drawing/2014/main" id="{83C7A97E-3B9C-4C95-A197-275D8912F7D7}"/>
              </a:ext>
            </a:extLst>
          </p:cNvPr>
          <p:cNvSpPr/>
          <p:nvPr/>
        </p:nvSpPr>
        <p:spPr>
          <a:xfrm>
            <a:off x="525954" y="3240087"/>
            <a:ext cx="2135339" cy="1576640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6" name="Cloud 35">
            <a:extLst>
              <a:ext uri="{FF2B5EF4-FFF2-40B4-BE49-F238E27FC236}">
                <a16:creationId xmlns:a16="http://schemas.microsoft.com/office/drawing/2014/main" id="{D99D200C-F7D6-4BAD-B8F5-AB1F470BC452}"/>
              </a:ext>
            </a:extLst>
          </p:cNvPr>
          <p:cNvSpPr/>
          <p:nvPr/>
        </p:nvSpPr>
        <p:spPr>
          <a:xfrm>
            <a:off x="540750" y="3666994"/>
            <a:ext cx="1513285" cy="870482"/>
          </a:xfrm>
          <a:prstGeom prst="cloud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Transmission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Network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93BC453-58F4-45A5-A083-A6A57EBD18A3}"/>
              </a:ext>
            </a:extLst>
          </p:cNvPr>
          <p:cNvSpPr txBox="1"/>
          <p:nvPr/>
        </p:nvSpPr>
        <p:spPr>
          <a:xfrm>
            <a:off x="744628" y="2960881"/>
            <a:ext cx="1659431" cy="307777"/>
          </a:xfrm>
          <a:prstGeom prst="rect">
            <a:avLst/>
          </a:prstGeom>
          <a:noFill/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Station C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C20AB964-0BAB-45CC-B9E7-DCAEFE0646FD}"/>
              </a:ext>
            </a:extLst>
          </p:cNvPr>
          <p:cNvCxnSpPr>
            <a:cxnSpLocks/>
          </p:cNvCxnSpPr>
          <p:nvPr/>
        </p:nvCxnSpPr>
        <p:spPr>
          <a:xfrm>
            <a:off x="4289270" y="4038600"/>
            <a:ext cx="0" cy="381000"/>
          </a:xfrm>
          <a:prstGeom prst="line">
            <a:avLst/>
          </a:prstGeom>
          <a:ln w="28575">
            <a:solidFill>
              <a:srgbClr val="0071CB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E7CD61F9-D7C0-4528-B25B-71B886AF8381}"/>
              </a:ext>
            </a:extLst>
          </p:cNvPr>
          <p:cNvCxnSpPr>
            <a:cxnSpLocks/>
          </p:cNvCxnSpPr>
          <p:nvPr/>
        </p:nvCxnSpPr>
        <p:spPr>
          <a:xfrm flipV="1">
            <a:off x="1775521" y="4038600"/>
            <a:ext cx="439177" cy="112971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6BB3BB75-EDF3-4F30-AC0D-555C424A4FAF}"/>
              </a:ext>
            </a:extLst>
          </p:cNvPr>
          <p:cNvSpPr/>
          <p:nvPr/>
        </p:nvSpPr>
        <p:spPr>
          <a:xfrm>
            <a:off x="434228" y="5168310"/>
            <a:ext cx="1470772" cy="663034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New Resource Node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52D5D053-A055-4DE2-88C6-AA68530B60A0}"/>
              </a:ext>
            </a:extLst>
          </p:cNvPr>
          <p:cNvCxnSpPr>
            <a:cxnSpLocks/>
          </p:cNvCxnSpPr>
          <p:nvPr/>
        </p:nvCxnSpPr>
        <p:spPr>
          <a:xfrm>
            <a:off x="4606325" y="2133600"/>
            <a:ext cx="0" cy="503439"/>
          </a:xfrm>
          <a:prstGeom prst="line">
            <a:avLst/>
          </a:prstGeom>
          <a:ln w="28575">
            <a:solidFill>
              <a:srgbClr val="0071CB"/>
            </a:solidFill>
            <a:headEnd type="none" w="med" len="med"/>
            <a:tailEnd type="none" w="med" len="med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0ABD32C0-ED1F-43ED-8FFB-C69ABC343048}"/>
              </a:ext>
            </a:extLst>
          </p:cNvPr>
          <p:cNvSpPr/>
          <p:nvPr/>
        </p:nvSpPr>
        <p:spPr>
          <a:xfrm>
            <a:off x="2825377" y="1130056"/>
            <a:ext cx="1341293" cy="611391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Resource Node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45B89F19-C04C-4E0B-9D1E-88BA8D81D246}"/>
              </a:ext>
            </a:extLst>
          </p:cNvPr>
          <p:cNvSpPr/>
          <p:nvPr/>
        </p:nvSpPr>
        <p:spPr>
          <a:xfrm>
            <a:off x="6756009" y="4242041"/>
            <a:ext cx="2027516" cy="1043565"/>
          </a:xfrm>
          <a:prstGeom prst="rect">
            <a:avLst/>
          </a:prstGeom>
          <a:noFill/>
          <a:ln>
            <a:solidFill>
              <a:srgbClr val="FFFF00"/>
            </a:solidFill>
          </a:ln>
          <a:effectLst>
            <a:glow rad="2286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Equipment removed from the field but not from the model.</a:t>
            </a:r>
          </a:p>
          <a:p>
            <a:pPr algn="ctr"/>
            <a:r>
              <a:rPr lang="en-US" sz="1600" dirty="0" err="1">
                <a:solidFill>
                  <a:schemeClr val="tx1"/>
                </a:solidFill>
              </a:rPr>
              <a:t>Outaged</a:t>
            </a:r>
            <a:r>
              <a:rPr lang="en-US" sz="1600" dirty="0">
                <a:solidFill>
                  <a:schemeClr val="tx1"/>
                </a:solidFill>
              </a:rPr>
              <a:t> Equipment. </a:t>
            </a:r>
          </a:p>
        </p:txBody>
      </p:sp>
    </p:spTree>
    <p:extLst>
      <p:ext uri="{BB962C8B-B14F-4D97-AF65-F5344CB8AC3E}">
        <p14:creationId xmlns:p14="http://schemas.microsoft.com/office/powerpoint/2010/main" val="6838541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F86D9CA3-BD86-4039-A3C2-97BB2220378F}"/>
              </a:ext>
            </a:extLst>
          </p:cNvPr>
          <p:cNvCxnSpPr>
            <a:cxnSpLocks/>
          </p:cNvCxnSpPr>
          <p:nvPr/>
        </p:nvCxnSpPr>
        <p:spPr>
          <a:xfrm>
            <a:off x="1008834" y="4038600"/>
            <a:ext cx="3280436" cy="0"/>
          </a:xfrm>
          <a:prstGeom prst="line">
            <a:avLst/>
          </a:prstGeom>
          <a:ln w="28575">
            <a:solidFill>
              <a:srgbClr val="0071CB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TGR</a:t>
            </a:r>
            <a:r>
              <a:rPr lang="en-US" b="1" dirty="0">
                <a:solidFill>
                  <a:schemeClr val="accent1"/>
                </a:solidFill>
              </a:rPr>
              <a:t> Ex</a:t>
            </a:r>
            <a:r>
              <a:rPr lang="en-US" dirty="0"/>
              <a:t>ample, POI Change Completed with NPRR 1099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CC0855EE-9929-4C30-BD49-4CDF9D91FE75}"/>
              </a:ext>
            </a:extLst>
          </p:cNvPr>
          <p:cNvSpPr/>
          <p:nvPr/>
        </p:nvSpPr>
        <p:spPr>
          <a:xfrm>
            <a:off x="4333174" y="5879393"/>
            <a:ext cx="546302" cy="521400"/>
          </a:xfrm>
          <a:prstGeom prst="ellipse">
            <a:avLst/>
          </a:prstGeom>
          <a:noFill/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ysClr val="windowText" lastClr="000000"/>
              </a:solidFill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79CC7235-EEEB-40FA-8839-8C3CF3344425}"/>
              </a:ext>
            </a:extLst>
          </p:cNvPr>
          <p:cNvSpPr/>
          <p:nvPr/>
        </p:nvSpPr>
        <p:spPr>
          <a:xfrm>
            <a:off x="4336949" y="4953000"/>
            <a:ext cx="546302" cy="521400"/>
          </a:xfrm>
          <a:prstGeom prst="ellipse">
            <a:avLst/>
          </a:prstGeom>
          <a:noFill/>
          <a:ln>
            <a:solidFill>
              <a:schemeClr val="accent4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0F30E98D-DE88-4B68-AD83-28805308DF2F}"/>
              </a:ext>
            </a:extLst>
          </p:cNvPr>
          <p:cNvSpPr/>
          <p:nvPr/>
        </p:nvSpPr>
        <p:spPr>
          <a:xfrm>
            <a:off x="4336949" y="5133669"/>
            <a:ext cx="546302" cy="521400"/>
          </a:xfrm>
          <a:prstGeom prst="ellipse">
            <a:avLst/>
          </a:prstGeom>
          <a:noFill/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897D971-ED53-4785-9B58-FA7314E13802}"/>
              </a:ext>
            </a:extLst>
          </p:cNvPr>
          <p:cNvCxnSpPr/>
          <p:nvPr/>
        </p:nvCxnSpPr>
        <p:spPr>
          <a:xfrm>
            <a:off x="3962400" y="4419600"/>
            <a:ext cx="1331345" cy="0"/>
          </a:xfrm>
          <a:prstGeom prst="lin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1C5122B-6E4A-4747-9F54-8D4A1BA302FE}"/>
              </a:ext>
            </a:extLst>
          </p:cNvPr>
          <p:cNvCxnSpPr>
            <a:cxnSpLocks/>
            <a:stCxn id="34" idx="4"/>
          </p:cNvCxnSpPr>
          <p:nvPr/>
        </p:nvCxnSpPr>
        <p:spPr>
          <a:xfrm>
            <a:off x="4610100" y="5655069"/>
            <a:ext cx="0" cy="212331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3C6C8241-E72F-4D17-B1A9-2CC5473F5446}"/>
              </a:ext>
            </a:extLst>
          </p:cNvPr>
          <p:cNvSpPr/>
          <p:nvPr/>
        </p:nvSpPr>
        <p:spPr>
          <a:xfrm>
            <a:off x="4488701" y="4582515"/>
            <a:ext cx="242798" cy="231731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43C89C5-1E4E-4CE1-AADD-A6825166C930}"/>
              </a:ext>
            </a:extLst>
          </p:cNvPr>
          <p:cNvCxnSpPr>
            <a:cxnSpLocks/>
          </p:cNvCxnSpPr>
          <p:nvPr/>
        </p:nvCxnSpPr>
        <p:spPr>
          <a:xfrm>
            <a:off x="4606325" y="4419600"/>
            <a:ext cx="0" cy="533400"/>
          </a:xfrm>
          <a:prstGeom prst="line">
            <a:avLst/>
          </a:prstGeom>
          <a:ln w="28575">
            <a:solidFill>
              <a:srgbClr val="0071CB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9BA6CDDA-789C-4048-8764-F61A55B9DF01}"/>
              </a:ext>
            </a:extLst>
          </p:cNvPr>
          <p:cNvCxnSpPr>
            <a:cxnSpLocks/>
          </p:cNvCxnSpPr>
          <p:nvPr/>
        </p:nvCxnSpPr>
        <p:spPr>
          <a:xfrm>
            <a:off x="4514034" y="2344231"/>
            <a:ext cx="217465" cy="292808"/>
          </a:xfrm>
          <a:prstGeom prst="line">
            <a:avLst/>
          </a:prstGeom>
          <a:ln w="28575">
            <a:solidFill>
              <a:srgbClr val="0071CB"/>
            </a:solidFill>
          </a:ln>
          <a:effectLst>
            <a:glow rad="101600">
              <a:srgbClr val="FF00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ounded Rectangle 96">
            <a:extLst>
              <a:ext uri="{FF2B5EF4-FFF2-40B4-BE49-F238E27FC236}">
                <a16:creationId xmlns:a16="http://schemas.microsoft.com/office/drawing/2014/main" id="{D776F839-7818-4E8B-AC7D-62AACC121235}"/>
              </a:ext>
            </a:extLst>
          </p:cNvPr>
          <p:cNvSpPr/>
          <p:nvPr/>
        </p:nvSpPr>
        <p:spPr>
          <a:xfrm>
            <a:off x="3395629" y="4199138"/>
            <a:ext cx="2445769" cy="2277862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E19A301-23D0-49EB-B71D-839AB5808D32}"/>
              </a:ext>
            </a:extLst>
          </p:cNvPr>
          <p:cNvSpPr txBox="1"/>
          <p:nvPr/>
        </p:nvSpPr>
        <p:spPr>
          <a:xfrm>
            <a:off x="4464029" y="3899492"/>
            <a:ext cx="1659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TGR Station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0752FED-0FF5-400D-8280-BAE69C82F42C}"/>
              </a:ext>
            </a:extLst>
          </p:cNvPr>
          <p:cNvCxnSpPr>
            <a:cxnSpLocks/>
          </p:cNvCxnSpPr>
          <p:nvPr/>
        </p:nvCxnSpPr>
        <p:spPr>
          <a:xfrm>
            <a:off x="914400" y="2133600"/>
            <a:ext cx="7010400" cy="0"/>
          </a:xfrm>
          <a:prstGeom prst="line">
            <a:avLst/>
          </a:prstGeom>
          <a:ln w="28575">
            <a:solidFill>
              <a:srgbClr val="0071CB"/>
            </a:solidFill>
            <a:headEnd type="none" w="med" len="med"/>
            <a:tailEnd type="none" w="med" len="med"/>
          </a:ln>
          <a:effectLst>
            <a:glow rad="101600">
              <a:srgbClr val="FF00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AF61EAE3-F0E5-478E-B1D2-3E086A318B0D}"/>
              </a:ext>
            </a:extLst>
          </p:cNvPr>
          <p:cNvCxnSpPr>
            <a:cxnSpLocks/>
          </p:cNvCxnSpPr>
          <p:nvPr/>
        </p:nvCxnSpPr>
        <p:spPr>
          <a:xfrm>
            <a:off x="4875702" y="2001531"/>
            <a:ext cx="217465" cy="292808"/>
          </a:xfrm>
          <a:prstGeom prst="line">
            <a:avLst/>
          </a:prstGeom>
          <a:ln w="28575">
            <a:solidFill>
              <a:srgbClr val="0071CB"/>
            </a:solidFill>
          </a:ln>
          <a:effectLst>
            <a:glow rad="101600">
              <a:srgbClr val="FF00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B9467E9C-7CF0-434C-8ED2-0FEAC1F9584B}"/>
              </a:ext>
            </a:extLst>
          </p:cNvPr>
          <p:cNvCxnSpPr>
            <a:cxnSpLocks/>
          </p:cNvCxnSpPr>
          <p:nvPr/>
        </p:nvCxnSpPr>
        <p:spPr>
          <a:xfrm>
            <a:off x="4071805" y="2001531"/>
            <a:ext cx="217465" cy="292808"/>
          </a:xfrm>
          <a:prstGeom prst="line">
            <a:avLst/>
          </a:prstGeom>
          <a:ln w="28575">
            <a:solidFill>
              <a:srgbClr val="0071CB"/>
            </a:solidFill>
          </a:ln>
          <a:effectLst>
            <a:glow rad="101600">
              <a:srgbClr val="FF00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ounded Rectangle 96">
            <a:extLst>
              <a:ext uri="{FF2B5EF4-FFF2-40B4-BE49-F238E27FC236}">
                <a16:creationId xmlns:a16="http://schemas.microsoft.com/office/drawing/2014/main" id="{F6962C83-767B-45BB-9737-BBDC184228F3}"/>
              </a:ext>
            </a:extLst>
          </p:cNvPr>
          <p:cNvSpPr/>
          <p:nvPr/>
        </p:nvSpPr>
        <p:spPr>
          <a:xfrm>
            <a:off x="3960962" y="1774231"/>
            <a:ext cx="1332784" cy="963764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D62A512-7492-42B8-B0EC-D06588FAF2A5}"/>
              </a:ext>
            </a:extLst>
          </p:cNvPr>
          <p:cNvSpPr txBox="1"/>
          <p:nvPr/>
        </p:nvSpPr>
        <p:spPr>
          <a:xfrm>
            <a:off x="3797638" y="1449531"/>
            <a:ext cx="1659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Tap Station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833A2093-C734-4EB4-8076-730A1223BF4F}"/>
              </a:ext>
            </a:extLst>
          </p:cNvPr>
          <p:cNvSpPr/>
          <p:nvPr/>
        </p:nvSpPr>
        <p:spPr>
          <a:xfrm>
            <a:off x="2214698" y="2001530"/>
            <a:ext cx="242798" cy="231731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  <a:effectLst>
            <a:glow rad="101600">
              <a:srgbClr val="FF000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3DF7CCC4-66A4-4862-85A4-B339B73E2292}"/>
              </a:ext>
            </a:extLst>
          </p:cNvPr>
          <p:cNvSpPr/>
          <p:nvPr/>
        </p:nvSpPr>
        <p:spPr>
          <a:xfrm>
            <a:off x="6807903" y="2001530"/>
            <a:ext cx="242798" cy="231731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  <a:effectLst>
            <a:glow rad="101600">
              <a:srgbClr val="FF000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60" name="Rounded Rectangle 96">
            <a:extLst>
              <a:ext uri="{FF2B5EF4-FFF2-40B4-BE49-F238E27FC236}">
                <a16:creationId xmlns:a16="http://schemas.microsoft.com/office/drawing/2014/main" id="{38994277-6B84-4C2C-A70F-A70B890794DF}"/>
              </a:ext>
            </a:extLst>
          </p:cNvPr>
          <p:cNvSpPr/>
          <p:nvPr/>
        </p:nvSpPr>
        <p:spPr>
          <a:xfrm>
            <a:off x="531397" y="1330401"/>
            <a:ext cx="2135339" cy="1576640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64" name="Rounded Rectangle 96">
            <a:extLst>
              <a:ext uri="{FF2B5EF4-FFF2-40B4-BE49-F238E27FC236}">
                <a16:creationId xmlns:a16="http://schemas.microsoft.com/office/drawing/2014/main" id="{30E6E7B8-D971-42E5-8BB9-42C93B1DC0C5}"/>
              </a:ext>
            </a:extLst>
          </p:cNvPr>
          <p:cNvSpPr/>
          <p:nvPr/>
        </p:nvSpPr>
        <p:spPr>
          <a:xfrm>
            <a:off x="6667764" y="1330401"/>
            <a:ext cx="2045305" cy="1576640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65" name="Cloud 64">
            <a:extLst>
              <a:ext uri="{FF2B5EF4-FFF2-40B4-BE49-F238E27FC236}">
                <a16:creationId xmlns:a16="http://schemas.microsoft.com/office/drawing/2014/main" id="{7015CC7C-3B27-4AB8-B474-7519D95918FF}"/>
              </a:ext>
            </a:extLst>
          </p:cNvPr>
          <p:cNvSpPr/>
          <p:nvPr/>
        </p:nvSpPr>
        <p:spPr>
          <a:xfrm>
            <a:off x="546193" y="1757308"/>
            <a:ext cx="1576574" cy="870482"/>
          </a:xfrm>
          <a:prstGeom prst="cloud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Transmission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Network</a:t>
            </a:r>
          </a:p>
        </p:txBody>
      </p:sp>
      <p:sp>
        <p:nvSpPr>
          <p:cNvPr id="66" name="Cloud 65">
            <a:extLst>
              <a:ext uri="{FF2B5EF4-FFF2-40B4-BE49-F238E27FC236}">
                <a16:creationId xmlns:a16="http://schemas.microsoft.com/office/drawing/2014/main" id="{2DA08AEF-ECAE-4EC0-9030-79F9B09094D2}"/>
              </a:ext>
            </a:extLst>
          </p:cNvPr>
          <p:cNvSpPr/>
          <p:nvPr/>
        </p:nvSpPr>
        <p:spPr>
          <a:xfrm>
            <a:off x="7136513" y="1682154"/>
            <a:ext cx="1576574" cy="870482"/>
          </a:xfrm>
          <a:prstGeom prst="cloud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Transmission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Network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9F2869F5-ACDF-4C89-9FEB-F032A349A472}"/>
              </a:ext>
            </a:extLst>
          </p:cNvPr>
          <p:cNvSpPr txBox="1"/>
          <p:nvPr/>
        </p:nvSpPr>
        <p:spPr>
          <a:xfrm>
            <a:off x="6860700" y="1043786"/>
            <a:ext cx="1659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Station B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C63EFBA3-2AEB-427C-9DCB-B0D0C167CD1F}"/>
              </a:ext>
            </a:extLst>
          </p:cNvPr>
          <p:cNvSpPr txBox="1"/>
          <p:nvPr/>
        </p:nvSpPr>
        <p:spPr>
          <a:xfrm>
            <a:off x="816806" y="1026656"/>
            <a:ext cx="1659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Station A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D67B296-DF2C-4908-A200-CD0DE82B8084}"/>
              </a:ext>
            </a:extLst>
          </p:cNvPr>
          <p:cNvSpPr/>
          <p:nvPr/>
        </p:nvSpPr>
        <p:spPr>
          <a:xfrm>
            <a:off x="2336097" y="3899492"/>
            <a:ext cx="242798" cy="231731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31" name="Rounded Rectangle 96">
            <a:extLst>
              <a:ext uri="{FF2B5EF4-FFF2-40B4-BE49-F238E27FC236}">
                <a16:creationId xmlns:a16="http://schemas.microsoft.com/office/drawing/2014/main" id="{83C7A97E-3B9C-4C95-A197-275D8912F7D7}"/>
              </a:ext>
            </a:extLst>
          </p:cNvPr>
          <p:cNvSpPr/>
          <p:nvPr/>
        </p:nvSpPr>
        <p:spPr>
          <a:xfrm>
            <a:off x="525954" y="3240087"/>
            <a:ext cx="2135339" cy="1576640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6" name="Cloud 35">
            <a:extLst>
              <a:ext uri="{FF2B5EF4-FFF2-40B4-BE49-F238E27FC236}">
                <a16:creationId xmlns:a16="http://schemas.microsoft.com/office/drawing/2014/main" id="{D99D200C-F7D6-4BAD-B8F5-AB1F470BC452}"/>
              </a:ext>
            </a:extLst>
          </p:cNvPr>
          <p:cNvSpPr/>
          <p:nvPr/>
        </p:nvSpPr>
        <p:spPr>
          <a:xfrm>
            <a:off x="540750" y="3666994"/>
            <a:ext cx="1513285" cy="870482"/>
          </a:xfrm>
          <a:prstGeom prst="cloud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Transmission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Network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93BC453-58F4-45A5-A083-A6A57EBD18A3}"/>
              </a:ext>
            </a:extLst>
          </p:cNvPr>
          <p:cNvSpPr txBox="1"/>
          <p:nvPr/>
        </p:nvSpPr>
        <p:spPr>
          <a:xfrm>
            <a:off x="744628" y="2960881"/>
            <a:ext cx="1659431" cy="307777"/>
          </a:xfrm>
          <a:prstGeom prst="rect">
            <a:avLst/>
          </a:prstGeom>
          <a:noFill/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Station C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C20AB964-0BAB-45CC-B9E7-DCAEFE0646FD}"/>
              </a:ext>
            </a:extLst>
          </p:cNvPr>
          <p:cNvCxnSpPr>
            <a:cxnSpLocks/>
          </p:cNvCxnSpPr>
          <p:nvPr/>
        </p:nvCxnSpPr>
        <p:spPr>
          <a:xfrm>
            <a:off x="4289270" y="4038600"/>
            <a:ext cx="0" cy="381000"/>
          </a:xfrm>
          <a:prstGeom prst="line">
            <a:avLst/>
          </a:prstGeom>
          <a:ln w="28575">
            <a:solidFill>
              <a:srgbClr val="0071CB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E7CD61F9-D7C0-4528-B25B-71B886AF8381}"/>
              </a:ext>
            </a:extLst>
          </p:cNvPr>
          <p:cNvCxnSpPr>
            <a:cxnSpLocks/>
          </p:cNvCxnSpPr>
          <p:nvPr/>
        </p:nvCxnSpPr>
        <p:spPr>
          <a:xfrm flipV="1">
            <a:off x="1775521" y="4038600"/>
            <a:ext cx="439177" cy="112971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6BB3BB75-EDF3-4F30-AC0D-555C424A4FAF}"/>
              </a:ext>
            </a:extLst>
          </p:cNvPr>
          <p:cNvSpPr/>
          <p:nvPr/>
        </p:nvSpPr>
        <p:spPr>
          <a:xfrm>
            <a:off x="434228" y="5168310"/>
            <a:ext cx="1470772" cy="663034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tx1"/>
                </a:solidFill>
              </a:rPr>
              <a:t>Relocated</a:t>
            </a:r>
            <a:r>
              <a:rPr lang="en-US" sz="1400" dirty="0">
                <a:solidFill>
                  <a:schemeClr val="tx1"/>
                </a:solidFill>
              </a:rPr>
              <a:t> Resource Node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52D5D053-A055-4DE2-88C6-AA68530B60A0}"/>
              </a:ext>
            </a:extLst>
          </p:cNvPr>
          <p:cNvCxnSpPr>
            <a:cxnSpLocks/>
          </p:cNvCxnSpPr>
          <p:nvPr/>
        </p:nvCxnSpPr>
        <p:spPr>
          <a:xfrm>
            <a:off x="4606325" y="2133600"/>
            <a:ext cx="0" cy="503439"/>
          </a:xfrm>
          <a:prstGeom prst="line">
            <a:avLst/>
          </a:prstGeom>
          <a:ln w="28575">
            <a:solidFill>
              <a:srgbClr val="0071CB"/>
            </a:solidFill>
            <a:headEnd type="none" w="med" len="med"/>
            <a:tailEnd type="none" w="med" len="med"/>
          </a:ln>
          <a:effectLst>
            <a:glow rad="101600">
              <a:srgbClr val="FF00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C945AAA1-8157-4F35-BB94-73B68BF45FC4}"/>
              </a:ext>
            </a:extLst>
          </p:cNvPr>
          <p:cNvCxnSpPr>
            <a:cxnSpLocks/>
          </p:cNvCxnSpPr>
          <p:nvPr/>
        </p:nvCxnSpPr>
        <p:spPr>
          <a:xfrm>
            <a:off x="4606325" y="2627790"/>
            <a:ext cx="0" cy="1791810"/>
          </a:xfrm>
          <a:prstGeom prst="line">
            <a:avLst/>
          </a:prstGeom>
          <a:ln w="28575">
            <a:solidFill>
              <a:srgbClr val="0071CB"/>
            </a:solidFill>
            <a:headEnd type="none" w="med" len="med"/>
            <a:tailEnd type="none" w="med" len="med"/>
          </a:ln>
          <a:effectLst>
            <a:glow rad="101600">
              <a:srgbClr val="FF00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ACFB3C19-B462-4383-BC33-B762EFF00832}"/>
              </a:ext>
            </a:extLst>
          </p:cNvPr>
          <p:cNvSpPr/>
          <p:nvPr/>
        </p:nvSpPr>
        <p:spPr>
          <a:xfrm>
            <a:off x="6756009" y="5797519"/>
            <a:ext cx="2027516" cy="303874"/>
          </a:xfrm>
          <a:prstGeom prst="rect">
            <a:avLst/>
          </a:prstGeom>
          <a:noFill/>
          <a:ln>
            <a:solidFill>
              <a:srgbClr val="FFA7A7"/>
            </a:solidFill>
          </a:ln>
          <a:effectLst>
            <a:glow rad="228600">
              <a:srgbClr val="FF00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Equipment removed from the field and model</a:t>
            </a:r>
          </a:p>
        </p:txBody>
      </p:sp>
    </p:spTree>
    <p:extLst>
      <p:ext uri="{BB962C8B-B14F-4D97-AF65-F5344CB8AC3E}">
        <p14:creationId xmlns:p14="http://schemas.microsoft.com/office/powerpoint/2010/main" val="15179912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F86D9CA3-BD86-4039-A3C2-97BB2220378F}"/>
              </a:ext>
            </a:extLst>
          </p:cNvPr>
          <p:cNvCxnSpPr>
            <a:cxnSpLocks/>
          </p:cNvCxnSpPr>
          <p:nvPr/>
        </p:nvCxnSpPr>
        <p:spPr>
          <a:xfrm>
            <a:off x="1008834" y="4038600"/>
            <a:ext cx="3280436" cy="0"/>
          </a:xfrm>
          <a:prstGeom prst="line">
            <a:avLst/>
          </a:prstGeom>
          <a:ln w="28575">
            <a:solidFill>
              <a:srgbClr val="0071CB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TGR</a:t>
            </a:r>
            <a:r>
              <a:rPr lang="en-US" b="1" dirty="0">
                <a:solidFill>
                  <a:schemeClr val="accent1"/>
                </a:solidFill>
              </a:rPr>
              <a:t> Ex</a:t>
            </a:r>
            <a:r>
              <a:rPr lang="en-US" dirty="0"/>
              <a:t>ample #1, POI Change Completed with NPRR 1099 (clean)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CC0855EE-9929-4C30-BD49-4CDF9D91FE75}"/>
              </a:ext>
            </a:extLst>
          </p:cNvPr>
          <p:cNvSpPr/>
          <p:nvPr/>
        </p:nvSpPr>
        <p:spPr>
          <a:xfrm>
            <a:off x="4333174" y="5879393"/>
            <a:ext cx="546302" cy="521400"/>
          </a:xfrm>
          <a:prstGeom prst="ellipse">
            <a:avLst/>
          </a:prstGeom>
          <a:noFill/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ysClr val="windowText" lastClr="000000"/>
              </a:solidFill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79CC7235-EEEB-40FA-8839-8C3CF3344425}"/>
              </a:ext>
            </a:extLst>
          </p:cNvPr>
          <p:cNvSpPr/>
          <p:nvPr/>
        </p:nvSpPr>
        <p:spPr>
          <a:xfrm>
            <a:off x="4336949" y="4953000"/>
            <a:ext cx="546302" cy="521400"/>
          </a:xfrm>
          <a:prstGeom prst="ellipse">
            <a:avLst/>
          </a:prstGeom>
          <a:noFill/>
          <a:ln>
            <a:solidFill>
              <a:schemeClr val="accent4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0F30E98D-DE88-4B68-AD83-28805308DF2F}"/>
              </a:ext>
            </a:extLst>
          </p:cNvPr>
          <p:cNvSpPr/>
          <p:nvPr/>
        </p:nvSpPr>
        <p:spPr>
          <a:xfrm>
            <a:off x="4336949" y="5133669"/>
            <a:ext cx="546302" cy="521400"/>
          </a:xfrm>
          <a:prstGeom prst="ellipse">
            <a:avLst/>
          </a:prstGeom>
          <a:noFill/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897D971-ED53-4785-9B58-FA7314E13802}"/>
              </a:ext>
            </a:extLst>
          </p:cNvPr>
          <p:cNvCxnSpPr/>
          <p:nvPr/>
        </p:nvCxnSpPr>
        <p:spPr>
          <a:xfrm>
            <a:off x="3962400" y="4419600"/>
            <a:ext cx="1331345" cy="0"/>
          </a:xfrm>
          <a:prstGeom prst="lin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1C5122B-6E4A-4747-9F54-8D4A1BA302FE}"/>
              </a:ext>
            </a:extLst>
          </p:cNvPr>
          <p:cNvCxnSpPr>
            <a:cxnSpLocks/>
            <a:stCxn id="34" idx="4"/>
          </p:cNvCxnSpPr>
          <p:nvPr/>
        </p:nvCxnSpPr>
        <p:spPr>
          <a:xfrm>
            <a:off x="4610100" y="5655069"/>
            <a:ext cx="0" cy="212331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3C6C8241-E72F-4D17-B1A9-2CC5473F5446}"/>
              </a:ext>
            </a:extLst>
          </p:cNvPr>
          <p:cNvSpPr/>
          <p:nvPr/>
        </p:nvSpPr>
        <p:spPr>
          <a:xfrm>
            <a:off x="4488701" y="4582515"/>
            <a:ext cx="242798" cy="231731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43C89C5-1E4E-4CE1-AADD-A6825166C930}"/>
              </a:ext>
            </a:extLst>
          </p:cNvPr>
          <p:cNvCxnSpPr>
            <a:cxnSpLocks/>
          </p:cNvCxnSpPr>
          <p:nvPr/>
        </p:nvCxnSpPr>
        <p:spPr>
          <a:xfrm>
            <a:off x="4606325" y="4419600"/>
            <a:ext cx="0" cy="533400"/>
          </a:xfrm>
          <a:prstGeom prst="line">
            <a:avLst/>
          </a:prstGeom>
          <a:ln w="28575">
            <a:solidFill>
              <a:srgbClr val="0071CB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ounded Rectangle 96">
            <a:extLst>
              <a:ext uri="{FF2B5EF4-FFF2-40B4-BE49-F238E27FC236}">
                <a16:creationId xmlns:a16="http://schemas.microsoft.com/office/drawing/2014/main" id="{D776F839-7818-4E8B-AC7D-62AACC121235}"/>
              </a:ext>
            </a:extLst>
          </p:cNvPr>
          <p:cNvSpPr/>
          <p:nvPr/>
        </p:nvSpPr>
        <p:spPr>
          <a:xfrm>
            <a:off x="3395629" y="4199138"/>
            <a:ext cx="2445769" cy="2277862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E19A301-23D0-49EB-B71D-839AB5808D32}"/>
              </a:ext>
            </a:extLst>
          </p:cNvPr>
          <p:cNvSpPr txBox="1"/>
          <p:nvPr/>
        </p:nvSpPr>
        <p:spPr>
          <a:xfrm>
            <a:off x="4464029" y="3899492"/>
            <a:ext cx="1659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TGR Station</a:t>
            </a:r>
          </a:p>
        </p:txBody>
      </p:sp>
      <p:sp>
        <p:nvSpPr>
          <p:cNvPr id="60" name="Rounded Rectangle 96">
            <a:extLst>
              <a:ext uri="{FF2B5EF4-FFF2-40B4-BE49-F238E27FC236}">
                <a16:creationId xmlns:a16="http://schemas.microsoft.com/office/drawing/2014/main" id="{38994277-6B84-4C2C-A70F-A70B890794DF}"/>
              </a:ext>
            </a:extLst>
          </p:cNvPr>
          <p:cNvSpPr/>
          <p:nvPr/>
        </p:nvSpPr>
        <p:spPr>
          <a:xfrm>
            <a:off x="531397" y="1330401"/>
            <a:ext cx="2135339" cy="1576640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64" name="Rounded Rectangle 96">
            <a:extLst>
              <a:ext uri="{FF2B5EF4-FFF2-40B4-BE49-F238E27FC236}">
                <a16:creationId xmlns:a16="http://schemas.microsoft.com/office/drawing/2014/main" id="{30E6E7B8-D971-42E5-8BB9-42C93B1DC0C5}"/>
              </a:ext>
            </a:extLst>
          </p:cNvPr>
          <p:cNvSpPr/>
          <p:nvPr/>
        </p:nvSpPr>
        <p:spPr>
          <a:xfrm>
            <a:off x="6667764" y="1330401"/>
            <a:ext cx="2045305" cy="1576640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65" name="Cloud 64">
            <a:extLst>
              <a:ext uri="{FF2B5EF4-FFF2-40B4-BE49-F238E27FC236}">
                <a16:creationId xmlns:a16="http://schemas.microsoft.com/office/drawing/2014/main" id="{7015CC7C-3B27-4AB8-B474-7519D95918FF}"/>
              </a:ext>
            </a:extLst>
          </p:cNvPr>
          <p:cNvSpPr/>
          <p:nvPr/>
        </p:nvSpPr>
        <p:spPr>
          <a:xfrm>
            <a:off x="546193" y="1757308"/>
            <a:ext cx="1576574" cy="870482"/>
          </a:xfrm>
          <a:prstGeom prst="cloud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Transmission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Network</a:t>
            </a:r>
          </a:p>
        </p:txBody>
      </p:sp>
      <p:sp>
        <p:nvSpPr>
          <p:cNvPr id="66" name="Cloud 65">
            <a:extLst>
              <a:ext uri="{FF2B5EF4-FFF2-40B4-BE49-F238E27FC236}">
                <a16:creationId xmlns:a16="http://schemas.microsoft.com/office/drawing/2014/main" id="{2DA08AEF-ECAE-4EC0-9030-79F9B09094D2}"/>
              </a:ext>
            </a:extLst>
          </p:cNvPr>
          <p:cNvSpPr/>
          <p:nvPr/>
        </p:nvSpPr>
        <p:spPr>
          <a:xfrm>
            <a:off x="7136513" y="1682154"/>
            <a:ext cx="1576574" cy="870482"/>
          </a:xfrm>
          <a:prstGeom prst="cloud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Transmission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Network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9F2869F5-ACDF-4C89-9FEB-F032A349A472}"/>
              </a:ext>
            </a:extLst>
          </p:cNvPr>
          <p:cNvSpPr txBox="1"/>
          <p:nvPr/>
        </p:nvSpPr>
        <p:spPr>
          <a:xfrm>
            <a:off x="6860700" y="1043786"/>
            <a:ext cx="1659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Station B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C63EFBA3-2AEB-427C-9DCB-B0D0C167CD1F}"/>
              </a:ext>
            </a:extLst>
          </p:cNvPr>
          <p:cNvSpPr txBox="1"/>
          <p:nvPr/>
        </p:nvSpPr>
        <p:spPr>
          <a:xfrm>
            <a:off x="816806" y="1026656"/>
            <a:ext cx="1659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Station A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D67B296-DF2C-4908-A200-CD0DE82B8084}"/>
              </a:ext>
            </a:extLst>
          </p:cNvPr>
          <p:cNvSpPr/>
          <p:nvPr/>
        </p:nvSpPr>
        <p:spPr>
          <a:xfrm>
            <a:off x="2336097" y="3899492"/>
            <a:ext cx="242798" cy="231731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31" name="Rounded Rectangle 96">
            <a:extLst>
              <a:ext uri="{FF2B5EF4-FFF2-40B4-BE49-F238E27FC236}">
                <a16:creationId xmlns:a16="http://schemas.microsoft.com/office/drawing/2014/main" id="{83C7A97E-3B9C-4C95-A197-275D8912F7D7}"/>
              </a:ext>
            </a:extLst>
          </p:cNvPr>
          <p:cNvSpPr/>
          <p:nvPr/>
        </p:nvSpPr>
        <p:spPr>
          <a:xfrm>
            <a:off x="525954" y="3240087"/>
            <a:ext cx="2135339" cy="1576640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6" name="Cloud 35">
            <a:extLst>
              <a:ext uri="{FF2B5EF4-FFF2-40B4-BE49-F238E27FC236}">
                <a16:creationId xmlns:a16="http://schemas.microsoft.com/office/drawing/2014/main" id="{D99D200C-F7D6-4BAD-B8F5-AB1F470BC452}"/>
              </a:ext>
            </a:extLst>
          </p:cNvPr>
          <p:cNvSpPr/>
          <p:nvPr/>
        </p:nvSpPr>
        <p:spPr>
          <a:xfrm>
            <a:off x="540750" y="3666994"/>
            <a:ext cx="1513285" cy="870482"/>
          </a:xfrm>
          <a:prstGeom prst="cloud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Transmission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Network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93BC453-58F4-45A5-A083-A6A57EBD18A3}"/>
              </a:ext>
            </a:extLst>
          </p:cNvPr>
          <p:cNvSpPr txBox="1"/>
          <p:nvPr/>
        </p:nvSpPr>
        <p:spPr>
          <a:xfrm>
            <a:off x="744628" y="2960881"/>
            <a:ext cx="1659431" cy="307777"/>
          </a:xfrm>
          <a:prstGeom prst="rect">
            <a:avLst/>
          </a:prstGeom>
          <a:noFill/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Station C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C20AB964-0BAB-45CC-B9E7-DCAEFE0646FD}"/>
              </a:ext>
            </a:extLst>
          </p:cNvPr>
          <p:cNvCxnSpPr>
            <a:cxnSpLocks/>
          </p:cNvCxnSpPr>
          <p:nvPr/>
        </p:nvCxnSpPr>
        <p:spPr>
          <a:xfrm>
            <a:off x="4289270" y="4038600"/>
            <a:ext cx="0" cy="381000"/>
          </a:xfrm>
          <a:prstGeom prst="line">
            <a:avLst/>
          </a:prstGeom>
          <a:ln w="28575">
            <a:solidFill>
              <a:srgbClr val="0071CB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E7CD61F9-D7C0-4528-B25B-71B886AF8381}"/>
              </a:ext>
            </a:extLst>
          </p:cNvPr>
          <p:cNvCxnSpPr>
            <a:cxnSpLocks/>
          </p:cNvCxnSpPr>
          <p:nvPr/>
        </p:nvCxnSpPr>
        <p:spPr>
          <a:xfrm flipV="1">
            <a:off x="1775521" y="4038600"/>
            <a:ext cx="439177" cy="112971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E680165C-462F-4A6B-8F25-8A9C2DEA92C9}"/>
              </a:ext>
            </a:extLst>
          </p:cNvPr>
          <p:cNvSpPr/>
          <p:nvPr/>
        </p:nvSpPr>
        <p:spPr>
          <a:xfrm>
            <a:off x="434228" y="5168310"/>
            <a:ext cx="1470772" cy="663034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tx1"/>
                </a:solidFill>
              </a:rPr>
              <a:t>Relocated</a:t>
            </a:r>
            <a:r>
              <a:rPr lang="en-US" sz="1400" dirty="0">
                <a:solidFill>
                  <a:schemeClr val="tx1"/>
                </a:solidFill>
              </a:rPr>
              <a:t> Resource Node</a:t>
            </a:r>
          </a:p>
        </p:txBody>
      </p:sp>
    </p:spTree>
    <p:extLst>
      <p:ext uri="{BB962C8B-B14F-4D97-AF65-F5344CB8AC3E}">
        <p14:creationId xmlns:p14="http://schemas.microsoft.com/office/powerpoint/2010/main" val="35873232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TGR</a:t>
            </a:r>
            <a:r>
              <a:rPr lang="en-US" b="1" dirty="0">
                <a:solidFill>
                  <a:schemeClr val="accent1"/>
                </a:solidFill>
              </a:rPr>
              <a:t> Ex</a:t>
            </a:r>
            <a:r>
              <a:rPr lang="en-US" dirty="0"/>
              <a:t>ample #2, Initial Modeling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CC0855EE-9929-4C30-BD49-4CDF9D91FE75}"/>
              </a:ext>
            </a:extLst>
          </p:cNvPr>
          <p:cNvSpPr/>
          <p:nvPr/>
        </p:nvSpPr>
        <p:spPr>
          <a:xfrm>
            <a:off x="4333174" y="5879393"/>
            <a:ext cx="546302" cy="521400"/>
          </a:xfrm>
          <a:prstGeom prst="ellipse">
            <a:avLst/>
          </a:prstGeom>
          <a:noFill/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ysClr val="windowText" lastClr="000000"/>
              </a:solidFill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79CC7235-EEEB-40FA-8839-8C3CF3344425}"/>
              </a:ext>
            </a:extLst>
          </p:cNvPr>
          <p:cNvSpPr/>
          <p:nvPr/>
        </p:nvSpPr>
        <p:spPr>
          <a:xfrm>
            <a:off x="4336949" y="4953000"/>
            <a:ext cx="546302" cy="521400"/>
          </a:xfrm>
          <a:prstGeom prst="ellipse">
            <a:avLst/>
          </a:prstGeom>
          <a:noFill/>
          <a:ln>
            <a:solidFill>
              <a:schemeClr val="accent4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0F30E98D-DE88-4B68-AD83-28805308DF2F}"/>
              </a:ext>
            </a:extLst>
          </p:cNvPr>
          <p:cNvSpPr/>
          <p:nvPr/>
        </p:nvSpPr>
        <p:spPr>
          <a:xfrm>
            <a:off x="4336949" y="5133669"/>
            <a:ext cx="546302" cy="521400"/>
          </a:xfrm>
          <a:prstGeom prst="ellipse">
            <a:avLst/>
          </a:prstGeom>
          <a:noFill/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897D971-ED53-4785-9B58-FA7314E13802}"/>
              </a:ext>
            </a:extLst>
          </p:cNvPr>
          <p:cNvCxnSpPr/>
          <p:nvPr/>
        </p:nvCxnSpPr>
        <p:spPr>
          <a:xfrm>
            <a:off x="3962400" y="4419600"/>
            <a:ext cx="1331345" cy="0"/>
          </a:xfrm>
          <a:prstGeom prst="lin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1C5122B-6E4A-4747-9F54-8D4A1BA302FE}"/>
              </a:ext>
            </a:extLst>
          </p:cNvPr>
          <p:cNvCxnSpPr>
            <a:cxnSpLocks/>
            <a:stCxn id="34" idx="4"/>
          </p:cNvCxnSpPr>
          <p:nvPr/>
        </p:nvCxnSpPr>
        <p:spPr>
          <a:xfrm>
            <a:off x="4610100" y="5655069"/>
            <a:ext cx="0" cy="212331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3C6C8241-E72F-4D17-B1A9-2CC5473F5446}"/>
              </a:ext>
            </a:extLst>
          </p:cNvPr>
          <p:cNvSpPr/>
          <p:nvPr/>
        </p:nvSpPr>
        <p:spPr>
          <a:xfrm>
            <a:off x="4488701" y="4582515"/>
            <a:ext cx="242798" cy="231731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43C89C5-1E4E-4CE1-AADD-A6825166C930}"/>
              </a:ext>
            </a:extLst>
          </p:cNvPr>
          <p:cNvCxnSpPr>
            <a:cxnSpLocks/>
          </p:cNvCxnSpPr>
          <p:nvPr/>
        </p:nvCxnSpPr>
        <p:spPr>
          <a:xfrm>
            <a:off x="4606325" y="2133600"/>
            <a:ext cx="0" cy="2819400"/>
          </a:xfrm>
          <a:prstGeom prst="line">
            <a:avLst/>
          </a:prstGeom>
          <a:ln w="28575">
            <a:solidFill>
              <a:srgbClr val="0071CB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9BA6CDDA-789C-4048-8764-F61A55B9DF01}"/>
              </a:ext>
            </a:extLst>
          </p:cNvPr>
          <p:cNvCxnSpPr>
            <a:cxnSpLocks/>
          </p:cNvCxnSpPr>
          <p:nvPr/>
        </p:nvCxnSpPr>
        <p:spPr>
          <a:xfrm>
            <a:off x="4514034" y="2344231"/>
            <a:ext cx="217465" cy="292808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ounded Rectangle 96">
            <a:extLst>
              <a:ext uri="{FF2B5EF4-FFF2-40B4-BE49-F238E27FC236}">
                <a16:creationId xmlns:a16="http://schemas.microsoft.com/office/drawing/2014/main" id="{D776F839-7818-4E8B-AC7D-62AACC121235}"/>
              </a:ext>
            </a:extLst>
          </p:cNvPr>
          <p:cNvSpPr/>
          <p:nvPr/>
        </p:nvSpPr>
        <p:spPr>
          <a:xfrm>
            <a:off x="3395629" y="4199138"/>
            <a:ext cx="2445769" cy="2277858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E19A301-23D0-49EB-B71D-839AB5808D32}"/>
              </a:ext>
            </a:extLst>
          </p:cNvPr>
          <p:cNvSpPr txBox="1"/>
          <p:nvPr/>
        </p:nvSpPr>
        <p:spPr>
          <a:xfrm>
            <a:off x="4464029" y="3899492"/>
            <a:ext cx="1659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TGR Station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0752FED-0FF5-400D-8280-BAE69C82F42C}"/>
              </a:ext>
            </a:extLst>
          </p:cNvPr>
          <p:cNvCxnSpPr>
            <a:cxnSpLocks/>
          </p:cNvCxnSpPr>
          <p:nvPr/>
        </p:nvCxnSpPr>
        <p:spPr>
          <a:xfrm>
            <a:off x="914400" y="2133600"/>
            <a:ext cx="7010400" cy="0"/>
          </a:xfrm>
          <a:prstGeom prst="line">
            <a:avLst/>
          </a:prstGeom>
          <a:ln w="28575">
            <a:solidFill>
              <a:srgbClr val="0071CB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AF61EAE3-F0E5-478E-B1D2-3E086A318B0D}"/>
              </a:ext>
            </a:extLst>
          </p:cNvPr>
          <p:cNvCxnSpPr>
            <a:cxnSpLocks/>
          </p:cNvCxnSpPr>
          <p:nvPr/>
        </p:nvCxnSpPr>
        <p:spPr>
          <a:xfrm>
            <a:off x="4875702" y="2001531"/>
            <a:ext cx="217465" cy="292808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B9467E9C-7CF0-434C-8ED2-0FEAC1F9584B}"/>
              </a:ext>
            </a:extLst>
          </p:cNvPr>
          <p:cNvCxnSpPr>
            <a:cxnSpLocks/>
          </p:cNvCxnSpPr>
          <p:nvPr/>
        </p:nvCxnSpPr>
        <p:spPr>
          <a:xfrm>
            <a:off x="4071805" y="2001531"/>
            <a:ext cx="217465" cy="292808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ounded Rectangle 96">
            <a:extLst>
              <a:ext uri="{FF2B5EF4-FFF2-40B4-BE49-F238E27FC236}">
                <a16:creationId xmlns:a16="http://schemas.microsoft.com/office/drawing/2014/main" id="{F6962C83-767B-45BB-9737-BBDC184228F3}"/>
              </a:ext>
            </a:extLst>
          </p:cNvPr>
          <p:cNvSpPr/>
          <p:nvPr/>
        </p:nvSpPr>
        <p:spPr>
          <a:xfrm>
            <a:off x="3960962" y="1774231"/>
            <a:ext cx="1332784" cy="963764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D62A512-7492-42B8-B0EC-D06588FAF2A5}"/>
              </a:ext>
            </a:extLst>
          </p:cNvPr>
          <p:cNvSpPr txBox="1"/>
          <p:nvPr/>
        </p:nvSpPr>
        <p:spPr>
          <a:xfrm>
            <a:off x="3797638" y="1449531"/>
            <a:ext cx="1659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Tap Station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833A2093-C734-4EB4-8076-730A1223BF4F}"/>
              </a:ext>
            </a:extLst>
          </p:cNvPr>
          <p:cNvSpPr/>
          <p:nvPr/>
        </p:nvSpPr>
        <p:spPr>
          <a:xfrm>
            <a:off x="2214698" y="2001530"/>
            <a:ext cx="242798" cy="231731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3DF7CCC4-66A4-4862-85A4-B339B73E2292}"/>
              </a:ext>
            </a:extLst>
          </p:cNvPr>
          <p:cNvSpPr/>
          <p:nvPr/>
        </p:nvSpPr>
        <p:spPr>
          <a:xfrm>
            <a:off x="6807903" y="2001530"/>
            <a:ext cx="242798" cy="231731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60" name="Rounded Rectangle 96">
            <a:extLst>
              <a:ext uri="{FF2B5EF4-FFF2-40B4-BE49-F238E27FC236}">
                <a16:creationId xmlns:a16="http://schemas.microsoft.com/office/drawing/2014/main" id="{38994277-6B84-4C2C-A70F-A70B890794DF}"/>
              </a:ext>
            </a:extLst>
          </p:cNvPr>
          <p:cNvSpPr/>
          <p:nvPr/>
        </p:nvSpPr>
        <p:spPr>
          <a:xfrm>
            <a:off x="531397" y="1330401"/>
            <a:ext cx="2135339" cy="1576640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64" name="Rounded Rectangle 96">
            <a:extLst>
              <a:ext uri="{FF2B5EF4-FFF2-40B4-BE49-F238E27FC236}">
                <a16:creationId xmlns:a16="http://schemas.microsoft.com/office/drawing/2014/main" id="{30E6E7B8-D971-42E5-8BB9-42C93B1DC0C5}"/>
              </a:ext>
            </a:extLst>
          </p:cNvPr>
          <p:cNvSpPr/>
          <p:nvPr/>
        </p:nvSpPr>
        <p:spPr>
          <a:xfrm>
            <a:off x="6667764" y="1330401"/>
            <a:ext cx="2045305" cy="1576640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65" name="Cloud 64">
            <a:extLst>
              <a:ext uri="{FF2B5EF4-FFF2-40B4-BE49-F238E27FC236}">
                <a16:creationId xmlns:a16="http://schemas.microsoft.com/office/drawing/2014/main" id="{7015CC7C-3B27-4AB8-B474-7519D95918FF}"/>
              </a:ext>
            </a:extLst>
          </p:cNvPr>
          <p:cNvSpPr/>
          <p:nvPr/>
        </p:nvSpPr>
        <p:spPr>
          <a:xfrm>
            <a:off x="546193" y="1757308"/>
            <a:ext cx="1576574" cy="870482"/>
          </a:xfrm>
          <a:prstGeom prst="cloud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Transmission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Network</a:t>
            </a:r>
          </a:p>
        </p:txBody>
      </p:sp>
      <p:sp>
        <p:nvSpPr>
          <p:cNvPr id="66" name="Cloud 65">
            <a:extLst>
              <a:ext uri="{FF2B5EF4-FFF2-40B4-BE49-F238E27FC236}">
                <a16:creationId xmlns:a16="http://schemas.microsoft.com/office/drawing/2014/main" id="{2DA08AEF-ECAE-4EC0-9030-79F9B09094D2}"/>
              </a:ext>
            </a:extLst>
          </p:cNvPr>
          <p:cNvSpPr/>
          <p:nvPr/>
        </p:nvSpPr>
        <p:spPr>
          <a:xfrm>
            <a:off x="7136513" y="1682154"/>
            <a:ext cx="1576574" cy="870482"/>
          </a:xfrm>
          <a:prstGeom prst="cloud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Transmission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Network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9F2869F5-ACDF-4C89-9FEB-F032A349A472}"/>
              </a:ext>
            </a:extLst>
          </p:cNvPr>
          <p:cNvSpPr txBox="1"/>
          <p:nvPr/>
        </p:nvSpPr>
        <p:spPr>
          <a:xfrm>
            <a:off x="6860700" y="1043786"/>
            <a:ext cx="1659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Station B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C63EFBA3-2AEB-427C-9DCB-B0D0C167CD1F}"/>
              </a:ext>
            </a:extLst>
          </p:cNvPr>
          <p:cNvSpPr txBox="1"/>
          <p:nvPr/>
        </p:nvSpPr>
        <p:spPr>
          <a:xfrm>
            <a:off x="816806" y="1026656"/>
            <a:ext cx="1659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Station A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FAFB09EC-065D-49FA-8EA7-98F7E8B4DCFA}"/>
              </a:ext>
            </a:extLst>
          </p:cNvPr>
          <p:cNvCxnSpPr>
            <a:cxnSpLocks/>
          </p:cNvCxnSpPr>
          <p:nvPr/>
        </p:nvCxnSpPr>
        <p:spPr>
          <a:xfrm>
            <a:off x="3730398" y="1302732"/>
            <a:ext cx="875927" cy="83086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: Rounded Corners 75">
            <a:extLst>
              <a:ext uri="{FF2B5EF4-FFF2-40B4-BE49-F238E27FC236}">
                <a16:creationId xmlns:a16="http://schemas.microsoft.com/office/drawing/2014/main" id="{71817355-FE6C-4F80-B5AB-82F198FAEE26}"/>
              </a:ext>
            </a:extLst>
          </p:cNvPr>
          <p:cNvSpPr/>
          <p:nvPr/>
        </p:nvSpPr>
        <p:spPr>
          <a:xfrm>
            <a:off x="2825377" y="1130056"/>
            <a:ext cx="1341293" cy="611391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Resource Node</a:t>
            </a:r>
          </a:p>
        </p:txBody>
      </p:sp>
    </p:spTree>
    <p:extLst>
      <p:ext uri="{BB962C8B-B14F-4D97-AF65-F5344CB8AC3E}">
        <p14:creationId xmlns:p14="http://schemas.microsoft.com/office/powerpoint/2010/main" val="41422168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F86D9CA3-BD86-4039-A3C2-97BB2220378F}"/>
              </a:ext>
            </a:extLst>
          </p:cNvPr>
          <p:cNvCxnSpPr>
            <a:cxnSpLocks/>
          </p:cNvCxnSpPr>
          <p:nvPr/>
        </p:nvCxnSpPr>
        <p:spPr>
          <a:xfrm>
            <a:off x="1008834" y="4038600"/>
            <a:ext cx="3280436" cy="0"/>
          </a:xfrm>
          <a:prstGeom prst="line">
            <a:avLst/>
          </a:prstGeom>
          <a:ln w="28575">
            <a:solidFill>
              <a:srgbClr val="0071CB"/>
            </a:solidFill>
            <a:headEnd type="none" w="med" len="med"/>
            <a:tailEnd type="none" w="med" len="med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TGR</a:t>
            </a:r>
            <a:r>
              <a:rPr lang="en-US" b="1" dirty="0">
                <a:solidFill>
                  <a:schemeClr val="accent1"/>
                </a:solidFill>
              </a:rPr>
              <a:t> Ex</a:t>
            </a:r>
            <a:r>
              <a:rPr lang="en-US" dirty="0"/>
              <a:t>ample #2, POI Change Transition w/o NPRR 1099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CC0855EE-9929-4C30-BD49-4CDF9D91FE75}"/>
              </a:ext>
            </a:extLst>
          </p:cNvPr>
          <p:cNvSpPr/>
          <p:nvPr/>
        </p:nvSpPr>
        <p:spPr>
          <a:xfrm>
            <a:off x="4333174" y="5879393"/>
            <a:ext cx="546302" cy="521400"/>
          </a:xfrm>
          <a:prstGeom prst="ellipse">
            <a:avLst/>
          </a:prstGeom>
          <a:noFill/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ysClr val="windowText" lastClr="000000"/>
              </a:solidFill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79CC7235-EEEB-40FA-8839-8C3CF3344425}"/>
              </a:ext>
            </a:extLst>
          </p:cNvPr>
          <p:cNvSpPr/>
          <p:nvPr/>
        </p:nvSpPr>
        <p:spPr>
          <a:xfrm>
            <a:off x="4336949" y="4953000"/>
            <a:ext cx="546302" cy="521400"/>
          </a:xfrm>
          <a:prstGeom prst="ellipse">
            <a:avLst/>
          </a:prstGeom>
          <a:noFill/>
          <a:ln>
            <a:solidFill>
              <a:schemeClr val="accent4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0F30E98D-DE88-4B68-AD83-28805308DF2F}"/>
              </a:ext>
            </a:extLst>
          </p:cNvPr>
          <p:cNvSpPr/>
          <p:nvPr/>
        </p:nvSpPr>
        <p:spPr>
          <a:xfrm>
            <a:off x="4336949" y="5133669"/>
            <a:ext cx="546302" cy="521400"/>
          </a:xfrm>
          <a:prstGeom prst="ellipse">
            <a:avLst/>
          </a:prstGeom>
          <a:noFill/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897D971-ED53-4785-9B58-FA7314E13802}"/>
              </a:ext>
            </a:extLst>
          </p:cNvPr>
          <p:cNvCxnSpPr/>
          <p:nvPr/>
        </p:nvCxnSpPr>
        <p:spPr>
          <a:xfrm>
            <a:off x="3962400" y="4419600"/>
            <a:ext cx="1331345" cy="0"/>
          </a:xfrm>
          <a:prstGeom prst="lin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1C5122B-6E4A-4747-9F54-8D4A1BA302FE}"/>
              </a:ext>
            </a:extLst>
          </p:cNvPr>
          <p:cNvCxnSpPr>
            <a:cxnSpLocks/>
            <a:stCxn id="34" idx="4"/>
          </p:cNvCxnSpPr>
          <p:nvPr/>
        </p:nvCxnSpPr>
        <p:spPr>
          <a:xfrm>
            <a:off x="4610100" y="5655069"/>
            <a:ext cx="0" cy="212331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3C6C8241-E72F-4D17-B1A9-2CC5473F5446}"/>
              </a:ext>
            </a:extLst>
          </p:cNvPr>
          <p:cNvSpPr/>
          <p:nvPr/>
        </p:nvSpPr>
        <p:spPr>
          <a:xfrm>
            <a:off x="4488701" y="4582515"/>
            <a:ext cx="242798" cy="231731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43C89C5-1E4E-4CE1-AADD-A6825166C930}"/>
              </a:ext>
            </a:extLst>
          </p:cNvPr>
          <p:cNvCxnSpPr>
            <a:cxnSpLocks/>
          </p:cNvCxnSpPr>
          <p:nvPr/>
        </p:nvCxnSpPr>
        <p:spPr>
          <a:xfrm>
            <a:off x="4606325" y="2133600"/>
            <a:ext cx="0" cy="2819400"/>
          </a:xfrm>
          <a:prstGeom prst="line">
            <a:avLst/>
          </a:prstGeom>
          <a:ln w="28575">
            <a:solidFill>
              <a:srgbClr val="0071CB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9BA6CDDA-789C-4048-8764-F61A55B9DF01}"/>
              </a:ext>
            </a:extLst>
          </p:cNvPr>
          <p:cNvCxnSpPr>
            <a:cxnSpLocks/>
          </p:cNvCxnSpPr>
          <p:nvPr/>
        </p:nvCxnSpPr>
        <p:spPr>
          <a:xfrm>
            <a:off x="4514034" y="2344231"/>
            <a:ext cx="217465" cy="292808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ounded Rectangle 96">
            <a:extLst>
              <a:ext uri="{FF2B5EF4-FFF2-40B4-BE49-F238E27FC236}">
                <a16:creationId xmlns:a16="http://schemas.microsoft.com/office/drawing/2014/main" id="{D776F839-7818-4E8B-AC7D-62AACC121235}"/>
              </a:ext>
            </a:extLst>
          </p:cNvPr>
          <p:cNvSpPr/>
          <p:nvPr/>
        </p:nvSpPr>
        <p:spPr>
          <a:xfrm>
            <a:off x="3395629" y="4199138"/>
            <a:ext cx="2445769" cy="2277862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E19A301-23D0-49EB-B71D-839AB5808D32}"/>
              </a:ext>
            </a:extLst>
          </p:cNvPr>
          <p:cNvSpPr txBox="1"/>
          <p:nvPr/>
        </p:nvSpPr>
        <p:spPr>
          <a:xfrm>
            <a:off x="4464029" y="3899492"/>
            <a:ext cx="1659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TGR Station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0752FED-0FF5-400D-8280-BAE69C82F42C}"/>
              </a:ext>
            </a:extLst>
          </p:cNvPr>
          <p:cNvCxnSpPr>
            <a:cxnSpLocks/>
          </p:cNvCxnSpPr>
          <p:nvPr/>
        </p:nvCxnSpPr>
        <p:spPr>
          <a:xfrm>
            <a:off x="914400" y="2133600"/>
            <a:ext cx="7010400" cy="0"/>
          </a:xfrm>
          <a:prstGeom prst="line">
            <a:avLst/>
          </a:prstGeom>
          <a:ln w="28575">
            <a:solidFill>
              <a:srgbClr val="0071CB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AF61EAE3-F0E5-478E-B1D2-3E086A318B0D}"/>
              </a:ext>
            </a:extLst>
          </p:cNvPr>
          <p:cNvCxnSpPr>
            <a:cxnSpLocks/>
          </p:cNvCxnSpPr>
          <p:nvPr/>
        </p:nvCxnSpPr>
        <p:spPr>
          <a:xfrm>
            <a:off x="4875702" y="2001531"/>
            <a:ext cx="217465" cy="292808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B9467E9C-7CF0-434C-8ED2-0FEAC1F9584B}"/>
              </a:ext>
            </a:extLst>
          </p:cNvPr>
          <p:cNvCxnSpPr>
            <a:cxnSpLocks/>
          </p:cNvCxnSpPr>
          <p:nvPr/>
        </p:nvCxnSpPr>
        <p:spPr>
          <a:xfrm>
            <a:off x="4071805" y="2001531"/>
            <a:ext cx="217465" cy="292808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ounded Rectangle 96">
            <a:extLst>
              <a:ext uri="{FF2B5EF4-FFF2-40B4-BE49-F238E27FC236}">
                <a16:creationId xmlns:a16="http://schemas.microsoft.com/office/drawing/2014/main" id="{F6962C83-767B-45BB-9737-BBDC184228F3}"/>
              </a:ext>
            </a:extLst>
          </p:cNvPr>
          <p:cNvSpPr/>
          <p:nvPr/>
        </p:nvSpPr>
        <p:spPr>
          <a:xfrm>
            <a:off x="3960962" y="1774231"/>
            <a:ext cx="1332784" cy="963764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D62A512-7492-42B8-B0EC-D06588FAF2A5}"/>
              </a:ext>
            </a:extLst>
          </p:cNvPr>
          <p:cNvSpPr txBox="1"/>
          <p:nvPr/>
        </p:nvSpPr>
        <p:spPr>
          <a:xfrm>
            <a:off x="3797638" y="1449531"/>
            <a:ext cx="1659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Tap Station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833A2093-C734-4EB4-8076-730A1223BF4F}"/>
              </a:ext>
            </a:extLst>
          </p:cNvPr>
          <p:cNvSpPr/>
          <p:nvPr/>
        </p:nvSpPr>
        <p:spPr>
          <a:xfrm>
            <a:off x="2214698" y="2001530"/>
            <a:ext cx="242798" cy="231731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3DF7CCC4-66A4-4862-85A4-B339B73E2292}"/>
              </a:ext>
            </a:extLst>
          </p:cNvPr>
          <p:cNvSpPr/>
          <p:nvPr/>
        </p:nvSpPr>
        <p:spPr>
          <a:xfrm>
            <a:off x="6807903" y="2001530"/>
            <a:ext cx="242798" cy="231731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60" name="Rounded Rectangle 96">
            <a:extLst>
              <a:ext uri="{FF2B5EF4-FFF2-40B4-BE49-F238E27FC236}">
                <a16:creationId xmlns:a16="http://schemas.microsoft.com/office/drawing/2014/main" id="{38994277-6B84-4C2C-A70F-A70B890794DF}"/>
              </a:ext>
            </a:extLst>
          </p:cNvPr>
          <p:cNvSpPr/>
          <p:nvPr/>
        </p:nvSpPr>
        <p:spPr>
          <a:xfrm>
            <a:off x="531397" y="1330401"/>
            <a:ext cx="2135339" cy="1576640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64" name="Rounded Rectangle 96">
            <a:extLst>
              <a:ext uri="{FF2B5EF4-FFF2-40B4-BE49-F238E27FC236}">
                <a16:creationId xmlns:a16="http://schemas.microsoft.com/office/drawing/2014/main" id="{30E6E7B8-D971-42E5-8BB9-42C93B1DC0C5}"/>
              </a:ext>
            </a:extLst>
          </p:cNvPr>
          <p:cNvSpPr/>
          <p:nvPr/>
        </p:nvSpPr>
        <p:spPr>
          <a:xfrm>
            <a:off x="6667764" y="1330401"/>
            <a:ext cx="2045305" cy="1576640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65" name="Cloud 64">
            <a:extLst>
              <a:ext uri="{FF2B5EF4-FFF2-40B4-BE49-F238E27FC236}">
                <a16:creationId xmlns:a16="http://schemas.microsoft.com/office/drawing/2014/main" id="{7015CC7C-3B27-4AB8-B474-7519D95918FF}"/>
              </a:ext>
            </a:extLst>
          </p:cNvPr>
          <p:cNvSpPr/>
          <p:nvPr/>
        </p:nvSpPr>
        <p:spPr>
          <a:xfrm>
            <a:off x="546193" y="1757308"/>
            <a:ext cx="1576574" cy="870482"/>
          </a:xfrm>
          <a:prstGeom prst="cloud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Transmission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Network</a:t>
            </a:r>
          </a:p>
        </p:txBody>
      </p:sp>
      <p:sp>
        <p:nvSpPr>
          <p:cNvPr id="66" name="Cloud 65">
            <a:extLst>
              <a:ext uri="{FF2B5EF4-FFF2-40B4-BE49-F238E27FC236}">
                <a16:creationId xmlns:a16="http://schemas.microsoft.com/office/drawing/2014/main" id="{2DA08AEF-ECAE-4EC0-9030-79F9B09094D2}"/>
              </a:ext>
            </a:extLst>
          </p:cNvPr>
          <p:cNvSpPr/>
          <p:nvPr/>
        </p:nvSpPr>
        <p:spPr>
          <a:xfrm>
            <a:off x="7136513" y="1682154"/>
            <a:ext cx="1576574" cy="870482"/>
          </a:xfrm>
          <a:prstGeom prst="cloud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Transmission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Network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9F2869F5-ACDF-4C89-9FEB-F032A349A472}"/>
              </a:ext>
            </a:extLst>
          </p:cNvPr>
          <p:cNvSpPr txBox="1"/>
          <p:nvPr/>
        </p:nvSpPr>
        <p:spPr>
          <a:xfrm>
            <a:off x="6860700" y="1043786"/>
            <a:ext cx="1659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Station B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C63EFBA3-2AEB-427C-9DCB-B0D0C167CD1F}"/>
              </a:ext>
            </a:extLst>
          </p:cNvPr>
          <p:cNvSpPr txBox="1"/>
          <p:nvPr/>
        </p:nvSpPr>
        <p:spPr>
          <a:xfrm>
            <a:off x="816806" y="1026656"/>
            <a:ext cx="1659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Station A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FAFB09EC-065D-49FA-8EA7-98F7E8B4DCFA}"/>
              </a:ext>
            </a:extLst>
          </p:cNvPr>
          <p:cNvCxnSpPr>
            <a:cxnSpLocks/>
          </p:cNvCxnSpPr>
          <p:nvPr/>
        </p:nvCxnSpPr>
        <p:spPr>
          <a:xfrm>
            <a:off x="3730398" y="1302732"/>
            <a:ext cx="875927" cy="83086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4D67B296-DF2C-4908-A200-CD0DE82B8084}"/>
              </a:ext>
            </a:extLst>
          </p:cNvPr>
          <p:cNvSpPr/>
          <p:nvPr/>
        </p:nvSpPr>
        <p:spPr>
          <a:xfrm>
            <a:off x="2336097" y="3899492"/>
            <a:ext cx="242798" cy="231731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31" name="Rounded Rectangle 96">
            <a:extLst>
              <a:ext uri="{FF2B5EF4-FFF2-40B4-BE49-F238E27FC236}">
                <a16:creationId xmlns:a16="http://schemas.microsoft.com/office/drawing/2014/main" id="{83C7A97E-3B9C-4C95-A197-275D8912F7D7}"/>
              </a:ext>
            </a:extLst>
          </p:cNvPr>
          <p:cNvSpPr/>
          <p:nvPr/>
        </p:nvSpPr>
        <p:spPr>
          <a:xfrm>
            <a:off x="525954" y="3240087"/>
            <a:ext cx="2135339" cy="1576640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6" name="Cloud 35">
            <a:extLst>
              <a:ext uri="{FF2B5EF4-FFF2-40B4-BE49-F238E27FC236}">
                <a16:creationId xmlns:a16="http://schemas.microsoft.com/office/drawing/2014/main" id="{D99D200C-F7D6-4BAD-B8F5-AB1F470BC452}"/>
              </a:ext>
            </a:extLst>
          </p:cNvPr>
          <p:cNvSpPr/>
          <p:nvPr/>
        </p:nvSpPr>
        <p:spPr>
          <a:xfrm>
            <a:off x="540750" y="3666994"/>
            <a:ext cx="1513285" cy="870482"/>
          </a:xfrm>
          <a:prstGeom prst="cloud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Transmission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Network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93BC453-58F4-45A5-A083-A6A57EBD18A3}"/>
              </a:ext>
            </a:extLst>
          </p:cNvPr>
          <p:cNvSpPr txBox="1"/>
          <p:nvPr/>
        </p:nvSpPr>
        <p:spPr>
          <a:xfrm>
            <a:off x="744628" y="2960881"/>
            <a:ext cx="1659431" cy="307777"/>
          </a:xfrm>
          <a:prstGeom prst="rect">
            <a:avLst/>
          </a:prstGeom>
          <a:noFill/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Station C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C20AB964-0BAB-45CC-B9E7-DCAEFE0646FD}"/>
              </a:ext>
            </a:extLst>
          </p:cNvPr>
          <p:cNvCxnSpPr>
            <a:cxnSpLocks/>
          </p:cNvCxnSpPr>
          <p:nvPr/>
        </p:nvCxnSpPr>
        <p:spPr>
          <a:xfrm>
            <a:off x="4289270" y="4038600"/>
            <a:ext cx="0" cy="381000"/>
          </a:xfrm>
          <a:prstGeom prst="line">
            <a:avLst/>
          </a:prstGeom>
          <a:ln w="28575">
            <a:solidFill>
              <a:srgbClr val="0071CB"/>
            </a:solidFill>
            <a:headEnd type="none" w="med" len="med"/>
            <a:tailEnd type="none" w="med" len="med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E7CD61F9-D7C0-4528-B25B-71B886AF8381}"/>
              </a:ext>
            </a:extLst>
          </p:cNvPr>
          <p:cNvCxnSpPr>
            <a:cxnSpLocks/>
          </p:cNvCxnSpPr>
          <p:nvPr/>
        </p:nvCxnSpPr>
        <p:spPr>
          <a:xfrm flipV="1">
            <a:off x="3818729" y="4537476"/>
            <a:ext cx="439177" cy="112971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6BB3BB75-EDF3-4F30-AC0D-555C424A4FAF}"/>
              </a:ext>
            </a:extLst>
          </p:cNvPr>
          <p:cNvSpPr/>
          <p:nvPr/>
        </p:nvSpPr>
        <p:spPr>
          <a:xfrm>
            <a:off x="2378181" y="5664541"/>
            <a:ext cx="1470772" cy="663034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New Resource Node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6F23875-BC52-4285-89F1-D5C3CF97A852}"/>
              </a:ext>
            </a:extLst>
          </p:cNvPr>
          <p:cNvSpPr/>
          <p:nvPr/>
        </p:nvSpPr>
        <p:spPr>
          <a:xfrm>
            <a:off x="6773584" y="5609297"/>
            <a:ext cx="2027516" cy="303874"/>
          </a:xfrm>
          <a:prstGeom prst="rect">
            <a:avLst/>
          </a:prstGeom>
          <a:noFill/>
          <a:ln>
            <a:solidFill>
              <a:srgbClr val="9BF5FF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New Equipment</a:t>
            </a:r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83F1BC08-A6CC-4A8E-8962-CAED2F2421A0}"/>
              </a:ext>
            </a:extLst>
          </p:cNvPr>
          <p:cNvSpPr/>
          <p:nvPr/>
        </p:nvSpPr>
        <p:spPr>
          <a:xfrm>
            <a:off x="2825377" y="1130056"/>
            <a:ext cx="1341293" cy="611391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Resource Node</a:t>
            </a:r>
          </a:p>
        </p:txBody>
      </p:sp>
    </p:spTree>
    <p:extLst>
      <p:ext uri="{BB962C8B-B14F-4D97-AF65-F5344CB8AC3E}">
        <p14:creationId xmlns:p14="http://schemas.microsoft.com/office/powerpoint/2010/main" val="26365099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F86D9CA3-BD86-4039-A3C2-97BB2220378F}"/>
              </a:ext>
            </a:extLst>
          </p:cNvPr>
          <p:cNvCxnSpPr>
            <a:cxnSpLocks/>
          </p:cNvCxnSpPr>
          <p:nvPr/>
        </p:nvCxnSpPr>
        <p:spPr>
          <a:xfrm>
            <a:off x="1008834" y="4038600"/>
            <a:ext cx="3280436" cy="0"/>
          </a:xfrm>
          <a:prstGeom prst="line">
            <a:avLst/>
          </a:prstGeom>
          <a:ln w="28575">
            <a:solidFill>
              <a:srgbClr val="0071CB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TGR</a:t>
            </a:r>
            <a:r>
              <a:rPr lang="en-US" b="1" dirty="0">
                <a:solidFill>
                  <a:schemeClr val="accent1"/>
                </a:solidFill>
              </a:rPr>
              <a:t> Ex</a:t>
            </a:r>
            <a:r>
              <a:rPr lang="en-US" dirty="0"/>
              <a:t>ample #2, POI Change Completed with NPRR 1099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CC0855EE-9929-4C30-BD49-4CDF9D91FE75}"/>
              </a:ext>
            </a:extLst>
          </p:cNvPr>
          <p:cNvSpPr/>
          <p:nvPr/>
        </p:nvSpPr>
        <p:spPr>
          <a:xfrm>
            <a:off x="4333174" y="5879393"/>
            <a:ext cx="546302" cy="521400"/>
          </a:xfrm>
          <a:prstGeom prst="ellipse">
            <a:avLst/>
          </a:prstGeom>
          <a:noFill/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ysClr val="windowText" lastClr="000000"/>
              </a:solidFill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79CC7235-EEEB-40FA-8839-8C3CF3344425}"/>
              </a:ext>
            </a:extLst>
          </p:cNvPr>
          <p:cNvSpPr/>
          <p:nvPr/>
        </p:nvSpPr>
        <p:spPr>
          <a:xfrm>
            <a:off x="4336949" y="4953000"/>
            <a:ext cx="546302" cy="521400"/>
          </a:xfrm>
          <a:prstGeom prst="ellipse">
            <a:avLst/>
          </a:prstGeom>
          <a:noFill/>
          <a:ln>
            <a:solidFill>
              <a:schemeClr val="accent4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0F30E98D-DE88-4B68-AD83-28805308DF2F}"/>
              </a:ext>
            </a:extLst>
          </p:cNvPr>
          <p:cNvSpPr/>
          <p:nvPr/>
        </p:nvSpPr>
        <p:spPr>
          <a:xfrm>
            <a:off x="4336949" y="5133669"/>
            <a:ext cx="546302" cy="521400"/>
          </a:xfrm>
          <a:prstGeom prst="ellipse">
            <a:avLst/>
          </a:prstGeom>
          <a:noFill/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897D971-ED53-4785-9B58-FA7314E13802}"/>
              </a:ext>
            </a:extLst>
          </p:cNvPr>
          <p:cNvCxnSpPr/>
          <p:nvPr/>
        </p:nvCxnSpPr>
        <p:spPr>
          <a:xfrm>
            <a:off x="3962400" y="4419600"/>
            <a:ext cx="1331345" cy="0"/>
          </a:xfrm>
          <a:prstGeom prst="lin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1C5122B-6E4A-4747-9F54-8D4A1BA302FE}"/>
              </a:ext>
            </a:extLst>
          </p:cNvPr>
          <p:cNvCxnSpPr>
            <a:cxnSpLocks/>
            <a:stCxn id="34" idx="4"/>
          </p:cNvCxnSpPr>
          <p:nvPr/>
        </p:nvCxnSpPr>
        <p:spPr>
          <a:xfrm>
            <a:off x="4610100" y="5655069"/>
            <a:ext cx="0" cy="212331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3C6C8241-E72F-4D17-B1A9-2CC5473F5446}"/>
              </a:ext>
            </a:extLst>
          </p:cNvPr>
          <p:cNvSpPr/>
          <p:nvPr/>
        </p:nvSpPr>
        <p:spPr>
          <a:xfrm>
            <a:off x="4488701" y="4582515"/>
            <a:ext cx="242798" cy="231731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43C89C5-1E4E-4CE1-AADD-A6825166C930}"/>
              </a:ext>
            </a:extLst>
          </p:cNvPr>
          <p:cNvCxnSpPr>
            <a:cxnSpLocks/>
          </p:cNvCxnSpPr>
          <p:nvPr/>
        </p:nvCxnSpPr>
        <p:spPr>
          <a:xfrm>
            <a:off x="4606325" y="4419600"/>
            <a:ext cx="0" cy="533400"/>
          </a:xfrm>
          <a:prstGeom prst="line">
            <a:avLst/>
          </a:prstGeom>
          <a:ln w="28575">
            <a:solidFill>
              <a:srgbClr val="0071CB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9BA6CDDA-789C-4048-8764-F61A55B9DF01}"/>
              </a:ext>
            </a:extLst>
          </p:cNvPr>
          <p:cNvCxnSpPr>
            <a:cxnSpLocks/>
          </p:cNvCxnSpPr>
          <p:nvPr/>
        </p:nvCxnSpPr>
        <p:spPr>
          <a:xfrm>
            <a:off x="4514034" y="2344231"/>
            <a:ext cx="217465" cy="292808"/>
          </a:xfrm>
          <a:prstGeom prst="line">
            <a:avLst/>
          </a:prstGeom>
          <a:ln w="28575">
            <a:solidFill>
              <a:srgbClr val="0071CB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ounded Rectangle 96">
            <a:extLst>
              <a:ext uri="{FF2B5EF4-FFF2-40B4-BE49-F238E27FC236}">
                <a16:creationId xmlns:a16="http://schemas.microsoft.com/office/drawing/2014/main" id="{D776F839-7818-4E8B-AC7D-62AACC121235}"/>
              </a:ext>
            </a:extLst>
          </p:cNvPr>
          <p:cNvSpPr/>
          <p:nvPr/>
        </p:nvSpPr>
        <p:spPr>
          <a:xfrm>
            <a:off x="3395629" y="4199138"/>
            <a:ext cx="2445769" cy="2277862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E19A301-23D0-49EB-B71D-839AB5808D32}"/>
              </a:ext>
            </a:extLst>
          </p:cNvPr>
          <p:cNvSpPr txBox="1"/>
          <p:nvPr/>
        </p:nvSpPr>
        <p:spPr>
          <a:xfrm>
            <a:off x="4464029" y="3899492"/>
            <a:ext cx="1659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TGR Station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0752FED-0FF5-400D-8280-BAE69C82F42C}"/>
              </a:ext>
            </a:extLst>
          </p:cNvPr>
          <p:cNvCxnSpPr>
            <a:cxnSpLocks/>
          </p:cNvCxnSpPr>
          <p:nvPr/>
        </p:nvCxnSpPr>
        <p:spPr>
          <a:xfrm>
            <a:off x="914400" y="2133600"/>
            <a:ext cx="7010400" cy="0"/>
          </a:xfrm>
          <a:prstGeom prst="line">
            <a:avLst/>
          </a:prstGeom>
          <a:ln w="28575">
            <a:solidFill>
              <a:srgbClr val="0071CB"/>
            </a:solidFill>
            <a:headEnd type="none" w="med" len="med"/>
            <a:tailEnd type="none" w="med" len="med"/>
          </a:ln>
          <a:effectLst>
            <a:glow rad="101600">
              <a:schemeClr val="bg1">
                <a:alpha val="6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AF61EAE3-F0E5-478E-B1D2-3E086A318B0D}"/>
              </a:ext>
            </a:extLst>
          </p:cNvPr>
          <p:cNvCxnSpPr>
            <a:cxnSpLocks/>
          </p:cNvCxnSpPr>
          <p:nvPr/>
        </p:nvCxnSpPr>
        <p:spPr>
          <a:xfrm>
            <a:off x="4875702" y="2001531"/>
            <a:ext cx="217465" cy="292808"/>
          </a:xfrm>
          <a:prstGeom prst="line">
            <a:avLst/>
          </a:prstGeom>
          <a:ln w="28575">
            <a:solidFill>
              <a:srgbClr val="0071CB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B9467E9C-7CF0-434C-8ED2-0FEAC1F9584B}"/>
              </a:ext>
            </a:extLst>
          </p:cNvPr>
          <p:cNvCxnSpPr>
            <a:cxnSpLocks/>
          </p:cNvCxnSpPr>
          <p:nvPr/>
        </p:nvCxnSpPr>
        <p:spPr>
          <a:xfrm>
            <a:off x="4071805" y="2001531"/>
            <a:ext cx="217465" cy="292808"/>
          </a:xfrm>
          <a:prstGeom prst="line">
            <a:avLst/>
          </a:prstGeom>
          <a:ln w="28575">
            <a:solidFill>
              <a:srgbClr val="0071CB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ounded Rectangle 96">
            <a:extLst>
              <a:ext uri="{FF2B5EF4-FFF2-40B4-BE49-F238E27FC236}">
                <a16:creationId xmlns:a16="http://schemas.microsoft.com/office/drawing/2014/main" id="{F6962C83-767B-45BB-9737-BBDC184228F3}"/>
              </a:ext>
            </a:extLst>
          </p:cNvPr>
          <p:cNvSpPr/>
          <p:nvPr/>
        </p:nvSpPr>
        <p:spPr>
          <a:xfrm>
            <a:off x="3960962" y="1774231"/>
            <a:ext cx="1332784" cy="963764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D62A512-7492-42B8-B0EC-D06588FAF2A5}"/>
              </a:ext>
            </a:extLst>
          </p:cNvPr>
          <p:cNvSpPr txBox="1"/>
          <p:nvPr/>
        </p:nvSpPr>
        <p:spPr>
          <a:xfrm>
            <a:off x="3797638" y="1449531"/>
            <a:ext cx="1659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Tap Station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833A2093-C734-4EB4-8076-730A1223BF4F}"/>
              </a:ext>
            </a:extLst>
          </p:cNvPr>
          <p:cNvSpPr/>
          <p:nvPr/>
        </p:nvSpPr>
        <p:spPr>
          <a:xfrm>
            <a:off x="2214698" y="2001530"/>
            <a:ext cx="242798" cy="231731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3DF7CCC4-66A4-4862-85A4-B339B73E2292}"/>
              </a:ext>
            </a:extLst>
          </p:cNvPr>
          <p:cNvSpPr/>
          <p:nvPr/>
        </p:nvSpPr>
        <p:spPr>
          <a:xfrm>
            <a:off x="6807903" y="2001530"/>
            <a:ext cx="242798" cy="231731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60" name="Rounded Rectangle 96">
            <a:extLst>
              <a:ext uri="{FF2B5EF4-FFF2-40B4-BE49-F238E27FC236}">
                <a16:creationId xmlns:a16="http://schemas.microsoft.com/office/drawing/2014/main" id="{38994277-6B84-4C2C-A70F-A70B890794DF}"/>
              </a:ext>
            </a:extLst>
          </p:cNvPr>
          <p:cNvSpPr/>
          <p:nvPr/>
        </p:nvSpPr>
        <p:spPr>
          <a:xfrm>
            <a:off x="531397" y="1330401"/>
            <a:ext cx="2135339" cy="1576640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64" name="Rounded Rectangle 96">
            <a:extLst>
              <a:ext uri="{FF2B5EF4-FFF2-40B4-BE49-F238E27FC236}">
                <a16:creationId xmlns:a16="http://schemas.microsoft.com/office/drawing/2014/main" id="{30E6E7B8-D971-42E5-8BB9-42C93B1DC0C5}"/>
              </a:ext>
            </a:extLst>
          </p:cNvPr>
          <p:cNvSpPr/>
          <p:nvPr/>
        </p:nvSpPr>
        <p:spPr>
          <a:xfrm>
            <a:off x="6667764" y="1330401"/>
            <a:ext cx="2045305" cy="1576640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65" name="Cloud 64">
            <a:extLst>
              <a:ext uri="{FF2B5EF4-FFF2-40B4-BE49-F238E27FC236}">
                <a16:creationId xmlns:a16="http://schemas.microsoft.com/office/drawing/2014/main" id="{7015CC7C-3B27-4AB8-B474-7519D95918FF}"/>
              </a:ext>
            </a:extLst>
          </p:cNvPr>
          <p:cNvSpPr/>
          <p:nvPr/>
        </p:nvSpPr>
        <p:spPr>
          <a:xfrm>
            <a:off x="546193" y="1757308"/>
            <a:ext cx="1576574" cy="870482"/>
          </a:xfrm>
          <a:prstGeom prst="cloud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Transmission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Network</a:t>
            </a:r>
          </a:p>
        </p:txBody>
      </p:sp>
      <p:sp>
        <p:nvSpPr>
          <p:cNvPr id="66" name="Cloud 65">
            <a:extLst>
              <a:ext uri="{FF2B5EF4-FFF2-40B4-BE49-F238E27FC236}">
                <a16:creationId xmlns:a16="http://schemas.microsoft.com/office/drawing/2014/main" id="{2DA08AEF-ECAE-4EC0-9030-79F9B09094D2}"/>
              </a:ext>
            </a:extLst>
          </p:cNvPr>
          <p:cNvSpPr/>
          <p:nvPr/>
        </p:nvSpPr>
        <p:spPr>
          <a:xfrm>
            <a:off x="7136513" y="1682154"/>
            <a:ext cx="1576574" cy="870482"/>
          </a:xfrm>
          <a:prstGeom prst="cloud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Transmission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Network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9F2869F5-ACDF-4C89-9FEB-F032A349A472}"/>
              </a:ext>
            </a:extLst>
          </p:cNvPr>
          <p:cNvSpPr txBox="1"/>
          <p:nvPr/>
        </p:nvSpPr>
        <p:spPr>
          <a:xfrm>
            <a:off x="6860700" y="1043786"/>
            <a:ext cx="1659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Station B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C63EFBA3-2AEB-427C-9DCB-B0D0C167CD1F}"/>
              </a:ext>
            </a:extLst>
          </p:cNvPr>
          <p:cNvSpPr txBox="1"/>
          <p:nvPr/>
        </p:nvSpPr>
        <p:spPr>
          <a:xfrm>
            <a:off x="816806" y="1026656"/>
            <a:ext cx="1659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Station A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D67B296-DF2C-4908-A200-CD0DE82B8084}"/>
              </a:ext>
            </a:extLst>
          </p:cNvPr>
          <p:cNvSpPr/>
          <p:nvPr/>
        </p:nvSpPr>
        <p:spPr>
          <a:xfrm>
            <a:off x="2336097" y="3899492"/>
            <a:ext cx="242798" cy="231731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31" name="Rounded Rectangle 96">
            <a:extLst>
              <a:ext uri="{FF2B5EF4-FFF2-40B4-BE49-F238E27FC236}">
                <a16:creationId xmlns:a16="http://schemas.microsoft.com/office/drawing/2014/main" id="{83C7A97E-3B9C-4C95-A197-275D8912F7D7}"/>
              </a:ext>
            </a:extLst>
          </p:cNvPr>
          <p:cNvSpPr/>
          <p:nvPr/>
        </p:nvSpPr>
        <p:spPr>
          <a:xfrm>
            <a:off x="525954" y="3240087"/>
            <a:ext cx="2135339" cy="1576640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6" name="Cloud 35">
            <a:extLst>
              <a:ext uri="{FF2B5EF4-FFF2-40B4-BE49-F238E27FC236}">
                <a16:creationId xmlns:a16="http://schemas.microsoft.com/office/drawing/2014/main" id="{D99D200C-F7D6-4BAD-B8F5-AB1F470BC452}"/>
              </a:ext>
            </a:extLst>
          </p:cNvPr>
          <p:cNvSpPr/>
          <p:nvPr/>
        </p:nvSpPr>
        <p:spPr>
          <a:xfrm>
            <a:off x="540750" y="3666994"/>
            <a:ext cx="1513285" cy="870482"/>
          </a:xfrm>
          <a:prstGeom prst="cloud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Transmission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Network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93BC453-58F4-45A5-A083-A6A57EBD18A3}"/>
              </a:ext>
            </a:extLst>
          </p:cNvPr>
          <p:cNvSpPr txBox="1"/>
          <p:nvPr/>
        </p:nvSpPr>
        <p:spPr>
          <a:xfrm>
            <a:off x="744628" y="2960881"/>
            <a:ext cx="1659431" cy="307777"/>
          </a:xfrm>
          <a:prstGeom prst="rect">
            <a:avLst/>
          </a:prstGeom>
          <a:noFill/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Station C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C20AB964-0BAB-45CC-B9E7-DCAEFE0646FD}"/>
              </a:ext>
            </a:extLst>
          </p:cNvPr>
          <p:cNvCxnSpPr>
            <a:cxnSpLocks/>
          </p:cNvCxnSpPr>
          <p:nvPr/>
        </p:nvCxnSpPr>
        <p:spPr>
          <a:xfrm>
            <a:off x="4289270" y="4038600"/>
            <a:ext cx="0" cy="381000"/>
          </a:xfrm>
          <a:prstGeom prst="line">
            <a:avLst/>
          </a:prstGeom>
          <a:ln w="28575">
            <a:solidFill>
              <a:srgbClr val="0071CB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52D5D053-A055-4DE2-88C6-AA68530B60A0}"/>
              </a:ext>
            </a:extLst>
          </p:cNvPr>
          <p:cNvCxnSpPr>
            <a:cxnSpLocks/>
          </p:cNvCxnSpPr>
          <p:nvPr/>
        </p:nvCxnSpPr>
        <p:spPr>
          <a:xfrm>
            <a:off x="4606325" y="2133600"/>
            <a:ext cx="0" cy="503439"/>
          </a:xfrm>
          <a:prstGeom prst="line">
            <a:avLst/>
          </a:prstGeom>
          <a:ln w="28575">
            <a:solidFill>
              <a:srgbClr val="0071CB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C945AAA1-8157-4F35-BB94-73B68BF45FC4}"/>
              </a:ext>
            </a:extLst>
          </p:cNvPr>
          <p:cNvCxnSpPr>
            <a:cxnSpLocks/>
          </p:cNvCxnSpPr>
          <p:nvPr/>
        </p:nvCxnSpPr>
        <p:spPr>
          <a:xfrm>
            <a:off x="4606325" y="2627790"/>
            <a:ext cx="0" cy="1791810"/>
          </a:xfrm>
          <a:prstGeom prst="line">
            <a:avLst/>
          </a:prstGeom>
          <a:ln w="28575">
            <a:solidFill>
              <a:srgbClr val="0071CB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1F3B0F39-6368-42DB-AF60-6200642581EF}"/>
              </a:ext>
            </a:extLst>
          </p:cNvPr>
          <p:cNvCxnSpPr>
            <a:cxnSpLocks/>
          </p:cNvCxnSpPr>
          <p:nvPr/>
        </p:nvCxnSpPr>
        <p:spPr>
          <a:xfrm flipV="1">
            <a:off x="3818729" y="4537476"/>
            <a:ext cx="439177" cy="112971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9C04A67D-4ED1-4F11-A0F0-1A2F7FF14434}"/>
              </a:ext>
            </a:extLst>
          </p:cNvPr>
          <p:cNvSpPr/>
          <p:nvPr/>
        </p:nvSpPr>
        <p:spPr>
          <a:xfrm>
            <a:off x="2378181" y="5664541"/>
            <a:ext cx="1470772" cy="663034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tx1"/>
                </a:solidFill>
              </a:rPr>
              <a:t>Relocated</a:t>
            </a:r>
            <a:r>
              <a:rPr lang="en-US" sz="1400" dirty="0">
                <a:solidFill>
                  <a:schemeClr val="tx1"/>
                </a:solidFill>
              </a:rPr>
              <a:t>  Resource Node</a:t>
            </a:r>
          </a:p>
        </p:txBody>
      </p:sp>
    </p:spTree>
    <p:extLst>
      <p:ext uri="{BB962C8B-B14F-4D97-AF65-F5344CB8AC3E}">
        <p14:creationId xmlns:p14="http://schemas.microsoft.com/office/powerpoint/2010/main" val="3279071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2"/>
                </a:solidFill>
              </a:rPr>
              <a:t>NPRR1016, Clarify Requirements for Distribution Generation Resources (DGRs) and Distribution Energy Storage Resources (DESRs) was approved August 11, 2020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NPRR1099 differs from previously withdrawn NPRR1017</a:t>
            </a:r>
            <a:endParaRPr lang="en-US" sz="2000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2"/>
                </a:solidFill>
              </a:rPr>
              <a:t>Protocol Section 3.10.3.1 (1), moving a Resource Node (RN) for Point-of-Interconnection (POI) changes and Resource Retirements differentiate in its managing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2"/>
                </a:solidFill>
              </a:rPr>
              <a:t>NPRR1099 fo</a:t>
            </a:r>
            <a:r>
              <a:rPr lang="en-US" sz="2000" dirty="0"/>
              <a:t>cuses on </a:t>
            </a:r>
            <a:r>
              <a:rPr lang="en-US" sz="2000" dirty="0">
                <a:solidFill>
                  <a:schemeClr val="tx2"/>
                </a:solidFill>
              </a:rPr>
              <a:t>three areas:</a:t>
            </a:r>
          </a:p>
          <a:p>
            <a:pPr lvl="1">
              <a:lnSpc>
                <a:spcPct val="150000"/>
              </a:lnSpc>
            </a:pPr>
            <a:r>
              <a:rPr lang="en-US" sz="1600" dirty="0">
                <a:solidFill>
                  <a:schemeClr val="tx2"/>
                </a:solidFill>
              </a:rPr>
              <a:t>DGR Modeling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Resource Retirement</a:t>
            </a:r>
          </a:p>
          <a:p>
            <a:pPr lvl="1">
              <a:lnSpc>
                <a:spcPct val="150000"/>
              </a:lnSpc>
            </a:pPr>
            <a:r>
              <a:rPr lang="en-US" sz="1600" dirty="0">
                <a:solidFill>
                  <a:schemeClr val="tx2"/>
                </a:solidFill>
              </a:rPr>
              <a:t>Point-of-Interconnection (POI) changes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TGR</a:t>
            </a:r>
            <a:r>
              <a:rPr lang="en-US" b="1" dirty="0">
                <a:solidFill>
                  <a:schemeClr val="accent1"/>
                </a:solidFill>
              </a:rPr>
              <a:t> Ex</a:t>
            </a:r>
            <a:r>
              <a:rPr lang="en-US" dirty="0"/>
              <a:t>ample #3, Initial Modeling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CC0855EE-9929-4C30-BD49-4CDF9D91FE75}"/>
              </a:ext>
            </a:extLst>
          </p:cNvPr>
          <p:cNvSpPr/>
          <p:nvPr/>
        </p:nvSpPr>
        <p:spPr>
          <a:xfrm>
            <a:off x="2698649" y="5422193"/>
            <a:ext cx="546302" cy="521400"/>
          </a:xfrm>
          <a:prstGeom prst="ellipse">
            <a:avLst/>
          </a:prstGeom>
          <a:noFill/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ysClr val="windowText" lastClr="000000"/>
              </a:solidFill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79CC7235-EEEB-40FA-8839-8C3CF3344425}"/>
              </a:ext>
            </a:extLst>
          </p:cNvPr>
          <p:cNvSpPr/>
          <p:nvPr/>
        </p:nvSpPr>
        <p:spPr>
          <a:xfrm>
            <a:off x="2695843" y="4506473"/>
            <a:ext cx="546302" cy="521400"/>
          </a:xfrm>
          <a:prstGeom prst="ellipse">
            <a:avLst/>
          </a:prstGeom>
          <a:noFill/>
          <a:ln>
            <a:solidFill>
              <a:schemeClr val="accent4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0F30E98D-DE88-4B68-AD83-28805308DF2F}"/>
              </a:ext>
            </a:extLst>
          </p:cNvPr>
          <p:cNvSpPr/>
          <p:nvPr/>
        </p:nvSpPr>
        <p:spPr>
          <a:xfrm>
            <a:off x="2695843" y="4687142"/>
            <a:ext cx="546302" cy="521400"/>
          </a:xfrm>
          <a:prstGeom prst="ellipse">
            <a:avLst/>
          </a:prstGeom>
          <a:noFill/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897D971-ED53-4785-9B58-FA7314E13802}"/>
              </a:ext>
            </a:extLst>
          </p:cNvPr>
          <p:cNvCxnSpPr>
            <a:cxnSpLocks/>
          </p:cNvCxnSpPr>
          <p:nvPr/>
        </p:nvCxnSpPr>
        <p:spPr>
          <a:xfrm>
            <a:off x="2324272" y="3810000"/>
            <a:ext cx="1331345" cy="0"/>
          </a:xfrm>
          <a:prstGeom prst="lin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1C5122B-6E4A-4747-9F54-8D4A1BA302FE}"/>
              </a:ext>
            </a:extLst>
          </p:cNvPr>
          <p:cNvCxnSpPr>
            <a:cxnSpLocks/>
            <a:stCxn id="34" idx="4"/>
          </p:cNvCxnSpPr>
          <p:nvPr/>
        </p:nvCxnSpPr>
        <p:spPr>
          <a:xfrm>
            <a:off x="2968994" y="5208542"/>
            <a:ext cx="0" cy="212331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3C6C8241-E72F-4D17-B1A9-2CC5473F5446}"/>
              </a:ext>
            </a:extLst>
          </p:cNvPr>
          <p:cNvSpPr/>
          <p:nvPr/>
        </p:nvSpPr>
        <p:spPr>
          <a:xfrm>
            <a:off x="2847595" y="4135988"/>
            <a:ext cx="242798" cy="231731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43C89C5-1E4E-4CE1-AADD-A6825166C930}"/>
              </a:ext>
            </a:extLst>
          </p:cNvPr>
          <p:cNvCxnSpPr>
            <a:cxnSpLocks/>
          </p:cNvCxnSpPr>
          <p:nvPr/>
        </p:nvCxnSpPr>
        <p:spPr>
          <a:xfrm>
            <a:off x="2971800" y="2757766"/>
            <a:ext cx="0" cy="1738034"/>
          </a:xfrm>
          <a:prstGeom prst="line">
            <a:avLst/>
          </a:prstGeom>
          <a:ln w="28575">
            <a:solidFill>
              <a:srgbClr val="0071CB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ounded Rectangle 96">
            <a:extLst>
              <a:ext uri="{FF2B5EF4-FFF2-40B4-BE49-F238E27FC236}">
                <a16:creationId xmlns:a16="http://schemas.microsoft.com/office/drawing/2014/main" id="{D776F839-7818-4E8B-AC7D-62AACC121235}"/>
              </a:ext>
            </a:extLst>
          </p:cNvPr>
          <p:cNvSpPr/>
          <p:nvPr/>
        </p:nvSpPr>
        <p:spPr>
          <a:xfrm>
            <a:off x="2115600" y="996602"/>
            <a:ext cx="5231798" cy="5093396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E19A301-23D0-49EB-B71D-839AB5808D32}"/>
              </a:ext>
            </a:extLst>
          </p:cNvPr>
          <p:cNvSpPr txBox="1"/>
          <p:nvPr/>
        </p:nvSpPr>
        <p:spPr>
          <a:xfrm>
            <a:off x="3901783" y="6123810"/>
            <a:ext cx="1659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TGR Station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EB5101D-58EA-4E71-A358-530DB907D88B}"/>
              </a:ext>
            </a:extLst>
          </p:cNvPr>
          <p:cNvCxnSpPr>
            <a:cxnSpLocks/>
          </p:cNvCxnSpPr>
          <p:nvPr/>
        </p:nvCxnSpPr>
        <p:spPr>
          <a:xfrm>
            <a:off x="2968994" y="2757766"/>
            <a:ext cx="1331345" cy="0"/>
          </a:xfrm>
          <a:prstGeom prst="lin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B19782A-1D1E-4877-B676-F77926BE4338}"/>
              </a:ext>
            </a:extLst>
          </p:cNvPr>
          <p:cNvCxnSpPr>
            <a:cxnSpLocks/>
          </p:cNvCxnSpPr>
          <p:nvPr/>
        </p:nvCxnSpPr>
        <p:spPr>
          <a:xfrm>
            <a:off x="4303886" y="1858392"/>
            <a:ext cx="0" cy="1738034"/>
          </a:xfrm>
          <a:prstGeom prst="line">
            <a:avLst/>
          </a:prstGeom>
          <a:ln w="28575">
            <a:solidFill>
              <a:srgbClr val="0071CB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2BBF475-E5C0-46CE-9037-210ADB12425F}"/>
              </a:ext>
            </a:extLst>
          </p:cNvPr>
          <p:cNvCxnSpPr>
            <a:cxnSpLocks/>
          </p:cNvCxnSpPr>
          <p:nvPr/>
        </p:nvCxnSpPr>
        <p:spPr>
          <a:xfrm>
            <a:off x="4300339" y="1877627"/>
            <a:ext cx="1331345" cy="0"/>
          </a:xfrm>
          <a:prstGeom prst="lin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AB8C6290-E57A-433E-B138-5096B2CDE3DE}"/>
              </a:ext>
            </a:extLst>
          </p:cNvPr>
          <p:cNvCxnSpPr>
            <a:cxnSpLocks/>
          </p:cNvCxnSpPr>
          <p:nvPr/>
        </p:nvCxnSpPr>
        <p:spPr>
          <a:xfrm>
            <a:off x="4300338" y="3604564"/>
            <a:ext cx="1331345" cy="0"/>
          </a:xfrm>
          <a:prstGeom prst="lin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EA36BF01-D5A9-44F3-8E1A-DA79CC55722E}"/>
              </a:ext>
            </a:extLst>
          </p:cNvPr>
          <p:cNvSpPr/>
          <p:nvPr/>
        </p:nvSpPr>
        <p:spPr>
          <a:xfrm>
            <a:off x="4178940" y="3035369"/>
            <a:ext cx="242798" cy="231731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D58A1E1-ABC7-4C33-93DC-38DE319DA3CA}"/>
              </a:ext>
            </a:extLst>
          </p:cNvPr>
          <p:cNvSpPr/>
          <p:nvPr/>
        </p:nvSpPr>
        <p:spPr>
          <a:xfrm>
            <a:off x="4178940" y="2192496"/>
            <a:ext cx="242798" cy="231731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44" name="Cloud 43">
            <a:extLst>
              <a:ext uri="{FF2B5EF4-FFF2-40B4-BE49-F238E27FC236}">
                <a16:creationId xmlns:a16="http://schemas.microsoft.com/office/drawing/2014/main" id="{50357ECD-D2C6-43F1-8751-6AED65F97397}"/>
              </a:ext>
            </a:extLst>
          </p:cNvPr>
          <p:cNvSpPr/>
          <p:nvPr/>
        </p:nvSpPr>
        <p:spPr>
          <a:xfrm>
            <a:off x="5223353" y="1660618"/>
            <a:ext cx="1930085" cy="2133582"/>
          </a:xfrm>
          <a:prstGeom prst="cloud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Transmission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Network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CA8BD177-8239-4B21-87B4-24F06A263BD9}"/>
              </a:ext>
            </a:extLst>
          </p:cNvPr>
          <p:cNvCxnSpPr>
            <a:cxnSpLocks/>
          </p:cNvCxnSpPr>
          <p:nvPr/>
        </p:nvCxnSpPr>
        <p:spPr>
          <a:xfrm>
            <a:off x="3402957" y="1907615"/>
            <a:ext cx="875927" cy="83086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D56BE72-000D-4019-8E33-78B4A1C55538}"/>
              </a:ext>
            </a:extLst>
          </p:cNvPr>
          <p:cNvSpPr/>
          <p:nvPr/>
        </p:nvSpPr>
        <p:spPr>
          <a:xfrm>
            <a:off x="2497936" y="1734939"/>
            <a:ext cx="1341293" cy="611391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Resource Node</a:t>
            </a:r>
          </a:p>
        </p:txBody>
      </p:sp>
    </p:spTree>
    <p:extLst>
      <p:ext uri="{BB962C8B-B14F-4D97-AF65-F5344CB8AC3E}">
        <p14:creationId xmlns:p14="http://schemas.microsoft.com/office/powerpoint/2010/main" val="19814931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TGR</a:t>
            </a:r>
            <a:r>
              <a:rPr lang="en-US" b="1" dirty="0">
                <a:solidFill>
                  <a:schemeClr val="accent1"/>
                </a:solidFill>
              </a:rPr>
              <a:t> Ex</a:t>
            </a:r>
            <a:r>
              <a:rPr lang="en-US" dirty="0"/>
              <a:t>ample #3, POI Change Transition w/o NPRR 1099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CC0855EE-9929-4C30-BD49-4CDF9D91FE75}"/>
              </a:ext>
            </a:extLst>
          </p:cNvPr>
          <p:cNvSpPr/>
          <p:nvPr/>
        </p:nvSpPr>
        <p:spPr>
          <a:xfrm>
            <a:off x="2698649" y="5422193"/>
            <a:ext cx="546302" cy="521400"/>
          </a:xfrm>
          <a:prstGeom prst="ellipse">
            <a:avLst/>
          </a:prstGeom>
          <a:noFill/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ysClr val="windowText" lastClr="000000"/>
              </a:solidFill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79CC7235-EEEB-40FA-8839-8C3CF3344425}"/>
              </a:ext>
            </a:extLst>
          </p:cNvPr>
          <p:cNvSpPr/>
          <p:nvPr/>
        </p:nvSpPr>
        <p:spPr>
          <a:xfrm>
            <a:off x="2695843" y="4506473"/>
            <a:ext cx="546302" cy="521400"/>
          </a:xfrm>
          <a:prstGeom prst="ellipse">
            <a:avLst/>
          </a:prstGeom>
          <a:noFill/>
          <a:ln>
            <a:solidFill>
              <a:schemeClr val="accent4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0F30E98D-DE88-4B68-AD83-28805308DF2F}"/>
              </a:ext>
            </a:extLst>
          </p:cNvPr>
          <p:cNvSpPr/>
          <p:nvPr/>
        </p:nvSpPr>
        <p:spPr>
          <a:xfrm>
            <a:off x="2695843" y="4687142"/>
            <a:ext cx="546302" cy="521400"/>
          </a:xfrm>
          <a:prstGeom prst="ellipse">
            <a:avLst/>
          </a:prstGeom>
          <a:noFill/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897D971-ED53-4785-9B58-FA7314E13802}"/>
              </a:ext>
            </a:extLst>
          </p:cNvPr>
          <p:cNvCxnSpPr>
            <a:cxnSpLocks/>
          </p:cNvCxnSpPr>
          <p:nvPr/>
        </p:nvCxnSpPr>
        <p:spPr>
          <a:xfrm>
            <a:off x="2324272" y="3810000"/>
            <a:ext cx="1331345" cy="0"/>
          </a:xfrm>
          <a:prstGeom prst="lin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1C5122B-6E4A-4747-9F54-8D4A1BA302FE}"/>
              </a:ext>
            </a:extLst>
          </p:cNvPr>
          <p:cNvCxnSpPr>
            <a:cxnSpLocks/>
            <a:stCxn id="34" idx="4"/>
          </p:cNvCxnSpPr>
          <p:nvPr/>
        </p:nvCxnSpPr>
        <p:spPr>
          <a:xfrm>
            <a:off x="2968994" y="5208542"/>
            <a:ext cx="0" cy="212331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3C6C8241-E72F-4D17-B1A9-2CC5473F5446}"/>
              </a:ext>
            </a:extLst>
          </p:cNvPr>
          <p:cNvSpPr/>
          <p:nvPr/>
        </p:nvSpPr>
        <p:spPr>
          <a:xfrm>
            <a:off x="2847595" y="4135988"/>
            <a:ext cx="242798" cy="231731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43C89C5-1E4E-4CE1-AADD-A6825166C930}"/>
              </a:ext>
            </a:extLst>
          </p:cNvPr>
          <p:cNvCxnSpPr>
            <a:cxnSpLocks/>
          </p:cNvCxnSpPr>
          <p:nvPr/>
        </p:nvCxnSpPr>
        <p:spPr>
          <a:xfrm>
            <a:off x="2971800" y="2757766"/>
            <a:ext cx="0" cy="1738034"/>
          </a:xfrm>
          <a:prstGeom prst="line">
            <a:avLst/>
          </a:prstGeom>
          <a:ln w="28575">
            <a:solidFill>
              <a:srgbClr val="0071CB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ounded Rectangle 96">
            <a:extLst>
              <a:ext uri="{FF2B5EF4-FFF2-40B4-BE49-F238E27FC236}">
                <a16:creationId xmlns:a16="http://schemas.microsoft.com/office/drawing/2014/main" id="{D776F839-7818-4E8B-AC7D-62AACC121235}"/>
              </a:ext>
            </a:extLst>
          </p:cNvPr>
          <p:cNvSpPr/>
          <p:nvPr/>
        </p:nvSpPr>
        <p:spPr>
          <a:xfrm>
            <a:off x="2115600" y="996602"/>
            <a:ext cx="5231798" cy="5093396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E19A301-23D0-49EB-B71D-839AB5808D32}"/>
              </a:ext>
            </a:extLst>
          </p:cNvPr>
          <p:cNvSpPr txBox="1"/>
          <p:nvPr/>
        </p:nvSpPr>
        <p:spPr>
          <a:xfrm>
            <a:off x="3901783" y="6123810"/>
            <a:ext cx="1659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TGR Station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EB5101D-58EA-4E71-A358-530DB907D88B}"/>
              </a:ext>
            </a:extLst>
          </p:cNvPr>
          <p:cNvCxnSpPr>
            <a:cxnSpLocks/>
          </p:cNvCxnSpPr>
          <p:nvPr/>
        </p:nvCxnSpPr>
        <p:spPr>
          <a:xfrm>
            <a:off x="2968994" y="2757766"/>
            <a:ext cx="1331345" cy="0"/>
          </a:xfrm>
          <a:prstGeom prst="lin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B19782A-1D1E-4877-B676-F77926BE4338}"/>
              </a:ext>
            </a:extLst>
          </p:cNvPr>
          <p:cNvCxnSpPr>
            <a:cxnSpLocks/>
          </p:cNvCxnSpPr>
          <p:nvPr/>
        </p:nvCxnSpPr>
        <p:spPr>
          <a:xfrm>
            <a:off x="4303886" y="1858392"/>
            <a:ext cx="0" cy="1738034"/>
          </a:xfrm>
          <a:prstGeom prst="line">
            <a:avLst/>
          </a:prstGeom>
          <a:ln w="28575">
            <a:solidFill>
              <a:srgbClr val="0071CB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2BBF475-E5C0-46CE-9037-210ADB12425F}"/>
              </a:ext>
            </a:extLst>
          </p:cNvPr>
          <p:cNvCxnSpPr>
            <a:cxnSpLocks/>
          </p:cNvCxnSpPr>
          <p:nvPr/>
        </p:nvCxnSpPr>
        <p:spPr>
          <a:xfrm>
            <a:off x="4300339" y="1877627"/>
            <a:ext cx="1331345" cy="0"/>
          </a:xfrm>
          <a:prstGeom prst="lin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AB8C6290-E57A-433E-B138-5096B2CDE3DE}"/>
              </a:ext>
            </a:extLst>
          </p:cNvPr>
          <p:cNvCxnSpPr>
            <a:cxnSpLocks/>
          </p:cNvCxnSpPr>
          <p:nvPr/>
        </p:nvCxnSpPr>
        <p:spPr>
          <a:xfrm>
            <a:off x="4300338" y="3604564"/>
            <a:ext cx="1331345" cy="0"/>
          </a:xfrm>
          <a:prstGeom prst="lin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EA36BF01-D5A9-44F3-8E1A-DA79CC55722E}"/>
              </a:ext>
            </a:extLst>
          </p:cNvPr>
          <p:cNvSpPr/>
          <p:nvPr/>
        </p:nvSpPr>
        <p:spPr>
          <a:xfrm>
            <a:off x="4178940" y="3035369"/>
            <a:ext cx="242798" cy="231731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D58A1E1-ABC7-4C33-93DC-38DE319DA3CA}"/>
              </a:ext>
            </a:extLst>
          </p:cNvPr>
          <p:cNvSpPr/>
          <p:nvPr/>
        </p:nvSpPr>
        <p:spPr>
          <a:xfrm>
            <a:off x="4178940" y="2192496"/>
            <a:ext cx="242798" cy="231731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44" name="Cloud 43">
            <a:extLst>
              <a:ext uri="{FF2B5EF4-FFF2-40B4-BE49-F238E27FC236}">
                <a16:creationId xmlns:a16="http://schemas.microsoft.com/office/drawing/2014/main" id="{50357ECD-D2C6-43F1-8751-6AED65F97397}"/>
              </a:ext>
            </a:extLst>
          </p:cNvPr>
          <p:cNvSpPr/>
          <p:nvPr/>
        </p:nvSpPr>
        <p:spPr>
          <a:xfrm>
            <a:off x="5223353" y="1660618"/>
            <a:ext cx="1930085" cy="2133582"/>
          </a:xfrm>
          <a:prstGeom prst="cloud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Transmission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Network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CA8BD177-8239-4B21-87B4-24F06A263BD9}"/>
              </a:ext>
            </a:extLst>
          </p:cNvPr>
          <p:cNvCxnSpPr>
            <a:cxnSpLocks/>
          </p:cNvCxnSpPr>
          <p:nvPr/>
        </p:nvCxnSpPr>
        <p:spPr>
          <a:xfrm>
            <a:off x="3402957" y="1907615"/>
            <a:ext cx="875927" cy="83086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D56BE72-000D-4019-8E33-78B4A1C55538}"/>
              </a:ext>
            </a:extLst>
          </p:cNvPr>
          <p:cNvSpPr/>
          <p:nvPr/>
        </p:nvSpPr>
        <p:spPr>
          <a:xfrm>
            <a:off x="2497936" y="1734939"/>
            <a:ext cx="1341293" cy="611391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Resource Node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1ED71AB-93B5-4F35-9492-8BCDD2B4BC40}"/>
              </a:ext>
            </a:extLst>
          </p:cNvPr>
          <p:cNvSpPr/>
          <p:nvPr/>
        </p:nvSpPr>
        <p:spPr>
          <a:xfrm>
            <a:off x="5017160" y="5448986"/>
            <a:ext cx="2027516" cy="303874"/>
          </a:xfrm>
          <a:prstGeom prst="rect">
            <a:avLst/>
          </a:prstGeom>
          <a:noFill/>
          <a:ln>
            <a:solidFill>
              <a:srgbClr val="9BF5FF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New Equipment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7DC981F-4917-42C2-95B0-E0594C1C4510}"/>
              </a:ext>
            </a:extLst>
          </p:cNvPr>
          <p:cNvCxnSpPr>
            <a:cxnSpLocks/>
          </p:cNvCxnSpPr>
          <p:nvPr/>
        </p:nvCxnSpPr>
        <p:spPr>
          <a:xfrm flipV="1">
            <a:off x="1763126" y="3956216"/>
            <a:ext cx="811049" cy="61925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242F38F9-C69C-461E-9BF8-14B673993C81}"/>
              </a:ext>
            </a:extLst>
          </p:cNvPr>
          <p:cNvSpPr/>
          <p:nvPr/>
        </p:nvSpPr>
        <p:spPr>
          <a:xfrm>
            <a:off x="348653" y="4530717"/>
            <a:ext cx="1470772" cy="663034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New Resource Node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8A0B091-E9C5-4202-8829-A7CAB5CC32BE}"/>
              </a:ext>
            </a:extLst>
          </p:cNvPr>
          <p:cNvSpPr/>
          <p:nvPr/>
        </p:nvSpPr>
        <p:spPr>
          <a:xfrm>
            <a:off x="3156314" y="2569449"/>
            <a:ext cx="551205" cy="376633"/>
          </a:xfrm>
          <a:prstGeom prst="rect">
            <a:avLst/>
          </a:prstGeom>
          <a:solidFill>
            <a:schemeClr val="bg1"/>
          </a:solidFill>
          <a:ln>
            <a:solidFill>
              <a:srgbClr val="9BF5FF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SC</a:t>
            </a:r>
          </a:p>
        </p:txBody>
      </p:sp>
    </p:spTree>
    <p:extLst>
      <p:ext uri="{BB962C8B-B14F-4D97-AF65-F5344CB8AC3E}">
        <p14:creationId xmlns:p14="http://schemas.microsoft.com/office/powerpoint/2010/main" val="37443305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TGR</a:t>
            </a:r>
            <a:r>
              <a:rPr lang="en-US" b="1" dirty="0">
                <a:solidFill>
                  <a:schemeClr val="accent1"/>
                </a:solidFill>
              </a:rPr>
              <a:t> Ex</a:t>
            </a:r>
            <a:r>
              <a:rPr lang="en-US" dirty="0"/>
              <a:t>ample #3, POI Change Transition w/ NPRR 1099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CC0855EE-9929-4C30-BD49-4CDF9D91FE75}"/>
              </a:ext>
            </a:extLst>
          </p:cNvPr>
          <p:cNvSpPr/>
          <p:nvPr/>
        </p:nvSpPr>
        <p:spPr>
          <a:xfrm>
            <a:off x="2698649" y="5422193"/>
            <a:ext cx="546302" cy="521400"/>
          </a:xfrm>
          <a:prstGeom prst="ellipse">
            <a:avLst/>
          </a:prstGeom>
          <a:noFill/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ysClr val="windowText" lastClr="000000"/>
              </a:solidFill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79CC7235-EEEB-40FA-8839-8C3CF3344425}"/>
              </a:ext>
            </a:extLst>
          </p:cNvPr>
          <p:cNvSpPr/>
          <p:nvPr/>
        </p:nvSpPr>
        <p:spPr>
          <a:xfrm>
            <a:off x="2695843" y="4506473"/>
            <a:ext cx="546302" cy="521400"/>
          </a:xfrm>
          <a:prstGeom prst="ellipse">
            <a:avLst/>
          </a:prstGeom>
          <a:noFill/>
          <a:ln>
            <a:solidFill>
              <a:schemeClr val="accent4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0F30E98D-DE88-4B68-AD83-28805308DF2F}"/>
              </a:ext>
            </a:extLst>
          </p:cNvPr>
          <p:cNvSpPr/>
          <p:nvPr/>
        </p:nvSpPr>
        <p:spPr>
          <a:xfrm>
            <a:off x="2695843" y="4687142"/>
            <a:ext cx="546302" cy="521400"/>
          </a:xfrm>
          <a:prstGeom prst="ellipse">
            <a:avLst/>
          </a:prstGeom>
          <a:noFill/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897D971-ED53-4785-9B58-FA7314E13802}"/>
              </a:ext>
            </a:extLst>
          </p:cNvPr>
          <p:cNvCxnSpPr>
            <a:cxnSpLocks/>
          </p:cNvCxnSpPr>
          <p:nvPr/>
        </p:nvCxnSpPr>
        <p:spPr>
          <a:xfrm>
            <a:off x="2324272" y="3810000"/>
            <a:ext cx="1331345" cy="0"/>
          </a:xfrm>
          <a:prstGeom prst="lin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1C5122B-6E4A-4747-9F54-8D4A1BA302FE}"/>
              </a:ext>
            </a:extLst>
          </p:cNvPr>
          <p:cNvCxnSpPr>
            <a:cxnSpLocks/>
            <a:stCxn id="34" idx="4"/>
          </p:cNvCxnSpPr>
          <p:nvPr/>
        </p:nvCxnSpPr>
        <p:spPr>
          <a:xfrm>
            <a:off x="2968994" y="5208542"/>
            <a:ext cx="0" cy="212331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3C6C8241-E72F-4D17-B1A9-2CC5473F5446}"/>
              </a:ext>
            </a:extLst>
          </p:cNvPr>
          <p:cNvSpPr/>
          <p:nvPr/>
        </p:nvSpPr>
        <p:spPr>
          <a:xfrm>
            <a:off x="2847595" y="4135988"/>
            <a:ext cx="242798" cy="231731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43C89C5-1E4E-4CE1-AADD-A6825166C930}"/>
              </a:ext>
            </a:extLst>
          </p:cNvPr>
          <p:cNvCxnSpPr>
            <a:cxnSpLocks/>
          </p:cNvCxnSpPr>
          <p:nvPr/>
        </p:nvCxnSpPr>
        <p:spPr>
          <a:xfrm>
            <a:off x="2971800" y="2757766"/>
            <a:ext cx="0" cy="1738034"/>
          </a:xfrm>
          <a:prstGeom prst="line">
            <a:avLst/>
          </a:prstGeom>
          <a:ln w="28575">
            <a:solidFill>
              <a:srgbClr val="0071CB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ounded Rectangle 96">
            <a:extLst>
              <a:ext uri="{FF2B5EF4-FFF2-40B4-BE49-F238E27FC236}">
                <a16:creationId xmlns:a16="http://schemas.microsoft.com/office/drawing/2014/main" id="{D776F839-7818-4E8B-AC7D-62AACC121235}"/>
              </a:ext>
            </a:extLst>
          </p:cNvPr>
          <p:cNvSpPr/>
          <p:nvPr/>
        </p:nvSpPr>
        <p:spPr>
          <a:xfrm>
            <a:off x="2115600" y="996602"/>
            <a:ext cx="5231798" cy="5093396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E19A301-23D0-49EB-B71D-839AB5808D32}"/>
              </a:ext>
            </a:extLst>
          </p:cNvPr>
          <p:cNvSpPr txBox="1"/>
          <p:nvPr/>
        </p:nvSpPr>
        <p:spPr>
          <a:xfrm>
            <a:off x="3901783" y="6123810"/>
            <a:ext cx="1659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TGR Station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EB5101D-58EA-4E71-A358-530DB907D88B}"/>
              </a:ext>
            </a:extLst>
          </p:cNvPr>
          <p:cNvCxnSpPr>
            <a:cxnSpLocks/>
          </p:cNvCxnSpPr>
          <p:nvPr/>
        </p:nvCxnSpPr>
        <p:spPr>
          <a:xfrm>
            <a:off x="2968994" y="2757766"/>
            <a:ext cx="1331345" cy="0"/>
          </a:xfrm>
          <a:prstGeom prst="lin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B19782A-1D1E-4877-B676-F77926BE4338}"/>
              </a:ext>
            </a:extLst>
          </p:cNvPr>
          <p:cNvCxnSpPr>
            <a:cxnSpLocks/>
          </p:cNvCxnSpPr>
          <p:nvPr/>
        </p:nvCxnSpPr>
        <p:spPr>
          <a:xfrm>
            <a:off x="4303886" y="1858392"/>
            <a:ext cx="0" cy="1738034"/>
          </a:xfrm>
          <a:prstGeom prst="line">
            <a:avLst/>
          </a:prstGeom>
          <a:ln w="28575">
            <a:solidFill>
              <a:srgbClr val="0071CB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2BBF475-E5C0-46CE-9037-210ADB12425F}"/>
              </a:ext>
            </a:extLst>
          </p:cNvPr>
          <p:cNvCxnSpPr>
            <a:cxnSpLocks/>
          </p:cNvCxnSpPr>
          <p:nvPr/>
        </p:nvCxnSpPr>
        <p:spPr>
          <a:xfrm>
            <a:off x="4300339" y="1877627"/>
            <a:ext cx="1331345" cy="0"/>
          </a:xfrm>
          <a:prstGeom prst="lin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AB8C6290-E57A-433E-B138-5096B2CDE3DE}"/>
              </a:ext>
            </a:extLst>
          </p:cNvPr>
          <p:cNvCxnSpPr>
            <a:cxnSpLocks/>
          </p:cNvCxnSpPr>
          <p:nvPr/>
        </p:nvCxnSpPr>
        <p:spPr>
          <a:xfrm>
            <a:off x="4300338" y="3604564"/>
            <a:ext cx="1331345" cy="0"/>
          </a:xfrm>
          <a:prstGeom prst="lin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EA36BF01-D5A9-44F3-8E1A-DA79CC55722E}"/>
              </a:ext>
            </a:extLst>
          </p:cNvPr>
          <p:cNvSpPr/>
          <p:nvPr/>
        </p:nvSpPr>
        <p:spPr>
          <a:xfrm>
            <a:off x="4178940" y="3035369"/>
            <a:ext cx="242798" cy="231731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D58A1E1-ABC7-4C33-93DC-38DE319DA3CA}"/>
              </a:ext>
            </a:extLst>
          </p:cNvPr>
          <p:cNvSpPr/>
          <p:nvPr/>
        </p:nvSpPr>
        <p:spPr>
          <a:xfrm>
            <a:off x="4178940" y="2192496"/>
            <a:ext cx="242798" cy="231731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44" name="Cloud 43">
            <a:extLst>
              <a:ext uri="{FF2B5EF4-FFF2-40B4-BE49-F238E27FC236}">
                <a16:creationId xmlns:a16="http://schemas.microsoft.com/office/drawing/2014/main" id="{50357ECD-D2C6-43F1-8751-6AED65F97397}"/>
              </a:ext>
            </a:extLst>
          </p:cNvPr>
          <p:cNvSpPr/>
          <p:nvPr/>
        </p:nvSpPr>
        <p:spPr>
          <a:xfrm>
            <a:off x="5223353" y="1660618"/>
            <a:ext cx="1930085" cy="2133582"/>
          </a:xfrm>
          <a:prstGeom prst="cloud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Transmission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Network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1ED71AB-93B5-4F35-9492-8BCDD2B4BC40}"/>
              </a:ext>
            </a:extLst>
          </p:cNvPr>
          <p:cNvSpPr/>
          <p:nvPr/>
        </p:nvSpPr>
        <p:spPr>
          <a:xfrm>
            <a:off x="5017160" y="5448986"/>
            <a:ext cx="2027516" cy="303874"/>
          </a:xfrm>
          <a:prstGeom prst="rect">
            <a:avLst/>
          </a:prstGeom>
          <a:noFill/>
          <a:ln>
            <a:solidFill>
              <a:srgbClr val="9BF5FF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New Equipment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7DC981F-4917-42C2-95B0-E0594C1C4510}"/>
              </a:ext>
            </a:extLst>
          </p:cNvPr>
          <p:cNvCxnSpPr>
            <a:cxnSpLocks/>
          </p:cNvCxnSpPr>
          <p:nvPr/>
        </p:nvCxnSpPr>
        <p:spPr>
          <a:xfrm flipV="1">
            <a:off x="1763126" y="3956216"/>
            <a:ext cx="811049" cy="61925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242F38F9-C69C-461E-9BF8-14B673993C81}"/>
              </a:ext>
            </a:extLst>
          </p:cNvPr>
          <p:cNvSpPr/>
          <p:nvPr/>
        </p:nvSpPr>
        <p:spPr>
          <a:xfrm>
            <a:off x="348653" y="4530717"/>
            <a:ext cx="1470772" cy="663034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tx1"/>
                </a:solidFill>
              </a:rPr>
              <a:t>Relocated</a:t>
            </a:r>
            <a:r>
              <a:rPr lang="en-US" sz="1400" dirty="0">
                <a:solidFill>
                  <a:schemeClr val="tx1"/>
                </a:solidFill>
              </a:rPr>
              <a:t> Resource Node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8A0B091-E9C5-4202-8829-A7CAB5CC32BE}"/>
              </a:ext>
            </a:extLst>
          </p:cNvPr>
          <p:cNvSpPr/>
          <p:nvPr/>
        </p:nvSpPr>
        <p:spPr>
          <a:xfrm>
            <a:off x="3156314" y="2569449"/>
            <a:ext cx="551205" cy="376633"/>
          </a:xfrm>
          <a:prstGeom prst="rect">
            <a:avLst/>
          </a:prstGeom>
          <a:solidFill>
            <a:schemeClr val="bg1"/>
          </a:solidFill>
          <a:ln>
            <a:solidFill>
              <a:srgbClr val="9BF5FF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SC</a:t>
            </a:r>
          </a:p>
        </p:txBody>
      </p:sp>
    </p:spTree>
    <p:extLst>
      <p:ext uri="{BB962C8B-B14F-4D97-AF65-F5344CB8AC3E}">
        <p14:creationId xmlns:p14="http://schemas.microsoft.com/office/powerpoint/2010/main" val="32229817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CDCAE-1A25-4D72-908A-F579E3DCD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NPRR 1099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C3C13F-E47B-4214-B96D-88B1736624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r>
              <a:rPr lang="en-US" dirty="0"/>
              <a:t>Allows NPRR1016 to be fully implemented as intended</a:t>
            </a:r>
          </a:p>
          <a:p>
            <a:pPr lvl="1"/>
            <a:r>
              <a:rPr lang="en-US" sz="2000" dirty="0"/>
              <a:t>Distribution equipment is not secured</a:t>
            </a:r>
          </a:p>
          <a:p>
            <a:r>
              <a:rPr lang="en-US" dirty="0"/>
              <a:t>Allows Resource retirements to have cleaner modeling when the RN is located on a different kV level</a:t>
            </a:r>
          </a:p>
          <a:p>
            <a:pPr lvl="1"/>
            <a:r>
              <a:rPr lang="en-US" sz="2000" dirty="0"/>
              <a:t>All retired equipment can be removed from the model</a:t>
            </a:r>
          </a:p>
          <a:p>
            <a:pPr lvl="1"/>
            <a:r>
              <a:rPr lang="en-US" sz="2000" dirty="0"/>
              <a:t>Currently a RN may be de-energized by modeling normally open breakers/switches, therefore prices are already being moved by DAM Heuristic mappings </a:t>
            </a:r>
          </a:p>
          <a:p>
            <a:r>
              <a:rPr lang="en-US" dirty="0"/>
              <a:t>Accurate equipment modeling </a:t>
            </a:r>
          </a:p>
          <a:p>
            <a:r>
              <a:rPr lang="en-US" dirty="0"/>
              <a:t>Reduces the amount of Settlement Points (w/ POI changes)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5FC3BD-0034-4FA3-AAA6-1019120A38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2322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CDCAE-1A25-4D72-908A-F579E3DCD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NPRR 1099 to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C3C13F-E47B-4214-B96D-88B1736624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r>
              <a:rPr lang="en-US" dirty="0"/>
              <a:t>Improve ERCOT’s Control Room situational awareness.</a:t>
            </a:r>
          </a:p>
          <a:p>
            <a:pPr lvl="1"/>
            <a:r>
              <a:rPr lang="en-US" dirty="0"/>
              <a:t>Without NPRR 1099, miscommunication could occur between equipment Operators and ERCOT for non existing equipment.</a:t>
            </a:r>
          </a:p>
          <a:p>
            <a:r>
              <a:rPr lang="en-US" dirty="0"/>
              <a:t>Reduce data management responsibilities by TSPs and </a:t>
            </a:r>
            <a:r>
              <a:rPr lang="en-US" dirty="0" err="1"/>
              <a:t>REs.</a:t>
            </a:r>
            <a:endParaRPr lang="en-US" dirty="0"/>
          </a:p>
          <a:p>
            <a:pPr lvl="1"/>
            <a:r>
              <a:rPr lang="en-US" dirty="0"/>
              <a:t>Without NPRR 1099, it would force TSPs and REs to maintain modeling data that does not exist in the field.</a:t>
            </a:r>
          </a:p>
          <a:p>
            <a:pPr lvl="1"/>
            <a:r>
              <a:rPr lang="en-US" dirty="0"/>
              <a:t>Without NPRR 1099, it would force TSPs and REs to maintain ICCP telemetry for equipment that does not exist in the field.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5FC3BD-0034-4FA3-AAA6-1019120A38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659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DGR</a:t>
            </a:r>
            <a:r>
              <a:rPr lang="en-US" b="1" dirty="0">
                <a:solidFill>
                  <a:schemeClr val="accent1"/>
                </a:solidFill>
              </a:rPr>
              <a:t> Ex</a:t>
            </a:r>
            <a:r>
              <a:rPr lang="en-US" dirty="0"/>
              <a:t>ample #1, Initial Modeling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cxnSp>
        <p:nvCxnSpPr>
          <p:cNvPr id="43" name="Straight Connector 42"/>
          <p:cNvCxnSpPr/>
          <p:nvPr/>
        </p:nvCxnSpPr>
        <p:spPr>
          <a:xfrm>
            <a:off x="3038807" y="2849718"/>
            <a:ext cx="1742306" cy="0"/>
          </a:xfrm>
          <a:prstGeom prst="lin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endCxn id="68" idx="0"/>
          </p:cNvCxnSpPr>
          <p:nvPr/>
        </p:nvCxnSpPr>
        <p:spPr>
          <a:xfrm flipH="1">
            <a:off x="3930561" y="1725875"/>
            <a:ext cx="2" cy="1271163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3814650" y="2403821"/>
            <a:ext cx="242798" cy="231731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59" name="Cloud 58"/>
          <p:cNvSpPr/>
          <p:nvPr/>
        </p:nvSpPr>
        <p:spPr>
          <a:xfrm>
            <a:off x="2849633" y="1503273"/>
            <a:ext cx="2120655" cy="758582"/>
          </a:xfrm>
          <a:prstGeom prst="cloud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60" name="TextBox 59"/>
          <p:cNvSpPr txBox="1"/>
          <p:nvPr/>
        </p:nvSpPr>
        <p:spPr>
          <a:xfrm>
            <a:off x="3371516" y="1650453"/>
            <a:ext cx="10508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Transmission Network</a:t>
            </a:r>
          </a:p>
        </p:txBody>
      </p:sp>
      <p:sp>
        <p:nvSpPr>
          <p:cNvPr id="68" name="Oval 67"/>
          <p:cNvSpPr/>
          <p:nvPr/>
        </p:nvSpPr>
        <p:spPr>
          <a:xfrm>
            <a:off x="3657410" y="2997038"/>
            <a:ext cx="546302" cy="521400"/>
          </a:xfrm>
          <a:prstGeom prst="ellipse">
            <a:avLst/>
          </a:prstGeom>
          <a:noFill/>
          <a:ln>
            <a:solidFill>
              <a:schemeClr val="accent4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69" name="Oval 68"/>
          <p:cNvSpPr/>
          <p:nvPr/>
        </p:nvSpPr>
        <p:spPr>
          <a:xfrm>
            <a:off x="3657410" y="3201342"/>
            <a:ext cx="546302" cy="521400"/>
          </a:xfrm>
          <a:prstGeom prst="ellipse">
            <a:avLst/>
          </a:prstGeom>
          <a:noFill/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78" name="Straight Connector 77"/>
          <p:cNvCxnSpPr>
            <a:cxnSpLocks/>
          </p:cNvCxnSpPr>
          <p:nvPr/>
        </p:nvCxnSpPr>
        <p:spPr>
          <a:xfrm>
            <a:off x="2964413" y="3871884"/>
            <a:ext cx="1815492" cy="0"/>
          </a:xfrm>
          <a:prstGeom prst="line">
            <a:avLst/>
          </a:prstGeom>
          <a:ln w="38100">
            <a:solidFill>
              <a:srgbClr val="D179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cxnSpLocks/>
            <a:stCxn id="69" idx="4"/>
            <a:endCxn id="5" idx="0"/>
          </p:cNvCxnSpPr>
          <p:nvPr/>
        </p:nvCxnSpPr>
        <p:spPr>
          <a:xfrm flipH="1">
            <a:off x="3896056" y="3722742"/>
            <a:ext cx="34505" cy="854743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259807" y="4459748"/>
            <a:ext cx="1256277" cy="705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CIM Load</a:t>
            </a:r>
          </a:p>
        </p:txBody>
      </p:sp>
      <p:sp>
        <p:nvSpPr>
          <p:cNvPr id="88" name="Rounded Rectangle 87"/>
          <p:cNvSpPr/>
          <p:nvPr/>
        </p:nvSpPr>
        <p:spPr>
          <a:xfrm>
            <a:off x="2057400" y="1447800"/>
            <a:ext cx="3355853" cy="3342787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90" name="Rectangle 89"/>
          <p:cNvSpPr/>
          <p:nvPr/>
        </p:nvSpPr>
        <p:spPr>
          <a:xfrm>
            <a:off x="4441165" y="4015265"/>
            <a:ext cx="242798" cy="231731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95" name="Right Brace 94"/>
          <p:cNvSpPr/>
          <p:nvPr/>
        </p:nvSpPr>
        <p:spPr>
          <a:xfrm rot="5400000">
            <a:off x="5479419" y="4272554"/>
            <a:ext cx="375585" cy="882691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96" name="TextBox 95"/>
          <p:cNvSpPr txBox="1"/>
          <p:nvPr/>
        </p:nvSpPr>
        <p:spPr>
          <a:xfrm>
            <a:off x="5030574" y="4850686"/>
            <a:ext cx="1256277" cy="310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Line</a:t>
            </a:r>
          </a:p>
        </p:txBody>
      </p:sp>
      <p:sp>
        <p:nvSpPr>
          <p:cNvPr id="97" name="Rounded Rectangle 96"/>
          <p:cNvSpPr/>
          <p:nvPr/>
        </p:nvSpPr>
        <p:spPr>
          <a:xfrm>
            <a:off x="6082466" y="2720863"/>
            <a:ext cx="1375766" cy="2003757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61" name="TextBox 160"/>
          <p:cNvSpPr txBox="1"/>
          <p:nvPr/>
        </p:nvSpPr>
        <p:spPr>
          <a:xfrm>
            <a:off x="2965621" y="1022819"/>
            <a:ext cx="1664431" cy="415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TSP Station</a:t>
            </a:r>
          </a:p>
        </p:txBody>
      </p:sp>
      <p:sp>
        <p:nvSpPr>
          <p:cNvPr id="162" name="TextBox 161"/>
          <p:cNvSpPr txBox="1"/>
          <p:nvPr/>
        </p:nvSpPr>
        <p:spPr>
          <a:xfrm>
            <a:off x="5904172" y="2350048"/>
            <a:ext cx="1664431" cy="3766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DGR Station</a:t>
            </a:r>
          </a:p>
        </p:txBody>
      </p:sp>
      <p:sp>
        <p:nvSpPr>
          <p:cNvPr id="5" name="Isosceles Triangle 4"/>
          <p:cNvSpPr/>
          <p:nvPr/>
        </p:nvSpPr>
        <p:spPr>
          <a:xfrm rot="10800000">
            <a:off x="3647279" y="4168111"/>
            <a:ext cx="497554" cy="409374"/>
          </a:xfrm>
          <a:prstGeom prst="triangle">
            <a:avLst/>
          </a:prstGeom>
          <a:solidFill>
            <a:schemeClr val="bg1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75" name="Straight Connector 74"/>
          <p:cNvCxnSpPr/>
          <p:nvPr/>
        </p:nvCxnSpPr>
        <p:spPr>
          <a:xfrm>
            <a:off x="6773243" y="3763138"/>
            <a:ext cx="0" cy="728196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val 76"/>
          <p:cNvSpPr/>
          <p:nvPr/>
        </p:nvSpPr>
        <p:spPr>
          <a:xfrm>
            <a:off x="6500093" y="3241738"/>
            <a:ext cx="546302" cy="521400"/>
          </a:xfrm>
          <a:prstGeom prst="ellipse">
            <a:avLst/>
          </a:prstGeom>
          <a:noFill/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ysClr val="windowText" lastClr="000000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6145105" y="2721861"/>
            <a:ext cx="1256277" cy="3766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DGR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67041C8-761A-4815-92C4-6E3C7DF15C55}"/>
              </a:ext>
            </a:extLst>
          </p:cNvPr>
          <p:cNvSpPr/>
          <p:nvPr/>
        </p:nvSpPr>
        <p:spPr>
          <a:xfrm>
            <a:off x="1624328" y="2129338"/>
            <a:ext cx="1341293" cy="611391"/>
          </a:xfrm>
          <a:prstGeom prst="roundRect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Transmission Voltage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482D0387-5D15-4B1E-BB03-948A299745AC}"/>
              </a:ext>
            </a:extLst>
          </p:cNvPr>
          <p:cNvSpPr/>
          <p:nvPr/>
        </p:nvSpPr>
        <p:spPr>
          <a:xfrm>
            <a:off x="1726159" y="4013501"/>
            <a:ext cx="1341293" cy="611391"/>
          </a:xfrm>
          <a:prstGeom prst="roundRect">
            <a:avLst/>
          </a:prstGeom>
          <a:solidFill>
            <a:schemeClr val="bg1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Distribution Voltage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36F1BD0-83F7-44DD-8A3D-15DBE9C68C0E}"/>
              </a:ext>
            </a:extLst>
          </p:cNvPr>
          <p:cNvCxnSpPr>
            <a:cxnSpLocks/>
          </p:cNvCxnSpPr>
          <p:nvPr/>
        </p:nvCxnSpPr>
        <p:spPr>
          <a:xfrm>
            <a:off x="2275006" y="3459318"/>
            <a:ext cx="689407" cy="41256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DC336858-8CF3-47D8-9521-A7EAE41D7B98}"/>
              </a:ext>
            </a:extLst>
          </p:cNvPr>
          <p:cNvSpPr/>
          <p:nvPr/>
        </p:nvSpPr>
        <p:spPr>
          <a:xfrm>
            <a:off x="1317034" y="3054482"/>
            <a:ext cx="1341293" cy="611391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Resource Node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ED6922B6-090B-4208-AFDB-27436976CF45}"/>
              </a:ext>
            </a:extLst>
          </p:cNvPr>
          <p:cNvCxnSpPr>
            <a:cxnSpLocks/>
          </p:cNvCxnSpPr>
          <p:nvPr/>
        </p:nvCxnSpPr>
        <p:spPr>
          <a:xfrm>
            <a:off x="4557248" y="3871884"/>
            <a:ext cx="0" cy="627215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477AAD1D-CF8F-4942-9609-E5EEE89BAABE}"/>
              </a:ext>
            </a:extLst>
          </p:cNvPr>
          <p:cNvCxnSpPr>
            <a:cxnSpLocks/>
          </p:cNvCxnSpPr>
          <p:nvPr/>
        </p:nvCxnSpPr>
        <p:spPr>
          <a:xfrm>
            <a:off x="4557248" y="4487129"/>
            <a:ext cx="2215995" cy="0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5636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DGR</a:t>
            </a:r>
            <a:r>
              <a:rPr lang="en-US" b="1" dirty="0">
                <a:solidFill>
                  <a:schemeClr val="accent1"/>
                </a:solidFill>
              </a:rPr>
              <a:t> Ex</a:t>
            </a:r>
            <a:r>
              <a:rPr lang="en-US" dirty="0"/>
              <a:t>ample #1, Post NPRR 1016 w/o NPRR 1099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cxnSp>
        <p:nvCxnSpPr>
          <p:cNvPr id="43" name="Straight Connector 42"/>
          <p:cNvCxnSpPr>
            <a:cxnSpLocks/>
          </p:cNvCxnSpPr>
          <p:nvPr/>
        </p:nvCxnSpPr>
        <p:spPr>
          <a:xfrm>
            <a:off x="2072344" y="2849718"/>
            <a:ext cx="3162027" cy="0"/>
          </a:xfrm>
          <a:prstGeom prst="lin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endCxn id="68" idx="0"/>
          </p:cNvCxnSpPr>
          <p:nvPr/>
        </p:nvCxnSpPr>
        <p:spPr>
          <a:xfrm flipH="1">
            <a:off x="2961125" y="1725875"/>
            <a:ext cx="2" cy="1271163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2845214" y="2403821"/>
            <a:ext cx="242798" cy="231731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59" name="Cloud 58"/>
          <p:cNvSpPr/>
          <p:nvPr/>
        </p:nvSpPr>
        <p:spPr>
          <a:xfrm>
            <a:off x="1880197" y="1503273"/>
            <a:ext cx="2120655" cy="758582"/>
          </a:xfrm>
          <a:prstGeom prst="cloud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60" name="TextBox 59"/>
          <p:cNvSpPr txBox="1"/>
          <p:nvPr/>
        </p:nvSpPr>
        <p:spPr>
          <a:xfrm>
            <a:off x="2402080" y="1650453"/>
            <a:ext cx="10508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Transmission Network</a:t>
            </a:r>
          </a:p>
        </p:txBody>
      </p:sp>
      <p:sp>
        <p:nvSpPr>
          <p:cNvPr id="68" name="Oval 67"/>
          <p:cNvSpPr/>
          <p:nvPr/>
        </p:nvSpPr>
        <p:spPr>
          <a:xfrm>
            <a:off x="2687974" y="2997038"/>
            <a:ext cx="546302" cy="521400"/>
          </a:xfrm>
          <a:prstGeom prst="ellipse">
            <a:avLst/>
          </a:prstGeom>
          <a:noFill/>
          <a:ln>
            <a:solidFill>
              <a:schemeClr val="accent4">
                <a:lumMod val="75000"/>
                <a:lumOff val="25000"/>
              </a:schemeClr>
            </a:solidFill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69" name="Oval 68"/>
          <p:cNvSpPr/>
          <p:nvPr/>
        </p:nvSpPr>
        <p:spPr>
          <a:xfrm>
            <a:off x="2687974" y="3201342"/>
            <a:ext cx="546302" cy="521400"/>
          </a:xfrm>
          <a:prstGeom prst="ellipse">
            <a:avLst/>
          </a:prstGeom>
          <a:noFill/>
          <a:ln>
            <a:solidFill>
              <a:srgbClr val="D179B8"/>
            </a:solidFill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78" name="Straight Connector 77"/>
          <p:cNvCxnSpPr>
            <a:cxnSpLocks/>
          </p:cNvCxnSpPr>
          <p:nvPr/>
        </p:nvCxnSpPr>
        <p:spPr>
          <a:xfrm>
            <a:off x="1994977" y="3871884"/>
            <a:ext cx="1815492" cy="0"/>
          </a:xfrm>
          <a:prstGeom prst="line">
            <a:avLst/>
          </a:prstGeom>
          <a:ln w="38100">
            <a:solidFill>
              <a:srgbClr val="D179B8"/>
            </a:solidFill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cxnSpLocks/>
            <a:stCxn id="69" idx="4"/>
            <a:endCxn id="5" idx="0"/>
          </p:cNvCxnSpPr>
          <p:nvPr/>
        </p:nvCxnSpPr>
        <p:spPr>
          <a:xfrm>
            <a:off x="2961125" y="3722742"/>
            <a:ext cx="7727" cy="764387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254453" y="4452866"/>
            <a:ext cx="1256277" cy="705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CIM Load</a:t>
            </a:r>
          </a:p>
        </p:txBody>
      </p:sp>
      <p:sp>
        <p:nvSpPr>
          <p:cNvPr id="88" name="Rounded Rectangle 87"/>
          <p:cNvSpPr/>
          <p:nvPr/>
        </p:nvSpPr>
        <p:spPr>
          <a:xfrm>
            <a:off x="1422997" y="1447800"/>
            <a:ext cx="4194053" cy="3342787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95" name="Right Brace 94"/>
          <p:cNvSpPr/>
          <p:nvPr/>
        </p:nvSpPr>
        <p:spPr>
          <a:xfrm rot="5400000">
            <a:off x="5683216" y="4272554"/>
            <a:ext cx="375585" cy="882691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96" name="TextBox 95"/>
          <p:cNvSpPr txBox="1"/>
          <p:nvPr/>
        </p:nvSpPr>
        <p:spPr>
          <a:xfrm>
            <a:off x="5030574" y="4850686"/>
            <a:ext cx="1256277" cy="310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Line</a:t>
            </a:r>
          </a:p>
        </p:txBody>
      </p:sp>
      <p:sp>
        <p:nvSpPr>
          <p:cNvPr id="97" name="Rounded Rectangle 96"/>
          <p:cNvSpPr/>
          <p:nvPr/>
        </p:nvSpPr>
        <p:spPr>
          <a:xfrm>
            <a:off x="6286263" y="2720863"/>
            <a:ext cx="1375766" cy="2003757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61" name="TextBox 160"/>
          <p:cNvSpPr txBox="1"/>
          <p:nvPr/>
        </p:nvSpPr>
        <p:spPr>
          <a:xfrm>
            <a:off x="3169418" y="1022819"/>
            <a:ext cx="1664431" cy="415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TSP Station</a:t>
            </a:r>
          </a:p>
        </p:txBody>
      </p:sp>
      <p:sp>
        <p:nvSpPr>
          <p:cNvPr id="162" name="TextBox 161"/>
          <p:cNvSpPr txBox="1"/>
          <p:nvPr/>
        </p:nvSpPr>
        <p:spPr>
          <a:xfrm>
            <a:off x="6107969" y="2350048"/>
            <a:ext cx="1664431" cy="3766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DGR Station</a:t>
            </a:r>
          </a:p>
        </p:txBody>
      </p:sp>
      <p:sp>
        <p:nvSpPr>
          <p:cNvPr id="5" name="Isosceles Triangle 4"/>
          <p:cNvSpPr/>
          <p:nvPr/>
        </p:nvSpPr>
        <p:spPr>
          <a:xfrm rot="10800000">
            <a:off x="2720075" y="4077755"/>
            <a:ext cx="497554" cy="409374"/>
          </a:xfrm>
          <a:prstGeom prst="triangle">
            <a:avLst/>
          </a:prstGeom>
          <a:solidFill>
            <a:schemeClr val="bg1"/>
          </a:solidFill>
          <a:ln>
            <a:solidFill>
              <a:srgbClr val="D179B8"/>
            </a:solidFill>
          </a:ln>
          <a:effectLst>
            <a:glow rad="101600">
              <a:srgbClr val="FF000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75" name="Straight Connector 74"/>
          <p:cNvCxnSpPr/>
          <p:nvPr/>
        </p:nvCxnSpPr>
        <p:spPr>
          <a:xfrm>
            <a:off x="6977040" y="3763138"/>
            <a:ext cx="0" cy="728196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  <a:effectLst>
            <a:glow rad="101600">
              <a:srgbClr val="FF00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val 76"/>
          <p:cNvSpPr/>
          <p:nvPr/>
        </p:nvSpPr>
        <p:spPr>
          <a:xfrm>
            <a:off x="6703890" y="3241738"/>
            <a:ext cx="546302" cy="521400"/>
          </a:xfrm>
          <a:prstGeom prst="ellipse">
            <a:avLst/>
          </a:prstGeom>
          <a:noFill/>
          <a:ln>
            <a:solidFill>
              <a:srgbClr val="D179B8"/>
            </a:solidFill>
          </a:ln>
          <a:effectLst>
            <a:glow rad="101600">
              <a:srgbClr val="FF000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ysClr val="windowText" lastClr="000000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6348902" y="2721861"/>
            <a:ext cx="1256277" cy="3766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DGR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67041C8-761A-4815-92C4-6E3C7DF15C55}"/>
              </a:ext>
            </a:extLst>
          </p:cNvPr>
          <p:cNvSpPr/>
          <p:nvPr/>
        </p:nvSpPr>
        <p:spPr>
          <a:xfrm>
            <a:off x="983283" y="2182100"/>
            <a:ext cx="1341293" cy="611391"/>
          </a:xfrm>
          <a:prstGeom prst="roundRect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Transmission Voltage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482D0387-5D15-4B1E-BB03-948A299745AC}"/>
              </a:ext>
            </a:extLst>
          </p:cNvPr>
          <p:cNvSpPr/>
          <p:nvPr/>
        </p:nvSpPr>
        <p:spPr>
          <a:xfrm>
            <a:off x="1019311" y="4025540"/>
            <a:ext cx="1341293" cy="611391"/>
          </a:xfrm>
          <a:prstGeom prst="roundRect">
            <a:avLst/>
          </a:prstGeom>
          <a:solidFill>
            <a:schemeClr val="bg1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Distribution Voltage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36F1BD0-83F7-44DD-8A3D-15DBE9C68C0E}"/>
              </a:ext>
            </a:extLst>
          </p:cNvPr>
          <p:cNvCxnSpPr>
            <a:cxnSpLocks/>
          </p:cNvCxnSpPr>
          <p:nvPr/>
        </p:nvCxnSpPr>
        <p:spPr>
          <a:xfrm>
            <a:off x="1633968" y="3389903"/>
            <a:ext cx="667434" cy="46309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DC336858-8CF3-47D8-9521-A7EAE41D7B98}"/>
              </a:ext>
            </a:extLst>
          </p:cNvPr>
          <p:cNvSpPr/>
          <p:nvPr/>
        </p:nvSpPr>
        <p:spPr>
          <a:xfrm>
            <a:off x="330288" y="3002840"/>
            <a:ext cx="1341293" cy="611391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Resource Node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ED6922B6-090B-4208-AFDB-27436976CF45}"/>
              </a:ext>
            </a:extLst>
          </p:cNvPr>
          <p:cNvCxnSpPr>
            <a:cxnSpLocks/>
          </p:cNvCxnSpPr>
          <p:nvPr/>
        </p:nvCxnSpPr>
        <p:spPr>
          <a:xfrm>
            <a:off x="3587812" y="3871884"/>
            <a:ext cx="0" cy="627215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  <a:effectLst>
            <a:glow rad="101600">
              <a:srgbClr val="FF00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477AAD1D-CF8F-4942-9609-E5EEE89BAABE}"/>
              </a:ext>
            </a:extLst>
          </p:cNvPr>
          <p:cNvCxnSpPr>
            <a:cxnSpLocks/>
          </p:cNvCxnSpPr>
          <p:nvPr/>
        </p:nvCxnSpPr>
        <p:spPr>
          <a:xfrm>
            <a:off x="3587812" y="4487129"/>
            <a:ext cx="3389228" cy="0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  <a:effectLst>
            <a:glow rad="101600">
              <a:srgbClr val="FF00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>
            <a:extLst>
              <a:ext uri="{FF2B5EF4-FFF2-40B4-BE49-F238E27FC236}">
                <a16:creationId xmlns:a16="http://schemas.microsoft.com/office/drawing/2014/main" id="{D05F4AA1-A8C3-40B2-B447-F7ACB8F6A7D3}"/>
              </a:ext>
            </a:extLst>
          </p:cNvPr>
          <p:cNvSpPr/>
          <p:nvPr/>
        </p:nvSpPr>
        <p:spPr>
          <a:xfrm>
            <a:off x="4729589" y="3147024"/>
            <a:ext cx="546302" cy="521400"/>
          </a:xfrm>
          <a:prstGeom prst="ellipse">
            <a:avLst/>
          </a:prstGeom>
          <a:noFill/>
          <a:ln>
            <a:solidFill>
              <a:srgbClr val="0071CB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ysClr val="windowText" lastClr="000000"/>
              </a:solidFill>
            </a:endParaRPr>
          </a:p>
        </p:txBody>
      </p: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0994D04E-A58E-4905-89B1-532B459237DD}"/>
              </a:ext>
            </a:extLst>
          </p:cNvPr>
          <p:cNvSpPr/>
          <p:nvPr/>
        </p:nvSpPr>
        <p:spPr>
          <a:xfrm rot="10800000">
            <a:off x="3890876" y="3232895"/>
            <a:ext cx="497554" cy="409374"/>
          </a:xfrm>
          <a:prstGeom prst="triangle">
            <a:avLst/>
          </a:prstGeom>
          <a:solidFill>
            <a:schemeClr val="bg1"/>
          </a:solidFill>
          <a:ln>
            <a:solidFill>
              <a:srgbClr val="0071CB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79FB007-C8FA-4245-91A1-88AC0807AB60}"/>
              </a:ext>
            </a:extLst>
          </p:cNvPr>
          <p:cNvSpPr txBox="1"/>
          <p:nvPr/>
        </p:nvSpPr>
        <p:spPr>
          <a:xfrm>
            <a:off x="3555096" y="3547427"/>
            <a:ext cx="1256277" cy="705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CIM Load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E19E4BC4-BE92-4263-A8E9-83115B5CAC27}"/>
              </a:ext>
            </a:extLst>
          </p:cNvPr>
          <p:cNvCxnSpPr>
            <a:cxnSpLocks/>
          </p:cNvCxnSpPr>
          <p:nvPr/>
        </p:nvCxnSpPr>
        <p:spPr>
          <a:xfrm>
            <a:off x="4138236" y="2849718"/>
            <a:ext cx="0" cy="374681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D65FB60E-73D5-453D-AEE9-C30F89D0D829}"/>
              </a:ext>
            </a:extLst>
          </p:cNvPr>
          <p:cNvCxnSpPr>
            <a:cxnSpLocks/>
          </p:cNvCxnSpPr>
          <p:nvPr/>
        </p:nvCxnSpPr>
        <p:spPr>
          <a:xfrm>
            <a:off x="5002740" y="2849718"/>
            <a:ext cx="0" cy="297306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B4B91614-4116-43A7-86AC-C4240515FDDF}"/>
              </a:ext>
            </a:extLst>
          </p:cNvPr>
          <p:cNvCxnSpPr>
            <a:cxnSpLocks/>
          </p:cNvCxnSpPr>
          <p:nvPr/>
        </p:nvCxnSpPr>
        <p:spPr>
          <a:xfrm flipH="1">
            <a:off x="4388431" y="1936865"/>
            <a:ext cx="501202" cy="90670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E6573116-3710-467A-8599-590D565F5753}"/>
              </a:ext>
            </a:extLst>
          </p:cNvPr>
          <p:cNvSpPr/>
          <p:nvPr/>
        </p:nvSpPr>
        <p:spPr>
          <a:xfrm>
            <a:off x="4593276" y="1731240"/>
            <a:ext cx="1341293" cy="611391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New Resource Node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3C01EA2-0BF9-4E4C-84D5-61C28D016D1E}"/>
              </a:ext>
            </a:extLst>
          </p:cNvPr>
          <p:cNvSpPr/>
          <p:nvPr/>
        </p:nvSpPr>
        <p:spPr>
          <a:xfrm>
            <a:off x="1019311" y="5587542"/>
            <a:ext cx="2027516" cy="303874"/>
          </a:xfrm>
          <a:prstGeom prst="rect">
            <a:avLst/>
          </a:prstGeom>
          <a:noFill/>
          <a:ln>
            <a:solidFill>
              <a:srgbClr val="9BF5FF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New Equipment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7A82909-28E0-4B5B-A9AF-E8BFB0C87A41}"/>
              </a:ext>
            </a:extLst>
          </p:cNvPr>
          <p:cNvSpPr/>
          <p:nvPr/>
        </p:nvSpPr>
        <p:spPr>
          <a:xfrm>
            <a:off x="6159757" y="5609982"/>
            <a:ext cx="2027516" cy="303874"/>
          </a:xfrm>
          <a:prstGeom prst="rect">
            <a:avLst/>
          </a:prstGeom>
          <a:noFill/>
          <a:ln>
            <a:solidFill>
              <a:srgbClr val="FFA7A7"/>
            </a:solidFill>
          </a:ln>
          <a:effectLst>
            <a:glow rad="228600">
              <a:srgbClr val="FF00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Equipment removed from the field and model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D168387E-D7E7-471A-A482-9DC202069AB8}"/>
              </a:ext>
            </a:extLst>
          </p:cNvPr>
          <p:cNvSpPr/>
          <p:nvPr/>
        </p:nvSpPr>
        <p:spPr>
          <a:xfrm>
            <a:off x="3499921" y="5204020"/>
            <a:ext cx="2291279" cy="1043565"/>
          </a:xfrm>
          <a:prstGeom prst="rect">
            <a:avLst/>
          </a:prstGeom>
          <a:noFill/>
          <a:ln>
            <a:solidFill>
              <a:srgbClr val="FFFF00"/>
            </a:solidFill>
          </a:ln>
          <a:effectLst>
            <a:glow rad="2286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Equipment not needed or does not exist in the field, but left behind due to Resource Node location</a:t>
            </a:r>
          </a:p>
        </p:txBody>
      </p:sp>
      <p:sp>
        <p:nvSpPr>
          <p:cNvPr id="90" name="Rectangle 89"/>
          <p:cNvSpPr/>
          <p:nvPr/>
        </p:nvSpPr>
        <p:spPr>
          <a:xfrm>
            <a:off x="3471729" y="4015265"/>
            <a:ext cx="242798" cy="231731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  <a:effectLst>
            <a:glow rad="101600">
              <a:srgbClr val="FF000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</p:spTree>
    <p:extLst>
      <p:ext uri="{BB962C8B-B14F-4D97-AF65-F5344CB8AC3E}">
        <p14:creationId xmlns:p14="http://schemas.microsoft.com/office/powerpoint/2010/main" val="1333370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DGR</a:t>
            </a:r>
            <a:r>
              <a:rPr lang="en-US" b="1" dirty="0">
                <a:solidFill>
                  <a:schemeClr val="accent1"/>
                </a:solidFill>
              </a:rPr>
              <a:t> Ex</a:t>
            </a:r>
            <a:r>
              <a:rPr lang="en-US" dirty="0"/>
              <a:t>ample #1, Post NPRR 1016 w/o NPRR 1099 (clean)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cxnSp>
        <p:nvCxnSpPr>
          <p:cNvPr id="43" name="Straight Connector 42"/>
          <p:cNvCxnSpPr>
            <a:cxnSpLocks/>
          </p:cNvCxnSpPr>
          <p:nvPr/>
        </p:nvCxnSpPr>
        <p:spPr>
          <a:xfrm>
            <a:off x="3316347" y="2913260"/>
            <a:ext cx="3162027" cy="0"/>
          </a:xfrm>
          <a:prstGeom prst="lin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endCxn id="68" idx="0"/>
          </p:cNvCxnSpPr>
          <p:nvPr/>
        </p:nvCxnSpPr>
        <p:spPr>
          <a:xfrm flipH="1">
            <a:off x="4205128" y="1789417"/>
            <a:ext cx="2" cy="1271163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4089217" y="2467363"/>
            <a:ext cx="242798" cy="231731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59" name="Cloud 58"/>
          <p:cNvSpPr/>
          <p:nvPr/>
        </p:nvSpPr>
        <p:spPr>
          <a:xfrm>
            <a:off x="3124200" y="1566815"/>
            <a:ext cx="2120655" cy="758582"/>
          </a:xfrm>
          <a:prstGeom prst="cloud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60" name="TextBox 59"/>
          <p:cNvSpPr txBox="1"/>
          <p:nvPr/>
        </p:nvSpPr>
        <p:spPr>
          <a:xfrm>
            <a:off x="3646083" y="1713995"/>
            <a:ext cx="10508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Transmission Network</a:t>
            </a:r>
          </a:p>
        </p:txBody>
      </p:sp>
      <p:sp>
        <p:nvSpPr>
          <p:cNvPr id="68" name="Oval 67"/>
          <p:cNvSpPr/>
          <p:nvPr/>
        </p:nvSpPr>
        <p:spPr>
          <a:xfrm>
            <a:off x="3931977" y="3060580"/>
            <a:ext cx="546302" cy="521400"/>
          </a:xfrm>
          <a:prstGeom prst="ellipse">
            <a:avLst/>
          </a:prstGeom>
          <a:noFill/>
          <a:ln>
            <a:solidFill>
              <a:schemeClr val="accent4">
                <a:lumMod val="75000"/>
                <a:lumOff val="25000"/>
              </a:schemeClr>
            </a:solidFill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69" name="Oval 68"/>
          <p:cNvSpPr/>
          <p:nvPr/>
        </p:nvSpPr>
        <p:spPr>
          <a:xfrm>
            <a:off x="3931977" y="3264884"/>
            <a:ext cx="546302" cy="521400"/>
          </a:xfrm>
          <a:prstGeom prst="ellipse">
            <a:avLst/>
          </a:prstGeom>
          <a:noFill/>
          <a:ln>
            <a:solidFill>
              <a:srgbClr val="D179B8"/>
            </a:solidFill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78" name="Straight Connector 77"/>
          <p:cNvCxnSpPr>
            <a:cxnSpLocks/>
          </p:cNvCxnSpPr>
          <p:nvPr/>
        </p:nvCxnSpPr>
        <p:spPr>
          <a:xfrm>
            <a:off x="3238980" y="3935426"/>
            <a:ext cx="1815492" cy="0"/>
          </a:xfrm>
          <a:prstGeom prst="line">
            <a:avLst/>
          </a:prstGeom>
          <a:ln w="38100">
            <a:solidFill>
              <a:srgbClr val="D179B8"/>
            </a:solidFill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ounded Rectangle 87"/>
          <p:cNvSpPr/>
          <p:nvPr/>
        </p:nvSpPr>
        <p:spPr>
          <a:xfrm>
            <a:off x="2667000" y="1511342"/>
            <a:ext cx="4194053" cy="3342787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61" name="TextBox 160"/>
          <p:cNvSpPr txBox="1"/>
          <p:nvPr/>
        </p:nvSpPr>
        <p:spPr>
          <a:xfrm>
            <a:off x="3864681" y="1086457"/>
            <a:ext cx="1664431" cy="415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TSP Station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67041C8-761A-4815-92C4-6E3C7DF15C55}"/>
              </a:ext>
            </a:extLst>
          </p:cNvPr>
          <p:cNvSpPr/>
          <p:nvPr/>
        </p:nvSpPr>
        <p:spPr>
          <a:xfrm>
            <a:off x="2227286" y="2245642"/>
            <a:ext cx="1341293" cy="611391"/>
          </a:xfrm>
          <a:prstGeom prst="roundRect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Transmission Voltage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482D0387-5D15-4B1E-BB03-948A299745AC}"/>
              </a:ext>
            </a:extLst>
          </p:cNvPr>
          <p:cNvSpPr/>
          <p:nvPr/>
        </p:nvSpPr>
        <p:spPr>
          <a:xfrm>
            <a:off x="2263314" y="4089082"/>
            <a:ext cx="1341293" cy="611391"/>
          </a:xfrm>
          <a:prstGeom prst="roundRect">
            <a:avLst/>
          </a:prstGeom>
          <a:solidFill>
            <a:schemeClr val="bg1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Distribution Voltage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36F1BD0-83F7-44DD-8A3D-15DBE9C68C0E}"/>
              </a:ext>
            </a:extLst>
          </p:cNvPr>
          <p:cNvCxnSpPr>
            <a:cxnSpLocks/>
          </p:cNvCxnSpPr>
          <p:nvPr/>
        </p:nvCxnSpPr>
        <p:spPr>
          <a:xfrm>
            <a:off x="2877971" y="3453445"/>
            <a:ext cx="667434" cy="46309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DC336858-8CF3-47D8-9521-A7EAE41D7B98}"/>
              </a:ext>
            </a:extLst>
          </p:cNvPr>
          <p:cNvSpPr/>
          <p:nvPr/>
        </p:nvSpPr>
        <p:spPr>
          <a:xfrm>
            <a:off x="1574291" y="3066382"/>
            <a:ext cx="1341293" cy="611391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Resource Node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ED6922B6-090B-4208-AFDB-27436976CF45}"/>
              </a:ext>
            </a:extLst>
          </p:cNvPr>
          <p:cNvCxnSpPr>
            <a:cxnSpLocks/>
            <a:stCxn id="69" idx="4"/>
          </p:cNvCxnSpPr>
          <p:nvPr/>
        </p:nvCxnSpPr>
        <p:spPr>
          <a:xfrm>
            <a:off x="4205128" y="3786284"/>
            <a:ext cx="0" cy="149142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>
            <a:extLst>
              <a:ext uri="{FF2B5EF4-FFF2-40B4-BE49-F238E27FC236}">
                <a16:creationId xmlns:a16="http://schemas.microsoft.com/office/drawing/2014/main" id="{D05F4AA1-A8C3-40B2-B447-F7ACB8F6A7D3}"/>
              </a:ext>
            </a:extLst>
          </p:cNvPr>
          <p:cNvSpPr/>
          <p:nvPr/>
        </p:nvSpPr>
        <p:spPr>
          <a:xfrm>
            <a:off x="5973592" y="3210566"/>
            <a:ext cx="546302" cy="521400"/>
          </a:xfrm>
          <a:prstGeom prst="ellipse">
            <a:avLst/>
          </a:prstGeom>
          <a:noFill/>
          <a:ln>
            <a:solidFill>
              <a:srgbClr val="0071CB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ysClr val="windowText" lastClr="000000"/>
              </a:solidFill>
            </a:endParaRPr>
          </a:p>
        </p:txBody>
      </p: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0994D04E-A58E-4905-89B1-532B459237DD}"/>
              </a:ext>
            </a:extLst>
          </p:cNvPr>
          <p:cNvSpPr/>
          <p:nvPr/>
        </p:nvSpPr>
        <p:spPr>
          <a:xfrm rot="10800000">
            <a:off x="5134879" y="3296437"/>
            <a:ext cx="497554" cy="409374"/>
          </a:xfrm>
          <a:prstGeom prst="triangle">
            <a:avLst/>
          </a:prstGeom>
          <a:solidFill>
            <a:schemeClr val="bg1"/>
          </a:solidFill>
          <a:ln>
            <a:solidFill>
              <a:srgbClr val="0071CB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79FB007-C8FA-4245-91A1-88AC0807AB60}"/>
              </a:ext>
            </a:extLst>
          </p:cNvPr>
          <p:cNvSpPr txBox="1"/>
          <p:nvPr/>
        </p:nvSpPr>
        <p:spPr>
          <a:xfrm>
            <a:off x="4799099" y="3610969"/>
            <a:ext cx="1256277" cy="705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CIM Load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E19E4BC4-BE92-4263-A8E9-83115B5CAC27}"/>
              </a:ext>
            </a:extLst>
          </p:cNvPr>
          <p:cNvCxnSpPr>
            <a:cxnSpLocks/>
          </p:cNvCxnSpPr>
          <p:nvPr/>
        </p:nvCxnSpPr>
        <p:spPr>
          <a:xfrm>
            <a:off x="5382239" y="2913260"/>
            <a:ext cx="0" cy="374681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D65FB60E-73D5-453D-AEE9-C30F89D0D829}"/>
              </a:ext>
            </a:extLst>
          </p:cNvPr>
          <p:cNvCxnSpPr>
            <a:cxnSpLocks/>
          </p:cNvCxnSpPr>
          <p:nvPr/>
        </p:nvCxnSpPr>
        <p:spPr>
          <a:xfrm>
            <a:off x="6246743" y="2913260"/>
            <a:ext cx="0" cy="297306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B4B91614-4116-43A7-86AC-C4240515FDDF}"/>
              </a:ext>
            </a:extLst>
          </p:cNvPr>
          <p:cNvCxnSpPr>
            <a:cxnSpLocks/>
          </p:cNvCxnSpPr>
          <p:nvPr/>
        </p:nvCxnSpPr>
        <p:spPr>
          <a:xfrm flipH="1">
            <a:off x="5632434" y="2000407"/>
            <a:ext cx="501202" cy="90670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E6573116-3710-467A-8599-590D565F5753}"/>
              </a:ext>
            </a:extLst>
          </p:cNvPr>
          <p:cNvSpPr/>
          <p:nvPr/>
        </p:nvSpPr>
        <p:spPr>
          <a:xfrm>
            <a:off x="5837279" y="1794782"/>
            <a:ext cx="1341293" cy="611391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New Resource Node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3C01EA2-0BF9-4E4C-84D5-61C28D016D1E}"/>
              </a:ext>
            </a:extLst>
          </p:cNvPr>
          <p:cNvSpPr/>
          <p:nvPr/>
        </p:nvSpPr>
        <p:spPr>
          <a:xfrm>
            <a:off x="1019311" y="5587542"/>
            <a:ext cx="2027516" cy="303874"/>
          </a:xfrm>
          <a:prstGeom prst="rect">
            <a:avLst/>
          </a:prstGeom>
          <a:noFill/>
          <a:ln>
            <a:solidFill>
              <a:srgbClr val="9BF5FF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New Equipment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97F4083D-8660-4EAC-8670-2AEA67A12258}"/>
              </a:ext>
            </a:extLst>
          </p:cNvPr>
          <p:cNvSpPr/>
          <p:nvPr/>
        </p:nvSpPr>
        <p:spPr>
          <a:xfrm>
            <a:off x="6055376" y="5151434"/>
            <a:ext cx="2234434" cy="1043565"/>
          </a:xfrm>
          <a:prstGeom prst="rect">
            <a:avLst/>
          </a:prstGeom>
          <a:noFill/>
          <a:ln>
            <a:solidFill>
              <a:srgbClr val="FFFF00"/>
            </a:solidFill>
          </a:ln>
          <a:effectLst>
            <a:glow rad="2286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Equipment not Needed, but left behind due to Resource Node Location</a:t>
            </a:r>
          </a:p>
        </p:txBody>
      </p:sp>
    </p:spTree>
    <p:extLst>
      <p:ext uri="{BB962C8B-B14F-4D97-AF65-F5344CB8AC3E}">
        <p14:creationId xmlns:p14="http://schemas.microsoft.com/office/powerpoint/2010/main" val="1379545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DGR</a:t>
            </a:r>
            <a:r>
              <a:rPr lang="en-US" b="1" dirty="0">
                <a:solidFill>
                  <a:schemeClr val="accent1"/>
                </a:solidFill>
              </a:rPr>
              <a:t> Ex</a:t>
            </a:r>
            <a:r>
              <a:rPr lang="en-US" dirty="0"/>
              <a:t>ample #1, Post NPRR 1016 with NPRR 1099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cxnSp>
        <p:nvCxnSpPr>
          <p:cNvPr id="43" name="Straight Connector 42"/>
          <p:cNvCxnSpPr>
            <a:cxnSpLocks/>
          </p:cNvCxnSpPr>
          <p:nvPr/>
        </p:nvCxnSpPr>
        <p:spPr>
          <a:xfrm>
            <a:off x="2072344" y="2849718"/>
            <a:ext cx="3162027" cy="0"/>
          </a:xfrm>
          <a:prstGeom prst="lin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endCxn id="68" idx="0"/>
          </p:cNvCxnSpPr>
          <p:nvPr/>
        </p:nvCxnSpPr>
        <p:spPr>
          <a:xfrm flipH="1">
            <a:off x="2961125" y="1725875"/>
            <a:ext cx="2" cy="1271163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2845214" y="2403821"/>
            <a:ext cx="242798" cy="231731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59" name="Cloud 58"/>
          <p:cNvSpPr/>
          <p:nvPr/>
        </p:nvSpPr>
        <p:spPr>
          <a:xfrm>
            <a:off x="1880197" y="1503273"/>
            <a:ext cx="2120655" cy="758582"/>
          </a:xfrm>
          <a:prstGeom prst="cloud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60" name="TextBox 59"/>
          <p:cNvSpPr txBox="1"/>
          <p:nvPr/>
        </p:nvSpPr>
        <p:spPr>
          <a:xfrm>
            <a:off x="2402080" y="1650453"/>
            <a:ext cx="10508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Transmission Network</a:t>
            </a:r>
          </a:p>
        </p:txBody>
      </p:sp>
      <p:sp>
        <p:nvSpPr>
          <p:cNvPr id="68" name="Oval 67"/>
          <p:cNvSpPr/>
          <p:nvPr/>
        </p:nvSpPr>
        <p:spPr>
          <a:xfrm>
            <a:off x="2687974" y="2997038"/>
            <a:ext cx="546302" cy="521400"/>
          </a:xfrm>
          <a:prstGeom prst="ellipse">
            <a:avLst/>
          </a:prstGeom>
          <a:noFill/>
          <a:ln>
            <a:solidFill>
              <a:schemeClr val="accent4">
                <a:lumMod val="75000"/>
                <a:lumOff val="25000"/>
              </a:schemeClr>
            </a:solidFill>
          </a:ln>
          <a:effectLst>
            <a:glow rad="101600">
              <a:srgbClr val="FF000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69" name="Oval 68"/>
          <p:cNvSpPr/>
          <p:nvPr/>
        </p:nvSpPr>
        <p:spPr>
          <a:xfrm>
            <a:off x="2687974" y="3201342"/>
            <a:ext cx="546302" cy="521400"/>
          </a:xfrm>
          <a:prstGeom prst="ellipse">
            <a:avLst/>
          </a:prstGeom>
          <a:noFill/>
          <a:ln>
            <a:solidFill>
              <a:srgbClr val="D179B8"/>
            </a:solidFill>
          </a:ln>
          <a:effectLst>
            <a:glow rad="101600">
              <a:srgbClr val="FF000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78" name="Straight Connector 77"/>
          <p:cNvCxnSpPr>
            <a:cxnSpLocks/>
          </p:cNvCxnSpPr>
          <p:nvPr/>
        </p:nvCxnSpPr>
        <p:spPr>
          <a:xfrm>
            <a:off x="1994977" y="3871884"/>
            <a:ext cx="1815492" cy="0"/>
          </a:xfrm>
          <a:prstGeom prst="line">
            <a:avLst/>
          </a:prstGeom>
          <a:ln w="38100">
            <a:solidFill>
              <a:srgbClr val="D179B8"/>
            </a:solidFill>
          </a:ln>
          <a:effectLst>
            <a:glow rad="101600">
              <a:srgbClr val="FF00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cxnSpLocks/>
            <a:stCxn id="69" idx="4"/>
            <a:endCxn id="5" idx="0"/>
          </p:cNvCxnSpPr>
          <p:nvPr/>
        </p:nvCxnSpPr>
        <p:spPr>
          <a:xfrm>
            <a:off x="2961125" y="3722742"/>
            <a:ext cx="7727" cy="764387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triangle" w="med" len="med"/>
          </a:ln>
          <a:effectLst>
            <a:glow rad="101600">
              <a:srgbClr val="FF00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254453" y="4452866"/>
            <a:ext cx="1256277" cy="705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CIM Load</a:t>
            </a:r>
          </a:p>
        </p:txBody>
      </p:sp>
      <p:sp>
        <p:nvSpPr>
          <p:cNvPr id="88" name="Rounded Rectangle 87"/>
          <p:cNvSpPr/>
          <p:nvPr/>
        </p:nvSpPr>
        <p:spPr>
          <a:xfrm>
            <a:off x="1422997" y="1447800"/>
            <a:ext cx="4194053" cy="3342787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95" name="Right Brace 94"/>
          <p:cNvSpPr/>
          <p:nvPr/>
        </p:nvSpPr>
        <p:spPr>
          <a:xfrm rot="5400000">
            <a:off x="5683216" y="4272554"/>
            <a:ext cx="375585" cy="882691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96" name="TextBox 95"/>
          <p:cNvSpPr txBox="1"/>
          <p:nvPr/>
        </p:nvSpPr>
        <p:spPr>
          <a:xfrm>
            <a:off x="5030574" y="4850686"/>
            <a:ext cx="1256277" cy="310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Line</a:t>
            </a:r>
          </a:p>
        </p:txBody>
      </p:sp>
      <p:sp>
        <p:nvSpPr>
          <p:cNvPr id="97" name="Rounded Rectangle 96"/>
          <p:cNvSpPr/>
          <p:nvPr/>
        </p:nvSpPr>
        <p:spPr>
          <a:xfrm>
            <a:off x="6286263" y="2720863"/>
            <a:ext cx="1375766" cy="2003757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61" name="TextBox 160"/>
          <p:cNvSpPr txBox="1"/>
          <p:nvPr/>
        </p:nvSpPr>
        <p:spPr>
          <a:xfrm>
            <a:off x="3169418" y="1022819"/>
            <a:ext cx="1664431" cy="415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TSP Station</a:t>
            </a:r>
          </a:p>
        </p:txBody>
      </p:sp>
      <p:sp>
        <p:nvSpPr>
          <p:cNvPr id="162" name="TextBox 161"/>
          <p:cNvSpPr txBox="1"/>
          <p:nvPr/>
        </p:nvSpPr>
        <p:spPr>
          <a:xfrm>
            <a:off x="6107969" y="2350048"/>
            <a:ext cx="1664431" cy="3766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DGR Station</a:t>
            </a:r>
          </a:p>
        </p:txBody>
      </p:sp>
      <p:sp>
        <p:nvSpPr>
          <p:cNvPr id="5" name="Isosceles Triangle 4"/>
          <p:cNvSpPr/>
          <p:nvPr/>
        </p:nvSpPr>
        <p:spPr>
          <a:xfrm rot="10800000">
            <a:off x="2720075" y="4077755"/>
            <a:ext cx="497554" cy="409374"/>
          </a:xfrm>
          <a:prstGeom prst="triangle">
            <a:avLst/>
          </a:prstGeom>
          <a:solidFill>
            <a:schemeClr val="bg1"/>
          </a:solidFill>
          <a:ln>
            <a:solidFill>
              <a:srgbClr val="D179B8"/>
            </a:solidFill>
          </a:ln>
          <a:effectLst>
            <a:glow rad="101600">
              <a:srgbClr val="FF000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75" name="Straight Connector 74"/>
          <p:cNvCxnSpPr/>
          <p:nvPr/>
        </p:nvCxnSpPr>
        <p:spPr>
          <a:xfrm>
            <a:off x="6977040" y="3763138"/>
            <a:ext cx="0" cy="728196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  <a:effectLst>
            <a:glow rad="101600">
              <a:srgbClr val="FF00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val 76"/>
          <p:cNvSpPr/>
          <p:nvPr/>
        </p:nvSpPr>
        <p:spPr>
          <a:xfrm>
            <a:off x="6703890" y="3241738"/>
            <a:ext cx="546302" cy="521400"/>
          </a:xfrm>
          <a:prstGeom prst="ellipse">
            <a:avLst/>
          </a:prstGeom>
          <a:noFill/>
          <a:ln>
            <a:solidFill>
              <a:srgbClr val="D179B8"/>
            </a:solidFill>
          </a:ln>
          <a:effectLst>
            <a:glow rad="101600">
              <a:srgbClr val="FF000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ysClr val="windowText" lastClr="000000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6348902" y="2721861"/>
            <a:ext cx="1256277" cy="3766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DGR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67041C8-761A-4815-92C4-6E3C7DF15C55}"/>
              </a:ext>
            </a:extLst>
          </p:cNvPr>
          <p:cNvSpPr/>
          <p:nvPr/>
        </p:nvSpPr>
        <p:spPr>
          <a:xfrm>
            <a:off x="983283" y="2182100"/>
            <a:ext cx="1341293" cy="611391"/>
          </a:xfrm>
          <a:prstGeom prst="roundRect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Transmission Voltage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482D0387-5D15-4B1E-BB03-948A299745AC}"/>
              </a:ext>
            </a:extLst>
          </p:cNvPr>
          <p:cNvSpPr/>
          <p:nvPr/>
        </p:nvSpPr>
        <p:spPr>
          <a:xfrm>
            <a:off x="1019311" y="4025540"/>
            <a:ext cx="1341293" cy="611391"/>
          </a:xfrm>
          <a:prstGeom prst="roundRect">
            <a:avLst/>
          </a:prstGeom>
          <a:solidFill>
            <a:schemeClr val="bg1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Distribution Voltage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ED6922B6-090B-4208-AFDB-27436976CF45}"/>
              </a:ext>
            </a:extLst>
          </p:cNvPr>
          <p:cNvCxnSpPr>
            <a:cxnSpLocks/>
          </p:cNvCxnSpPr>
          <p:nvPr/>
        </p:nvCxnSpPr>
        <p:spPr>
          <a:xfrm>
            <a:off x="3587812" y="3871884"/>
            <a:ext cx="0" cy="627215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  <a:effectLst>
            <a:glow rad="101600">
              <a:srgbClr val="FF00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477AAD1D-CF8F-4942-9609-E5EEE89BAABE}"/>
              </a:ext>
            </a:extLst>
          </p:cNvPr>
          <p:cNvCxnSpPr>
            <a:cxnSpLocks/>
          </p:cNvCxnSpPr>
          <p:nvPr/>
        </p:nvCxnSpPr>
        <p:spPr>
          <a:xfrm>
            <a:off x="3587812" y="4487129"/>
            <a:ext cx="3389228" cy="0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  <a:effectLst>
            <a:glow rad="101600">
              <a:srgbClr val="FF00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>
            <a:extLst>
              <a:ext uri="{FF2B5EF4-FFF2-40B4-BE49-F238E27FC236}">
                <a16:creationId xmlns:a16="http://schemas.microsoft.com/office/drawing/2014/main" id="{D05F4AA1-A8C3-40B2-B447-F7ACB8F6A7D3}"/>
              </a:ext>
            </a:extLst>
          </p:cNvPr>
          <p:cNvSpPr/>
          <p:nvPr/>
        </p:nvSpPr>
        <p:spPr>
          <a:xfrm>
            <a:off x="4729589" y="3147024"/>
            <a:ext cx="546302" cy="521400"/>
          </a:xfrm>
          <a:prstGeom prst="ellipse">
            <a:avLst/>
          </a:prstGeom>
          <a:noFill/>
          <a:ln>
            <a:solidFill>
              <a:srgbClr val="0071CB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ysClr val="windowText" lastClr="000000"/>
              </a:solidFill>
            </a:endParaRPr>
          </a:p>
        </p:txBody>
      </p: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0994D04E-A58E-4905-89B1-532B459237DD}"/>
              </a:ext>
            </a:extLst>
          </p:cNvPr>
          <p:cNvSpPr/>
          <p:nvPr/>
        </p:nvSpPr>
        <p:spPr>
          <a:xfrm rot="10800000">
            <a:off x="3890876" y="3232895"/>
            <a:ext cx="497554" cy="409374"/>
          </a:xfrm>
          <a:prstGeom prst="triangle">
            <a:avLst/>
          </a:prstGeom>
          <a:solidFill>
            <a:schemeClr val="bg1"/>
          </a:solidFill>
          <a:ln>
            <a:solidFill>
              <a:srgbClr val="0071CB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79FB007-C8FA-4245-91A1-88AC0807AB60}"/>
              </a:ext>
            </a:extLst>
          </p:cNvPr>
          <p:cNvSpPr txBox="1"/>
          <p:nvPr/>
        </p:nvSpPr>
        <p:spPr>
          <a:xfrm>
            <a:off x="3555096" y="3547427"/>
            <a:ext cx="1256277" cy="705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CIM Load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E19E4BC4-BE92-4263-A8E9-83115B5CAC27}"/>
              </a:ext>
            </a:extLst>
          </p:cNvPr>
          <p:cNvCxnSpPr>
            <a:cxnSpLocks/>
          </p:cNvCxnSpPr>
          <p:nvPr/>
        </p:nvCxnSpPr>
        <p:spPr>
          <a:xfrm>
            <a:off x="4138236" y="2849718"/>
            <a:ext cx="0" cy="374681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D65FB60E-73D5-453D-AEE9-C30F89D0D829}"/>
              </a:ext>
            </a:extLst>
          </p:cNvPr>
          <p:cNvCxnSpPr>
            <a:cxnSpLocks/>
          </p:cNvCxnSpPr>
          <p:nvPr/>
        </p:nvCxnSpPr>
        <p:spPr>
          <a:xfrm>
            <a:off x="5002740" y="2849718"/>
            <a:ext cx="0" cy="297306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B4B91614-4116-43A7-86AC-C4240515FDDF}"/>
              </a:ext>
            </a:extLst>
          </p:cNvPr>
          <p:cNvCxnSpPr>
            <a:cxnSpLocks/>
          </p:cNvCxnSpPr>
          <p:nvPr/>
        </p:nvCxnSpPr>
        <p:spPr>
          <a:xfrm flipH="1">
            <a:off x="4388431" y="1936865"/>
            <a:ext cx="501202" cy="90670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E6573116-3710-467A-8599-590D565F5753}"/>
              </a:ext>
            </a:extLst>
          </p:cNvPr>
          <p:cNvSpPr/>
          <p:nvPr/>
        </p:nvSpPr>
        <p:spPr>
          <a:xfrm>
            <a:off x="4593276" y="1731240"/>
            <a:ext cx="1341293" cy="611391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tx1"/>
                </a:solidFill>
              </a:rPr>
              <a:t>Relocated</a:t>
            </a:r>
            <a:r>
              <a:rPr lang="en-US" sz="1400" dirty="0">
                <a:solidFill>
                  <a:schemeClr val="tx1"/>
                </a:solidFill>
              </a:rPr>
              <a:t> Resource Node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3C01EA2-0BF9-4E4C-84D5-61C28D016D1E}"/>
              </a:ext>
            </a:extLst>
          </p:cNvPr>
          <p:cNvSpPr/>
          <p:nvPr/>
        </p:nvSpPr>
        <p:spPr>
          <a:xfrm>
            <a:off x="1019311" y="5587542"/>
            <a:ext cx="2027516" cy="303874"/>
          </a:xfrm>
          <a:prstGeom prst="rect">
            <a:avLst/>
          </a:prstGeom>
          <a:noFill/>
          <a:ln>
            <a:solidFill>
              <a:srgbClr val="9BF5FF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New Equipment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7A82909-28E0-4B5B-A9AF-E8BFB0C87A41}"/>
              </a:ext>
            </a:extLst>
          </p:cNvPr>
          <p:cNvSpPr/>
          <p:nvPr/>
        </p:nvSpPr>
        <p:spPr>
          <a:xfrm>
            <a:off x="6159757" y="5609982"/>
            <a:ext cx="2027516" cy="303874"/>
          </a:xfrm>
          <a:prstGeom prst="rect">
            <a:avLst/>
          </a:prstGeom>
          <a:noFill/>
          <a:ln>
            <a:solidFill>
              <a:srgbClr val="FFA7A7"/>
            </a:solidFill>
          </a:ln>
          <a:effectLst>
            <a:glow rad="228600">
              <a:srgbClr val="FF00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Equipment removed from the field and model</a:t>
            </a:r>
          </a:p>
        </p:txBody>
      </p:sp>
      <p:sp>
        <p:nvSpPr>
          <p:cNvPr id="90" name="Rectangle 89"/>
          <p:cNvSpPr/>
          <p:nvPr/>
        </p:nvSpPr>
        <p:spPr>
          <a:xfrm>
            <a:off x="3471729" y="4015265"/>
            <a:ext cx="242798" cy="231731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  <a:effectLst>
            <a:glow rad="101600">
              <a:srgbClr val="FF000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</p:spTree>
    <p:extLst>
      <p:ext uri="{BB962C8B-B14F-4D97-AF65-F5344CB8AC3E}">
        <p14:creationId xmlns:p14="http://schemas.microsoft.com/office/powerpoint/2010/main" val="3094193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DGR</a:t>
            </a:r>
            <a:r>
              <a:rPr lang="en-US" b="1" dirty="0">
                <a:solidFill>
                  <a:schemeClr val="accent1"/>
                </a:solidFill>
              </a:rPr>
              <a:t> Ex</a:t>
            </a:r>
            <a:r>
              <a:rPr lang="en-US" dirty="0"/>
              <a:t>ample #1, Post NPRR 1016 with NPRR 1099 (clean)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cxnSp>
        <p:nvCxnSpPr>
          <p:cNvPr id="43" name="Straight Connector 42"/>
          <p:cNvCxnSpPr>
            <a:cxnSpLocks/>
          </p:cNvCxnSpPr>
          <p:nvPr/>
        </p:nvCxnSpPr>
        <p:spPr>
          <a:xfrm>
            <a:off x="3316347" y="2913260"/>
            <a:ext cx="3162027" cy="0"/>
          </a:xfrm>
          <a:prstGeom prst="lin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cxnSpLocks/>
          </p:cNvCxnSpPr>
          <p:nvPr/>
        </p:nvCxnSpPr>
        <p:spPr>
          <a:xfrm>
            <a:off x="4205130" y="1789417"/>
            <a:ext cx="0" cy="1117692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4089217" y="2467363"/>
            <a:ext cx="242798" cy="231731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59" name="Cloud 58"/>
          <p:cNvSpPr/>
          <p:nvPr/>
        </p:nvSpPr>
        <p:spPr>
          <a:xfrm>
            <a:off x="3124200" y="1566815"/>
            <a:ext cx="2120655" cy="758582"/>
          </a:xfrm>
          <a:prstGeom prst="cloud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60" name="TextBox 59"/>
          <p:cNvSpPr txBox="1"/>
          <p:nvPr/>
        </p:nvSpPr>
        <p:spPr>
          <a:xfrm>
            <a:off x="3646083" y="1713995"/>
            <a:ext cx="10508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Transmission Network</a:t>
            </a:r>
          </a:p>
        </p:txBody>
      </p:sp>
      <p:sp>
        <p:nvSpPr>
          <p:cNvPr id="88" name="Rounded Rectangle 87"/>
          <p:cNvSpPr/>
          <p:nvPr/>
        </p:nvSpPr>
        <p:spPr>
          <a:xfrm>
            <a:off x="2667000" y="1511342"/>
            <a:ext cx="4194053" cy="3342787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61" name="TextBox 160"/>
          <p:cNvSpPr txBox="1"/>
          <p:nvPr/>
        </p:nvSpPr>
        <p:spPr>
          <a:xfrm>
            <a:off x="3864681" y="1086457"/>
            <a:ext cx="1664431" cy="415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TSP Station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67041C8-761A-4815-92C4-6E3C7DF15C55}"/>
              </a:ext>
            </a:extLst>
          </p:cNvPr>
          <p:cNvSpPr/>
          <p:nvPr/>
        </p:nvSpPr>
        <p:spPr>
          <a:xfrm>
            <a:off x="2227286" y="2245642"/>
            <a:ext cx="1341293" cy="611391"/>
          </a:xfrm>
          <a:prstGeom prst="roundRect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Transmission Voltage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482D0387-5D15-4B1E-BB03-948A299745AC}"/>
              </a:ext>
            </a:extLst>
          </p:cNvPr>
          <p:cNvSpPr/>
          <p:nvPr/>
        </p:nvSpPr>
        <p:spPr>
          <a:xfrm>
            <a:off x="2263314" y="4089082"/>
            <a:ext cx="1341293" cy="611391"/>
          </a:xfrm>
          <a:prstGeom prst="roundRect">
            <a:avLst/>
          </a:prstGeom>
          <a:solidFill>
            <a:schemeClr val="bg1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Distribution Voltage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D05F4AA1-A8C3-40B2-B447-F7ACB8F6A7D3}"/>
              </a:ext>
            </a:extLst>
          </p:cNvPr>
          <p:cNvSpPr/>
          <p:nvPr/>
        </p:nvSpPr>
        <p:spPr>
          <a:xfrm>
            <a:off x="5973592" y="3210566"/>
            <a:ext cx="546302" cy="521400"/>
          </a:xfrm>
          <a:prstGeom prst="ellipse">
            <a:avLst/>
          </a:prstGeom>
          <a:noFill/>
          <a:ln>
            <a:solidFill>
              <a:srgbClr val="0071CB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ysClr val="windowText" lastClr="000000"/>
              </a:solidFill>
            </a:endParaRPr>
          </a:p>
        </p:txBody>
      </p: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0994D04E-A58E-4905-89B1-532B459237DD}"/>
              </a:ext>
            </a:extLst>
          </p:cNvPr>
          <p:cNvSpPr/>
          <p:nvPr/>
        </p:nvSpPr>
        <p:spPr>
          <a:xfrm rot="10800000">
            <a:off x="5134879" y="3296437"/>
            <a:ext cx="497554" cy="409374"/>
          </a:xfrm>
          <a:prstGeom prst="triangle">
            <a:avLst/>
          </a:prstGeom>
          <a:solidFill>
            <a:schemeClr val="bg1"/>
          </a:solidFill>
          <a:ln>
            <a:solidFill>
              <a:srgbClr val="0071CB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79FB007-C8FA-4245-91A1-88AC0807AB60}"/>
              </a:ext>
            </a:extLst>
          </p:cNvPr>
          <p:cNvSpPr txBox="1"/>
          <p:nvPr/>
        </p:nvSpPr>
        <p:spPr>
          <a:xfrm>
            <a:off x="4799099" y="3610969"/>
            <a:ext cx="1256277" cy="705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CIM Load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E19E4BC4-BE92-4263-A8E9-83115B5CAC27}"/>
              </a:ext>
            </a:extLst>
          </p:cNvPr>
          <p:cNvCxnSpPr>
            <a:cxnSpLocks/>
          </p:cNvCxnSpPr>
          <p:nvPr/>
        </p:nvCxnSpPr>
        <p:spPr>
          <a:xfrm>
            <a:off x="5382239" y="2913260"/>
            <a:ext cx="0" cy="374681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D65FB60E-73D5-453D-AEE9-C30F89D0D829}"/>
              </a:ext>
            </a:extLst>
          </p:cNvPr>
          <p:cNvCxnSpPr>
            <a:cxnSpLocks/>
          </p:cNvCxnSpPr>
          <p:nvPr/>
        </p:nvCxnSpPr>
        <p:spPr>
          <a:xfrm>
            <a:off x="6246743" y="2913260"/>
            <a:ext cx="0" cy="297306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B4B91614-4116-43A7-86AC-C4240515FDDF}"/>
              </a:ext>
            </a:extLst>
          </p:cNvPr>
          <p:cNvCxnSpPr>
            <a:cxnSpLocks/>
          </p:cNvCxnSpPr>
          <p:nvPr/>
        </p:nvCxnSpPr>
        <p:spPr>
          <a:xfrm flipH="1">
            <a:off x="5632434" y="2000407"/>
            <a:ext cx="501202" cy="90670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E6573116-3710-467A-8599-590D565F5753}"/>
              </a:ext>
            </a:extLst>
          </p:cNvPr>
          <p:cNvSpPr/>
          <p:nvPr/>
        </p:nvSpPr>
        <p:spPr>
          <a:xfrm>
            <a:off x="5837279" y="1794782"/>
            <a:ext cx="1341293" cy="611391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tx1"/>
                </a:solidFill>
              </a:rPr>
              <a:t>Relocated</a:t>
            </a:r>
            <a:r>
              <a:rPr lang="en-US" sz="1400" dirty="0">
                <a:solidFill>
                  <a:schemeClr val="tx1"/>
                </a:solidFill>
              </a:rPr>
              <a:t> Resource Node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3C01EA2-0BF9-4E4C-84D5-61C28D016D1E}"/>
              </a:ext>
            </a:extLst>
          </p:cNvPr>
          <p:cNvSpPr/>
          <p:nvPr/>
        </p:nvSpPr>
        <p:spPr>
          <a:xfrm>
            <a:off x="3864681" y="5569419"/>
            <a:ext cx="2027516" cy="303874"/>
          </a:xfrm>
          <a:prstGeom prst="rect">
            <a:avLst/>
          </a:prstGeom>
          <a:noFill/>
          <a:ln>
            <a:solidFill>
              <a:srgbClr val="9BF5FF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New Equipment</a:t>
            </a:r>
          </a:p>
        </p:txBody>
      </p:sp>
    </p:spTree>
    <p:extLst>
      <p:ext uri="{BB962C8B-B14F-4D97-AF65-F5344CB8AC3E}">
        <p14:creationId xmlns:p14="http://schemas.microsoft.com/office/powerpoint/2010/main" val="2229367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Resource Retirement</a:t>
            </a:r>
            <a:r>
              <a:rPr lang="en-US" b="1" dirty="0">
                <a:solidFill>
                  <a:schemeClr val="accent1"/>
                </a:solidFill>
              </a:rPr>
              <a:t> Ex</a:t>
            </a:r>
            <a:r>
              <a:rPr lang="en-US" dirty="0"/>
              <a:t>ample, Initial Modeling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cxnSp>
        <p:nvCxnSpPr>
          <p:cNvPr id="43" name="Straight Connector 42"/>
          <p:cNvCxnSpPr/>
          <p:nvPr/>
        </p:nvCxnSpPr>
        <p:spPr>
          <a:xfrm>
            <a:off x="2243591" y="2628018"/>
            <a:ext cx="1742306" cy="0"/>
          </a:xfrm>
          <a:prstGeom prst="lin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endCxn id="68" idx="0"/>
          </p:cNvCxnSpPr>
          <p:nvPr/>
        </p:nvCxnSpPr>
        <p:spPr>
          <a:xfrm flipH="1">
            <a:off x="3135345" y="1504175"/>
            <a:ext cx="2" cy="1271163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3019434" y="2182121"/>
            <a:ext cx="242798" cy="231731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59" name="Cloud 58"/>
          <p:cNvSpPr/>
          <p:nvPr/>
        </p:nvSpPr>
        <p:spPr>
          <a:xfrm>
            <a:off x="5410269" y="4266071"/>
            <a:ext cx="2120655" cy="758582"/>
          </a:xfrm>
          <a:prstGeom prst="cloud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60" name="TextBox 59"/>
          <p:cNvSpPr txBox="1"/>
          <p:nvPr/>
        </p:nvSpPr>
        <p:spPr>
          <a:xfrm>
            <a:off x="5945189" y="4459071"/>
            <a:ext cx="10508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Transmission Network</a:t>
            </a:r>
          </a:p>
        </p:txBody>
      </p:sp>
      <p:sp>
        <p:nvSpPr>
          <p:cNvPr id="68" name="Oval 67"/>
          <p:cNvSpPr/>
          <p:nvPr/>
        </p:nvSpPr>
        <p:spPr>
          <a:xfrm>
            <a:off x="2862194" y="2775338"/>
            <a:ext cx="546302" cy="521400"/>
          </a:xfrm>
          <a:prstGeom prst="ellipse">
            <a:avLst/>
          </a:prstGeom>
          <a:noFill/>
          <a:ln>
            <a:solidFill>
              <a:schemeClr val="accent4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69" name="Oval 68"/>
          <p:cNvSpPr/>
          <p:nvPr/>
        </p:nvSpPr>
        <p:spPr>
          <a:xfrm>
            <a:off x="2862194" y="2979642"/>
            <a:ext cx="546302" cy="521400"/>
          </a:xfrm>
          <a:prstGeom prst="ellipse">
            <a:avLst/>
          </a:prstGeom>
          <a:noFill/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78" name="Straight Connector 77"/>
          <p:cNvCxnSpPr>
            <a:cxnSpLocks/>
          </p:cNvCxnSpPr>
          <p:nvPr/>
        </p:nvCxnSpPr>
        <p:spPr>
          <a:xfrm>
            <a:off x="2169197" y="3650184"/>
            <a:ext cx="1815492" cy="0"/>
          </a:xfrm>
          <a:prstGeom prst="line">
            <a:avLst/>
          </a:prstGeom>
          <a:ln w="38100">
            <a:solidFill>
              <a:srgbClr val="D179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ounded Rectangle 87"/>
          <p:cNvSpPr/>
          <p:nvPr/>
        </p:nvSpPr>
        <p:spPr>
          <a:xfrm>
            <a:off x="1262184" y="1226100"/>
            <a:ext cx="3355853" cy="4800600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90" name="Rectangle 89"/>
          <p:cNvSpPr/>
          <p:nvPr/>
        </p:nvSpPr>
        <p:spPr>
          <a:xfrm>
            <a:off x="3012602" y="3849296"/>
            <a:ext cx="242798" cy="231731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77" name="Oval 76"/>
          <p:cNvSpPr/>
          <p:nvPr/>
        </p:nvSpPr>
        <p:spPr>
          <a:xfrm>
            <a:off x="2828556" y="5412905"/>
            <a:ext cx="546302" cy="521400"/>
          </a:xfrm>
          <a:prstGeom prst="ellipse">
            <a:avLst/>
          </a:prstGeom>
          <a:noFill/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ysClr val="windowText" lastClr="000000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67041C8-761A-4815-92C4-6E3C7DF15C55}"/>
              </a:ext>
            </a:extLst>
          </p:cNvPr>
          <p:cNvSpPr/>
          <p:nvPr/>
        </p:nvSpPr>
        <p:spPr>
          <a:xfrm>
            <a:off x="232684" y="2628018"/>
            <a:ext cx="1341293" cy="611391"/>
          </a:xfrm>
          <a:prstGeom prst="roundRect">
            <a:avLst/>
          </a:prstGeom>
          <a:solidFill>
            <a:schemeClr val="bg1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Resource Node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ED6922B6-090B-4208-AFDB-27436976CF45}"/>
              </a:ext>
            </a:extLst>
          </p:cNvPr>
          <p:cNvCxnSpPr>
            <a:cxnSpLocks/>
            <a:stCxn id="69" idx="4"/>
          </p:cNvCxnSpPr>
          <p:nvPr/>
        </p:nvCxnSpPr>
        <p:spPr>
          <a:xfrm flipH="1">
            <a:off x="3114745" y="3501042"/>
            <a:ext cx="20600" cy="1916058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9C473FC-1D32-4EAE-9674-6FCDFA68A597}"/>
              </a:ext>
            </a:extLst>
          </p:cNvPr>
          <p:cNvCxnSpPr>
            <a:cxnSpLocks/>
          </p:cNvCxnSpPr>
          <p:nvPr/>
        </p:nvCxnSpPr>
        <p:spPr>
          <a:xfrm>
            <a:off x="1638585" y="3283579"/>
            <a:ext cx="559045" cy="250528"/>
          </a:xfrm>
          <a:prstGeom prst="straightConnector1">
            <a:avLst/>
          </a:prstGeom>
          <a:ln w="38100">
            <a:solidFill>
              <a:srgbClr val="D179B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6904F035-C436-44B7-B271-09971D6C8498}"/>
              </a:ext>
            </a:extLst>
          </p:cNvPr>
          <p:cNvCxnSpPr>
            <a:cxnSpLocks/>
          </p:cNvCxnSpPr>
          <p:nvPr/>
        </p:nvCxnSpPr>
        <p:spPr>
          <a:xfrm flipH="1">
            <a:off x="3150134" y="1504175"/>
            <a:ext cx="3320462" cy="16080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87">
            <a:extLst>
              <a:ext uri="{FF2B5EF4-FFF2-40B4-BE49-F238E27FC236}">
                <a16:creationId xmlns:a16="http://schemas.microsoft.com/office/drawing/2014/main" id="{949D010A-BE45-4A3E-A0D6-F73AA5FC6EA8}"/>
              </a:ext>
            </a:extLst>
          </p:cNvPr>
          <p:cNvSpPr/>
          <p:nvPr/>
        </p:nvSpPr>
        <p:spPr>
          <a:xfrm>
            <a:off x="4891188" y="1226100"/>
            <a:ext cx="3355853" cy="4800600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4790C9E-83F8-4FB9-9D76-F6210453893D}"/>
              </a:ext>
            </a:extLst>
          </p:cNvPr>
          <p:cNvCxnSpPr>
            <a:cxnSpLocks/>
          </p:cNvCxnSpPr>
          <p:nvPr/>
        </p:nvCxnSpPr>
        <p:spPr>
          <a:xfrm>
            <a:off x="6469799" y="1491130"/>
            <a:ext cx="15584" cy="751829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98617429-8800-4119-A204-E1A57A68CA17}"/>
              </a:ext>
            </a:extLst>
          </p:cNvPr>
          <p:cNvSpPr/>
          <p:nvPr/>
        </p:nvSpPr>
        <p:spPr>
          <a:xfrm>
            <a:off x="5637069" y="2140138"/>
            <a:ext cx="242798" cy="231731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411B0D7-E233-4FB0-88F9-F5B9EA66F0E5}"/>
              </a:ext>
            </a:extLst>
          </p:cNvPr>
          <p:cNvSpPr/>
          <p:nvPr/>
        </p:nvSpPr>
        <p:spPr>
          <a:xfrm>
            <a:off x="7090898" y="2150318"/>
            <a:ext cx="242798" cy="231731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6D79003-8C04-4075-9A8E-F954EDB2F8F7}"/>
              </a:ext>
            </a:extLst>
          </p:cNvPr>
          <p:cNvCxnSpPr>
            <a:cxnSpLocks/>
            <a:stCxn id="24" idx="1"/>
            <a:endCxn id="23" idx="3"/>
          </p:cNvCxnSpPr>
          <p:nvPr/>
        </p:nvCxnSpPr>
        <p:spPr>
          <a:xfrm flipH="1" flipV="1">
            <a:off x="5879867" y="2256004"/>
            <a:ext cx="1211031" cy="10180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758CE80-3B5D-4E07-84E8-8B48BC4ECFD7}"/>
              </a:ext>
            </a:extLst>
          </p:cNvPr>
          <p:cNvCxnSpPr>
            <a:cxnSpLocks/>
          </p:cNvCxnSpPr>
          <p:nvPr/>
        </p:nvCxnSpPr>
        <p:spPr>
          <a:xfrm>
            <a:off x="5750676" y="2303697"/>
            <a:ext cx="31572" cy="2068059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0E947590-481A-45AE-841B-508716CF8BAF}"/>
              </a:ext>
            </a:extLst>
          </p:cNvPr>
          <p:cNvCxnSpPr>
            <a:cxnSpLocks/>
          </p:cNvCxnSpPr>
          <p:nvPr/>
        </p:nvCxnSpPr>
        <p:spPr>
          <a:xfrm flipH="1">
            <a:off x="7212297" y="2374201"/>
            <a:ext cx="3741" cy="1902050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3157889D-CF76-44E1-85B2-B4846CCCE108}"/>
              </a:ext>
            </a:extLst>
          </p:cNvPr>
          <p:cNvSpPr txBox="1"/>
          <p:nvPr/>
        </p:nvSpPr>
        <p:spPr>
          <a:xfrm>
            <a:off x="1998840" y="903472"/>
            <a:ext cx="1659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TGR Station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67B6FA1-1DF9-460E-8AE4-1EBB43DA2127}"/>
              </a:ext>
            </a:extLst>
          </p:cNvPr>
          <p:cNvSpPr txBox="1"/>
          <p:nvPr/>
        </p:nvSpPr>
        <p:spPr>
          <a:xfrm>
            <a:off x="5494782" y="900183"/>
            <a:ext cx="1981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Station B</a:t>
            </a:r>
          </a:p>
        </p:txBody>
      </p:sp>
    </p:spTree>
    <p:extLst>
      <p:ext uri="{BB962C8B-B14F-4D97-AF65-F5344CB8AC3E}">
        <p14:creationId xmlns:p14="http://schemas.microsoft.com/office/powerpoint/2010/main" val="445303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Resource Retirement</a:t>
            </a:r>
            <a:r>
              <a:rPr lang="en-US" b="1" dirty="0">
                <a:solidFill>
                  <a:schemeClr val="accent1"/>
                </a:solidFill>
              </a:rPr>
              <a:t> Ex</a:t>
            </a:r>
            <a:r>
              <a:rPr lang="en-US" dirty="0"/>
              <a:t>ample, w/out NPRR1099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cxnSp>
        <p:nvCxnSpPr>
          <p:cNvPr id="43" name="Straight Connector 42"/>
          <p:cNvCxnSpPr/>
          <p:nvPr/>
        </p:nvCxnSpPr>
        <p:spPr>
          <a:xfrm>
            <a:off x="2243591" y="2628018"/>
            <a:ext cx="1742306" cy="0"/>
          </a:xfrm>
          <a:prstGeom prst="lin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endCxn id="68" idx="0"/>
          </p:cNvCxnSpPr>
          <p:nvPr/>
        </p:nvCxnSpPr>
        <p:spPr>
          <a:xfrm flipH="1">
            <a:off x="3135345" y="1504175"/>
            <a:ext cx="2" cy="1271163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Cloud 58"/>
          <p:cNvSpPr/>
          <p:nvPr/>
        </p:nvSpPr>
        <p:spPr>
          <a:xfrm>
            <a:off x="5410269" y="4266071"/>
            <a:ext cx="2120655" cy="758582"/>
          </a:xfrm>
          <a:prstGeom prst="cloud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60" name="TextBox 59"/>
          <p:cNvSpPr txBox="1"/>
          <p:nvPr/>
        </p:nvSpPr>
        <p:spPr>
          <a:xfrm>
            <a:off x="5945189" y="4459071"/>
            <a:ext cx="10508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Transmission Network</a:t>
            </a:r>
          </a:p>
        </p:txBody>
      </p:sp>
      <p:sp>
        <p:nvSpPr>
          <p:cNvPr id="68" name="Oval 67"/>
          <p:cNvSpPr/>
          <p:nvPr/>
        </p:nvSpPr>
        <p:spPr>
          <a:xfrm>
            <a:off x="2862194" y="2775338"/>
            <a:ext cx="546302" cy="521400"/>
          </a:xfrm>
          <a:prstGeom prst="ellipse">
            <a:avLst/>
          </a:prstGeom>
          <a:noFill/>
          <a:ln>
            <a:solidFill>
              <a:schemeClr val="accent4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69" name="Oval 68"/>
          <p:cNvSpPr/>
          <p:nvPr/>
        </p:nvSpPr>
        <p:spPr>
          <a:xfrm>
            <a:off x="2862194" y="2979642"/>
            <a:ext cx="546302" cy="521400"/>
          </a:xfrm>
          <a:prstGeom prst="ellipse">
            <a:avLst/>
          </a:prstGeom>
          <a:noFill/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78" name="Straight Connector 77"/>
          <p:cNvCxnSpPr>
            <a:cxnSpLocks/>
          </p:cNvCxnSpPr>
          <p:nvPr/>
        </p:nvCxnSpPr>
        <p:spPr>
          <a:xfrm>
            <a:off x="2169197" y="3650184"/>
            <a:ext cx="1815492" cy="0"/>
          </a:xfrm>
          <a:prstGeom prst="line">
            <a:avLst/>
          </a:prstGeom>
          <a:ln w="38100">
            <a:solidFill>
              <a:srgbClr val="D179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ounded Rectangle 87"/>
          <p:cNvSpPr/>
          <p:nvPr/>
        </p:nvSpPr>
        <p:spPr>
          <a:xfrm>
            <a:off x="1262184" y="1226100"/>
            <a:ext cx="3355853" cy="4800600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67041C8-761A-4815-92C4-6E3C7DF15C55}"/>
              </a:ext>
            </a:extLst>
          </p:cNvPr>
          <p:cNvSpPr/>
          <p:nvPr/>
        </p:nvSpPr>
        <p:spPr>
          <a:xfrm>
            <a:off x="232684" y="2628018"/>
            <a:ext cx="1341293" cy="611391"/>
          </a:xfrm>
          <a:prstGeom prst="roundRect">
            <a:avLst/>
          </a:prstGeom>
          <a:solidFill>
            <a:schemeClr val="bg1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Resource Node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ED6922B6-090B-4208-AFDB-27436976CF45}"/>
              </a:ext>
            </a:extLst>
          </p:cNvPr>
          <p:cNvCxnSpPr>
            <a:cxnSpLocks/>
            <a:stCxn id="69" idx="4"/>
          </p:cNvCxnSpPr>
          <p:nvPr/>
        </p:nvCxnSpPr>
        <p:spPr>
          <a:xfrm>
            <a:off x="3135345" y="3501042"/>
            <a:ext cx="0" cy="149142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9C473FC-1D32-4EAE-9674-6FCDFA68A597}"/>
              </a:ext>
            </a:extLst>
          </p:cNvPr>
          <p:cNvCxnSpPr>
            <a:cxnSpLocks/>
          </p:cNvCxnSpPr>
          <p:nvPr/>
        </p:nvCxnSpPr>
        <p:spPr>
          <a:xfrm>
            <a:off x="1638585" y="3283579"/>
            <a:ext cx="559045" cy="250528"/>
          </a:xfrm>
          <a:prstGeom prst="straightConnector1">
            <a:avLst/>
          </a:prstGeom>
          <a:ln w="38100">
            <a:solidFill>
              <a:srgbClr val="D179B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6904F035-C436-44B7-B271-09971D6C8498}"/>
              </a:ext>
            </a:extLst>
          </p:cNvPr>
          <p:cNvCxnSpPr>
            <a:cxnSpLocks/>
          </p:cNvCxnSpPr>
          <p:nvPr/>
        </p:nvCxnSpPr>
        <p:spPr>
          <a:xfrm flipH="1">
            <a:off x="3150134" y="1504175"/>
            <a:ext cx="3320462" cy="16080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87">
            <a:extLst>
              <a:ext uri="{FF2B5EF4-FFF2-40B4-BE49-F238E27FC236}">
                <a16:creationId xmlns:a16="http://schemas.microsoft.com/office/drawing/2014/main" id="{949D010A-BE45-4A3E-A0D6-F73AA5FC6EA8}"/>
              </a:ext>
            </a:extLst>
          </p:cNvPr>
          <p:cNvSpPr/>
          <p:nvPr/>
        </p:nvSpPr>
        <p:spPr>
          <a:xfrm>
            <a:off x="4891188" y="1226100"/>
            <a:ext cx="3355853" cy="4800600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4790C9E-83F8-4FB9-9D76-F6210453893D}"/>
              </a:ext>
            </a:extLst>
          </p:cNvPr>
          <p:cNvCxnSpPr>
            <a:cxnSpLocks/>
          </p:cNvCxnSpPr>
          <p:nvPr/>
        </p:nvCxnSpPr>
        <p:spPr>
          <a:xfrm>
            <a:off x="6469799" y="1491130"/>
            <a:ext cx="15584" cy="751829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98617429-8800-4119-A204-E1A57A68CA17}"/>
              </a:ext>
            </a:extLst>
          </p:cNvPr>
          <p:cNvSpPr/>
          <p:nvPr/>
        </p:nvSpPr>
        <p:spPr>
          <a:xfrm>
            <a:off x="5637069" y="2140138"/>
            <a:ext cx="242798" cy="231731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411B0D7-E233-4FB0-88F9-F5B9EA66F0E5}"/>
              </a:ext>
            </a:extLst>
          </p:cNvPr>
          <p:cNvSpPr/>
          <p:nvPr/>
        </p:nvSpPr>
        <p:spPr>
          <a:xfrm>
            <a:off x="7090898" y="2150318"/>
            <a:ext cx="242798" cy="231731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6D79003-8C04-4075-9A8E-F954EDB2F8F7}"/>
              </a:ext>
            </a:extLst>
          </p:cNvPr>
          <p:cNvCxnSpPr>
            <a:cxnSpLocks/>
            <a:stCxn id="24" idx="1"/>
            <a:endCxn id="23" idx="3"/>
          </p:cNvCxnSpPr>
          <p:nvPr/>
        </p:nvCxnSpPr>
        <p:spPr>
          <a:xfrm flipH="1" flipV="1">
            <a:off x="5879867" y="2256004"/>
            <a:ext cx="1211031" cy="10180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758CE80-3B5D-4E07-84E8-8B48BC4ECFD7}"/>
              </a:ext>
            </a:extLst>
          </p:cNvPr>
          <p:cNvCxnSpPr>
            <a:cxnSpLocks/>
          </p:cNvCxnSpPr>
          <p:nvPr/>
        </p:nvCxnSpPr>
        <p:spPr>
          <a:xfrm>
            <a:off x="5750676" y="2303697"/>
            <a:ext cx="31572" cy="2068059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0E947590-481A-45AE-841B-508716CF8BAF}"/>
              </a:ext>
            </a:extLst>
          </p:cNvPr>
          <p:cNvCxnSpPr>
            <a:cxnSpLocks/>
          </p:cNvCxnSpPr>
          <p:nvPr/>
        </p:nvCxnSpPr>
        <p:spPr>
          <a:xfrm flipH="1">
            <a:off x="7212297" y="2374201"/>
            <a:ext cx="3741" cy="1902050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D79E5355-51BA-4FBA-B8DB-78221105D7F3}"/>
              </a:ext>
            </a:extLst>
          </p:cNvPr>
          <p:cNvSpPr txBox="1"/>
          <p:nvPr/>
        </p:nvSpPr>
        <p:spPr>
          <a:xfrm>
            <a:off x="5494782" y="900183"/>
            <a:ext cx="1981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Station B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B59EA58-715E-40F5-B5AD-2EF982F5A080}"/>
              </a:ext>
            </a:extLst>
          </p:cNvPr>
          <p:cNvSpPr txBox="1"/>
          <p:nvPr/>
        </p:nvSpPr>
        <p:spPr>
          <a:xfrm>
            <a:off x="1998840" y="903472"/>
            <a:ext cx="1659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TGR Station</a:t>
            </a:r>
          </a:p>
        </p:txBody>
      </p:sp>
      <p:sp>
        <p:nvSpPr>
          <p:cNvPr id="58" name="Rectangle 57"/>
          <p:cNvSpPr/>
          <p:nvPr/>
        </p:nvSpPr>
        <p:spPr>
          <a:xfrm>
            <a:off x="3019434" y="2182121"/>
            <a:ext cx="242798" cy="231731"/>
          </a:xfrm>
          <a:prstGeom prst="rect">
            <a:avLst/>
          </a:prstGeom>
          <a:solidFill>
            <a:schemeClr val="bg2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</p:spTree>
    <p:extLst>
      <p:ext uri="{BB962C8B-B14F-4D97-AF65-F5344CB8AC3E}">
        <p14:creationId xmlns:p14="http://schemas.microsoft.com/office/powerpoint/2010/main" val="43938660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c34af464-7aa1-4edd-9be4-83dffc1cb92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10145</TotalTime>
  <Words>921</Words>
  <Application>Microsoft Office PowerPoint</Application>
  <PresentationFormat>On-screen Show (4:3)</PresentationFormat>
  <Paragraphs>287</Paragraphs>
  <Slides>24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1_Custom Design</vt:lpstr>
      <vt:lpstr>Office Theme</vt:lpstr>
      <vt:lpstr>PowerPoint Presentation</vt:lpstr>
      <vt:lpstr>Background</vt:lpstr>
      <vt:lpstr>DGR Example #1, Initial Modeling</vt:lpstr>
      <vt:lpstr>DGR Example #1, Post NPRR 1016 w/o NPRR 1099</vt:lpstr>
      <vt:lpstr>DGR Example #1, Post NPRR 1016 w/o NPRR 1099 (clean)</vt:lpstr>
      <vt:lpstr>DGR Example #1, Post NPRR 1016 with NPRR 1099</vt:lpstr>
      <vt:lpstr>DGR Example #1, Post NPRR 1016 with NPRR 1099 (clean)</vt:lpstr>
      <vt:lpstr>Resource Retirement Example, Initial Modeling</vt:lpstr>
      <vt:lpstr>Resource Retirement Example, w/out NPRR1099</vt:lpstr>
      <vt:lpstr>Resource Retirement Example, w/ NPRR1099</vt:lpstr>
      <vt:lpstr>TGR Example, Initial Modeling</vt:lpstr>
      <vt:lpstr>TGR Example, POI Change Transition w/o NPRR 1099</vt:lpstr>
      <vt:lpstr>TGR Example, POI Change Completed w/o NPRR 1099</vt:lpstr>
      <vt:lpstr>TGR Example #1, POI Change Completed w/o NPRR 1099 (clean)</vt:lpstr>
      <vt:lpstr>TGR Example, POI Change Completed with NPRR 1099</vt:lpstr>
      <vt:lpstr>TGR Example #1, POI Change Completed with NPRR 1099 (clean)</vt:lpstr>
      <vt:lpstr>TGR Example #2, Initial Modeling</vt:lpstr>
      <vt:lpstr>TGR Example #2, POI Change Transition w/o NPRR 1099</vt:lpstr>
      <vt:lpstr>TGR Example #2, POI Change Completed with NPRR 1099</vt:lpstr>
      <vt:lpstr>TGR Example #3, Initial Modeling</vt:lpstr>
      <vt:lpstr>TGR Example #3, POI Change Transition w/o NPRR 1099</vt:lpstr>
      <vt:lpstr>TGR Example #3, POI Change Transition w/ NPRR 1099</vt:lpstr>
      <vt:lpstr>Benefits of NPRR 1099</vt:lpstr>
      <vt:lpstr>Benefits of NPRR 1099 to Operations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Moreno, Alfredo</cp:lastModifiedBy>
  <cp:revision>115</cp:revision>
  <cp:lastPrinted>2016-01-21T20:53:15Z</cp:lastPrinted>
  <dcterms:created xsi:type="dcterms:W3CDTF">2016-01-21T15:20:31Z</dcterms:created>
  <dcterms:modified xsi:type="dcterms:W3CDTF">2021-11-15T19:27:47Z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