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539" r:id="rId7"/>
    <p:sldId id="540" r:id="rId8"/>
    <p:sldId id="541" r:id="rId9"/>
    <p:sldId id="544" r:id="rId10"/>
    <p:sldId id="542" r:id="rId11"/>
    <p:sldId id="548" r:id="rId12"/>
    <p:sldId id="549" r:id="rId13"/>
    <p:sldId id="550" r:id="rId14"/>
    <p:sldId id="543" r:id="rId15"/>
    <p:sldId id="546" r:id="rId16"/>
    <p:sldId id="545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93C61"/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4" autoAdjust="0"/>
    <p:restoredTop sz="95118" autoAdjust="0"/>
  </p:normalViewPr>
  <p:slideViewPr>
    <p:cSldViewPr showGuides="1">
      <p:cViewPr varScale="1">
        <p:scale>
          <a:sx n="115" d="100"/>
          <a:sy n="115" d="100"/>
        </p:scale>
        <p:origin x="130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Future Forced Outages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Sheet1!$C$2:$C$8</c:f>
              <c:numCache>
                <c:formatCode>General</c:formatCode>
                <c:ptCount val="7"/>
                <c:pt idx="0">
                  <c:v>12000</c:v>
                </c:pt>
                <c:pt idx="1">
                  <c:v>12000</c:v>
                </c:pt>
                <c:pt idx="2">
                  <c:v>12000</c:v>
                </c:pt>
                <c:pt idx="3">
                  <c:v>12000</c:v>
                </c:pt>
                <c:pt idx="4">
                  <c:v>12000</c:v>
                </c:pt>
                <c:pt idx="5">
                  <c:v>12000</c:v>
                </c:pt>
                <c:pt idx="6">
                  <c:v>12000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4D-48C3-B037-78794EBCE7FD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Currently Known Forced Outages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Sheet1!$B$2:$B$8</c:f>
              <c:numCache>
                <c:formatCode>General</c:formatCode>
                <c:ptCount val="7"/>
                <c:pt idx="0">
                  <c:v>12000</c:v>
                </c:pt>
                <c:pt idx="1">
                  <c:v>11900</c:v>
                </c:pt>
                <c:pt idx="2">
                  <c:v>11700</c:v>
                </c:pt>
                <c:pt idx="3">
                  <c:v>11200</c:v>
                </c:pt>
                <c:pt idx="4">
                  <c:v>11150</c:v>
                </c:pt>
                <c:pt idx="5">
                  <c:v>9950</c:v>
                </c:pt>
                <c:pt idx="6">
                  <c:v>9700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4D-48C3-B037-78794EBCE7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9367519"/>
        <c:axId val="1624005055"/>
      </c:areaChart>
      <c:catAx>
        <c:axId val="219367519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4005055"/>
        <c:crosses val="autoZero"/>
        <c:auto val="1"/>
        <c:lblAlgn val="ctr"/>
        <c:lblOffset val="100"/>
        <c:noMultiLvlLbl val="0"/>
      </c:catAx>
      <c:valAx>
        <c:axId val="1624005055"/>
        <c:scaling>
          <c:orientation val="minMax"/>
          <c:min val="7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936751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47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5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83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WMWG 11/15/2021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WMWG 11/15/2021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WMWG 11/15/2021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43951"/>
            <a:ext cx="52489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Review of Advanced Action Notices  during October 2021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Dan Woodfin</a:t>
            </a:r>
          </a:p>
          <a:p>
            <a:r>
              <a:rPr lang="en-US" dirty="0">
                <a:solidFill>
                  <a:schemeClr val="tx2"/>
                </a:solidFill>
              </a:rPr>
              <a:t>Sr. Director, System Operations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WMWG</a:t>
            </a:r>
          </a:p>
          <a:p>
            <a:r>
              <a:rPr lang="en-US" dirty="0">
                <a:solidFill>
                  <a:schemeClr val="tx2"/>
                </a:solidFill>
              </a:rPr>
              <a:t>November 15, 2021</a:t>
            </a:r>
          </a:p>
        </p:txBody>
      </p:sp>
    </p:spTree>
    <p:extLst>
      <p:ext uri="{BB962C8B-B14F-4D97-AF65-F5344CB8AC3E}">
        <p14:creationId xmlns:p14="http://schemas.microsoft.com/office/powerpoint/2010/main" val="2661428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4F9A9-6B4D-4159-B036-FD75796BA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Improvement Ideas for Feedback - Internal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39B08-8CEA-4D36-ABAC-50BAD61D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Tradeoff between issuing early to allow for more feasibility of outage adjustments and waiting for more accurate weather forecasts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Timing of outage starts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Day of week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Magnitude of shortage relative to MW of upcoming outages</a:t>
            </a:r>
          </a:p>
          <a:p>
            <a:r>
              <a:rPr lang="en-US" sz="2000" dirty="0">
                <a:solidFill>
                  <a:schemeClr val="tx2"/>
                </a:solidFill>
              </a:rPr>
              <a:t>Future level of forced outages assumptions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Used current level of FOs at time of planning assessment to estimate future level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This is appropriate if FOs were random, but FOs may be lower if planning assessment is done on a lower load, higher wind day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Send OSA notifications to a general mailbox, not individual Client </a:t>
            </a:r>
            <a:r>
              <a:rPr lang="en-US" sz="2000" dirty="0" err="1">
                <a:solidFill>
                  <a:schemeClr val="tx2"/>
                </a:solidFill>
              </a:rPr>
              <a:t>Svcs</a:t>
            </a:r>
            <a:r>
              <a:rPr lang="en-US" sz="2000" dirty="0">
                <a:solidFill>
                  <a:schemeClr val="tx2"/>
                </a:solidFill>
              </a:rPr>
              <a:t> Reps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20B9BF-DF04-4738-9605-82B1831A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WMWG 11/15/2021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E00FB-261A-454B-AD14-7136DEF67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E6EE389-71E2-4854-A3AA-C02A53841E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983749"/>
              </p:ext>
            </p:extLst>
          </p:nvPr>
        </p:nvGraphicFramePr>
        <p:xfrm>
          <a:off x="2057400" y="3581400"/>
          <a:ext cx="4572000" cy="15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388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CC4EE-93E2-495D-82DD-1A3604948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319832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FCD7D1-B1AC-4135-9C76-E1BCA1437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WMWG 11/15/2021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B22DF-99B9-4F40-A942-47D793AB2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2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870A4-3989-4E4D-A403-7438F375E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Advanced Action Notices (AANs)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301A8-86C3-4736-88CE-701CA2C30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Issued October 7 for October 11</a:t>
            </a:r>
          </a:p>
          <a:p>
            <a:r>
              <a:rPr lang="en-US" sz="2400" dirty="0">
                <a:solidFill>
                  <a:schemeClr val="tx2"/>
                </a:solidFill>
              </a:rPr>
              <a:t>Issued October 18 for October 20-22</a:t>
            </a:r>
          </a:p>
          <a:p>
            <a:r>
              <a:rPr lang="en-US" sz="2400" dirty="0">
                <a:solidFill>
                  <a:schemeClr val="tx2"/>
                </a:solidFill>
              </a:rPr>
              <a:t>Issued October 20 for October 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9DFBC5-81F7-40F4-8D75-1776612A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WMWG 11/15/2021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FAFF60-E5DB-4EF3-8BA8-4688A6C71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4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1A526-D900-4C08-A235-3440C4458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07996-8419-48CF-836E-46EEBA4C5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18944"/>
            <a:ext cx="8534400" cy="3701089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Issue AAN when potential shortage is seen in AAN planning assessment</a:t>
            </a:r>
          </a:p>
          <a:p>
            <a:r>
              <a:rPr lang="en-US" sz="2400" dirty="0">
                <a:solidFill>
                  <a:schemeClr val="tx2"/>
                </a:solidFill>
              </a:rPr>
              <a:t>Where feasible, wait 24 hours including 8 Business hours prior to issuing Outage Schedule Adjustments (OSAs) to allow: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Self-adjustment of Outages based on market conditions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Notification that Resources cannot be considered for an OSA</a:t>
            </a:r>
          </a:p>
          <a:p>
            <a:r>
              <a:rPr lang="en-US" sz="2400" dirty="0">
                <a:solidFill>
                  <a:schemeClr val="tx2"/>
                </a:solidFill>
              </a:rPr>
              <a:t>May issue OSAs once this waiting period is over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0815D-FD3B-4CF0-8681-4B8018CFD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WMWG 11/15/2021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92165-88F4-49D6-879F-9B265370F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E139F5-F518-420C-BA0B-D9767B3E0651}"/>
              </a:ext>
            </a:extLst>
          </p:cNvPr>
          <p:cNvSpPr/>
          <p:nvPr/>
        </p:nvSpPr>
        <p:spPr>
          <a:xfrm>
            <a:off x="609600" y="1161288"/>
            <a:ext cx="1143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Issue AAN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3136F5-0916-4A37-B315-0C32A66E9138}"/>
              </a:ext>
            </a:extLst>
          </p:cNvPr>
          <p:cNvSpPr/>
          <p:nvPr/>
        </p:nvSpPr>
        <p:spPr>
          <a:xfrm>
            <a:off x="2743200" y="1158240"/>
            <a:ext cx="1143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Post Planning Assessment</a:t>
            </a:r>
          </a:p>
          <a:p>
            <a:pPr algn="ctr"/>
            <a:r>
              <a:rPr lang="en-US" sz="1200" dirty="0"/>
              <a:t>(Prelim OAE)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A722881-8483-4A3E-855B-1DE8686B6721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1752600" y="1501140"/>
            <a:ext cx="990600" cy="3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E99E3CA-50C9-446C-963A-2F7235FAED91}"/>
              </a:ext>
            </a:extLst>
          </p:cNvPr>
          <p:cNvSpPr txBox="1"/>
          <p:nvPr/>
        </p:nvSpPr>
        <p:spPr>
          <a:xfrm>
            <a:off x="1811633" y="1196411"/>
            <a:ext cx="845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&lt; 1 hour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513274-4CD2-4183-B632-6EBD466D4F3C}"/>
              </a:ext>
            </a:extLst>
          </p:cNvPr>
          <p:cNvSpPr/>
          <p:nvPr/>
        </p:nvSpPr>
        <p:spPr>
          <a:xfrm>
            <a:off x="4876800" y="1152144"/>
            <a:ext cx="1143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Update Planning Assessment (OAE)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24BEF88-CE76-4A06-9080-0FA921E1DECA}"/>
              </a:ext>
            </a:extLst>
          </p:cNvPr>
          <p:cNvCxnSpPr>
            <a:endCxn id="11" idx="1"/>
          </p:cNvCxnSpPr>
          <p:nvPr/>
        </p:nvCxnSpPr>
        <p:spPr>
          <a:xfrm flipV="1">
            <a:off x="3886200" y="1495044"/>
            <a:ext cx="990600" cy="3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A4C61C2-3751-437B-801F-3F008E0E7E6D}"/>
              </a:ext>
            </a:extLst>
          </p:cNvPr>
          <p:cNvSpPr txBox="1"/>
          <p:nvPr/>
        </p:nvSpPr>
        <p:spPr>
          <a:xfrm>
            <a:off x="3947161" y="1217342"/>
            <a:ext cx="9315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&gt;24 </a:t>
            </a:r>
            <a:r>
              <a:rPr lang="en-US" sz="1400" dirty="0" err="1">
                <a:solidFill>
                  <a:schemeClr val="accent1"/>
                </a:solidFill>
              </a:rPr>
              <a:t>hrs</a:t>
            </a:r>
            <a:r>
              <a:rPr lang="en-US" sz="1400" dirty="0">
                <a:solidFill>
                  <a:schemeClr val="accent1"/>
                </a:solidFill>
              </a:rPr>
              <a:t> and 8 Bus. </a:t>
            </a:r>
            <a:r>
              <a:rPr lang="en-US" sz="1400" dirty="0" err="1">
                <a:solidFill>
                  <a:schemeClr val="accent1"/>
                </a:solidFill>
              </a:rPr>
              <a:t>Hrs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994EA2-1047-4EB1-9EE7-2E9F4F9B63F4}"/>
              </a:ext>
            </a:extLst>
          </p:cNvPr>
          <p:cNvSpPr/>
          <p:nvPr/>
        </p:nvSpPr>
        <p:spPr>
          <a:xfrm>
            <a:off x="6949439" y="1143000"/>
            <a:ext cx="1143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Issue Outage Schedule Adjustments if needed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A68C99E-F216-4897-8759-56166670B481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 flipV="1">
            <a:off x="6019800" y="1485900"/>
            <a:ext cx="929639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58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FD80-0C66-4803-AA5B-8653FAD64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Planning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9F8F2-9D23-49E2-AF12-B531AF13D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Based on: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High Load forecast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Lowest wind and solar forecasts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Estimated forced outages and derates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Emergency DC Tie imports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Some price responsive demand and SODG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solidFill>
                  <a:schemeClr val="tx2"/>
                </a:solidFill>
              </a:rPr>
              <a:t>Maintain ability to cover load plus Ancillary Services from generation (which cover intraday forecast errors, etc.)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tx2"/>
                </a:solidFill>
              </a:rPr>
              <a:t>Goal is to retain availability of sufficient generation to operate conservatively</a:t>
            </a:r>
          </a:p>
          <a:p>
            <a:r>
              <a:rPr lang="en-US" sz="2000" dirty="0">
                <a:solidFill>
                  <a:schemeClr val="tx2"/>
                </a:solidFill>
              </a:rPr>
              <a:t>Updated as inputs change through Operating Day-1; but within Operating Day, use AS sufficiency </a:t>
            </a:r>
          </a:p>
          <a:p>
            <a:r>
              <a:rPr lang="en-US" sz="2000" dirty="0">
                <a:solidFill>
                  <a:schemeClr val="tx2"/>
                </a:solidFill>
              </a:rPr>
              <a:t>For this set of AANs, generally used 6500 MW of required AS from gen, 820 MW tie import capacity and 1500 MW for combo of price sensitive demand and DG</a:t>
            </a:r>
          </a:p>
          <a:p>
            <a:r>
              <a:rPr lang="en-US" sz="2000" dirty="0">
                <a:solidFill>
                  <a:schemeClr val="tx2"/>
                </a:solidFill>
              </a:rPr>
              <a:t>Moved a lot of transmission outages that would have affected generation availability and DC Tie outages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FB3B3-B15B-4CAB-B37D-4B2A785CA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WMWG 11/15/2021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FE4B05-40B6-4D35-94A5-48F6EC918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3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F3670-0D0C-4037-9429-A71BAC3EF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2021" y="6431755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WMWG 11/15/2021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79473-C492-48CE-A66A-DD685BEAFE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1D93BD3E-1E9A-4970-A6F7-E7AC52762E0C}" type="slidenum">
              <a:rPr lang="en-US" smtClean="0"/>
              <a:pPr algn="r">
                <a:spcAft>
                  <a:spcPts val="600"/>
                </a:spcAft>
              </a:pPr>
              <a:t>5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5608853-25D7-43FB-992E-227C47473E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939659"/>
              </p:ext>
            </p:extLst>
          </p:nvPr>
        </p:nvGraphicFramePr>
        <p:xfrm>
          <a:off x="381001" y="1066800"/>
          <a:ext cx="8280401" cy="218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685">
                  <a:extLst>
                    <a:ext uri="{9D8B030D-6E8A-4147-A177-3AD203B41FA5}">
                      <a16:colId xmlns:a16="http://schemas.microsoft.com/office/drawing/2014/main" val="837769127"/>
                    </a:ext>
                  </a:extLst>
                </a:gridCol>
                <a:gridCol w="1449783">
                  <a:extLst>
                    <a:ext uri="{9D8B030D-6E8A-4147-A177-3AD203B41FA5}">
                      <a16:colId xmlns:a16="http://schemas.microsoft.com/office/drawing/2014/main" val="745354374"/>
                    </a:ext>
                  </a:extLst>
                </a:gridCol>
                <a:gridCol w="894106">
                  <a:extLst>
                    <a:ext uri="{9D8B030D-6E8A-4147-A177-3AD203B41FA5}">
                      <a16:colId xmlns:a16="http://schemas.microsoft.com/office/drawing/2014/main" val="391447250"/>
                    </a:ext>
                  </a:extLst>
                </a:gridCol>
                <a:gridCol w="894106">
                  <a:extLst>
                    <a:ext uri="{9D8B030D-6E8A-4147-A177-3AD203B41FA5}">
                      <a16:colId xmlns:a16="http://schemas.microsoft.com/office/drawing/2014/main" val="643045203"/>
                    </a:ext>
                  </a:extLst>
                </a:gridCol>
                <a:gridCol w="785206">
                  <a:extLst>
                    <a:ext uri="{9D8B030D-6E8A-4147-A177-3AD203B41FA5}">
                      <a16:colId xmlns:a16="http://schemas.microsoft.com/office/drawing/2014/main" val="3320926404"/>
                    </a:ext>
                  </a:extLst>
                </a:gridCol>
                <a:gridCol w="1137039">
                  <a:extLst>
                    <a:ext uri="{9D8B030D-6E8A-4147-A177-3AD203B41FA5}">
                      <a16:colId xmlns:a16="http://schemas.microsoft.com/office/drawing/2014/main" val="2692679412"/>
                    </a:ext>
                  </a:extLst>
                </a:gridCol>
                <a:gridCol w="1561476">
                  <a:extLst>
                    <a:ext uri="{9D8B030D-6E8A-4147-A177-3AD203B41FA5}">
                      <a16:colId xmlns:a16="http://schemas.microsoft.com/office/drawing/2014/main" val="1598630977"/>
                    </a:ext>
                  </a:extLst>
                </a:gridCol>
              </a:tblGrid>
              <a:tr h="7259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Planning Assessment Posted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AAN Worst Time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Load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Wind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Forced Outages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Shortage (-) /</a:t>
                      </a:r>
                      <a:r>
                        <a:rPr lang="en-US" sz="14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Actual Avail Capacity</a:t>
                      </a:r>
                      <a:endParaRPr lang="en-US" sz="14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extLst>
                  <a:ext uri="{0D108BD9-81ED-4DB2-BD59-A6C34878D82A}">
                    <a16:rowId xmlns:a16="http://schemas.microsoft.com/office/drawing/2014/main" val="34044417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10/7/2021 13:00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10/11/2021 19:00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56569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2490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1283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12075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-2600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extLst>
                  <a:ext uri="{0D108BD9-81ED-4DB2-BD59-A6C34878D82A}">
                    <a16:rowId xmlns:a16="http://schemas.microsoft.com/office/drawing/2014/main" val="254021898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10/8/2021 13:00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10/11/2021 19:00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58302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4753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1257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11027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-94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extLst>
                  <a:ext uri="{0D108BD9-81ED-4DB2-BD59-A6C34878D82A}">
                    <a16:rowId xmlns:a16="http://schemas.microsoft.com/office/drawing/2014/main" val="311951338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10/9/2021 13:00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10/11/2021 19:00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56022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6553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1271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10218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&gt;0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extLst>
                  <a:ext uri="{0D108BD9-81ED-4DB2-BD59-A6C34878D82A}">
                    <a16:rowId xmlns:a16="http://schemas.microsoft.com/office/drawing/2014/main" val="368075589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Actual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10/11/2021 19:00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53867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11496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2219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~8800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NA </a:t>
                      </a:r>
                      <a:endParaRPr lang="en-US" sz="14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extLst>
                  <a:ext uri="{0D108BD9-81ED-4DB2-BD59-A6C34878D82A}">
                    <a16:rowId xmlns:a16="http://schemas.microsoft.com/office/drawing/2014/main" val="182044329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1C81B07-82D2-4BC2-8F84-012ECC81E23D}"/>
              </a:ext>
            </a:extLst>
          </p:cNvPr>
          <p:cNvSpPr/>
          <p:nvPr/>
        </p:nvSpPr>
        <p:spPr>
          <a:xfrm>
            <a:off x="468742" y="3602183"/>
            <a:ext cx="81926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 Outage Schedule Adjustments issued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1737 MW of voluntary adjustments of planned outages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Weather model forecasts evolved to decrease likelihood of low wind generation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Did not recalculate the sum of actual available capacity at this time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4787745-D796-4911-B612-342A388E7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AAN for 10/11</a:t>
            </a:r>
          </a:p>
        </p:txBody>
      </p:sp>
    </p:spTree>
    <p:extLst>
      <p:ext uri="{BB962C8B-B14F-4D97-AF65-F5344CB8AC3E}">
        <p14:creationId xmlns:p14="http://schemas.microsoft.com/office/powerpoint/2010/main" val="232496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F3670-0D0C-4037-9429-A71BAC3EF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31755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WMWG 11/15/2021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79473-C492-48CE-A66A-DD685BEAFE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1D93BD3E-1E9A-4970-A6F7-E7AC52762E0C}" type="slidenum">
              <a:rPr lang="en-US" smtClean="0"/>
              <a:pPr algn="r">
                <a:spcAft>
                  <a:spcPts val="600"/>
                </a:spcAft>
              </a:pPr>
              <a:t>6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5608853-25D7-43FB-992E-227C47473E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576796"/>
              </p:ext>
            </p:extLst>
          </p:nvPr>
        </p:nvGraphicFramePr>
        <p:xfrm>
          <a:off x="380999" y="990600"/>
          <a:ext cx="8280400" cy="2205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684">
                  <a:extLst>
                    <a:ext uri="{9D8B030D-6E8A-4147-A177-3AD203B41FA5}">
                      <a16:colId xmlns:a16="http://schemas.microsoft.com/office/drawing/2014/main" val="837769127"/>
                    </a:ext>
                  </a:extLst>
                </a:gridCol>
                <a:gridCol w="1449782">
                  <a:extLst>
                    <a:ext uri="{9D8B030D-6E8A-4147-A177-3AD203B41FA5}">
                      <a16:colId xmlns:a16="http://schemas.microsoft.com/office/drawing/2014/main" val="745354374"/>
                    </a:ext>
                  </a:extLst>
                </a:gridCol>
                <a:gridCol w="894106">
                  <a:extLst>
                    <a:ext uri="{9D8B030D-6E8A-4147-A177-3AD203B41FA5}">
                      <a16:colId xmlns:a16="http://schemas.microsoft.com/office/drawing/2014/main" val="391447250"/>
                    </a:ext>
                  </a:extLst>
                </a:gridCol>
                <a:gridCol w="894106">
                  <a:extLst>
                    <a:ext uri="{9D8B030D-6E8A-4147-A177-3AD203B41FA5}">
                      <a16:colId xmlns:a16="http://schemas.microsoft.com/office/drawing/2014/main" val="643045203"/>
                    </a:ext>
                  </a:extLst>
                </a:gridCol>
                <a:gridCol w="785206">
                  <a:extLst>
                    <a:ext uri="{9D8B030D-6E8A-4147-A177-3AD203B41FA5}">
                      <a16:colId xmlns:a16="http://schemas.microsoft.com/office/drawing/2014/main" val="3320926404"/>
                    </a:ext>
                  </a:extLst>
                </a:gridCol>
                <a:gridCol w="1137040">
                  <a:extLst>
                    <a:ext uri="{9D8B030D-6E8A-4147-A177-3AD203B41FA5}">
                      <a16:colId xmlns:a16="http://schemas.microsoft.com/office/drawing/2014/main" val="2692679412"/>
                    </a:ext>
                  </a:extLst>
                </a:gridCol>
                <a:gridCol w="1561476">
                  <a:extLst>
                    <a:ext uri="{9D8B030D-6E8A-4147-A177-3AD203B41FA5}">
                      <a16:colId xmlns:a16="http://schemas.microsoft.com/office/drawing/2014/main" val="1598630977"/>
                    </a:ext>
                  </a:extLst>
                </a:gridCol>
              </a:tblGrid>
              <a:tr h="742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Planning Assessment Posted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AAN Worst Time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Load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Wind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Forced Outages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Shortage (-) /</a:t>
                      </a:r>
                      <a:r>
                        <a:rPr lang="en-US" sz="14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Actual Avail Capacity</a:t>
                      </a:r>
                      <a:endParaRPr lang="en-US" sz="14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extLst>
                  <a:ext uri="{0D108BD9-81ED-4DB2-BD59-A6C34878D82A}">
                    <a16:rowId xmlns:a16="http://schemas.microsoft.com/office/drawing/2014/main" val="34044417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10/18/2021 13:00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10/21/2021 18:00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53906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1599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2262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12545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-3450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021898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10/19/2021 13:00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10/21/2021 18:00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55774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2103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12434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-4500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951338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10/20/2021 13:30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10/20/2021 19:00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53584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1690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10834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-2750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075589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Actual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10/20/2021 18:25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52390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2947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1537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10484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5124</a:t>
                      </a: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044329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1C81B07-82D2-4BC2-8F84-012ECC81E23D}"/>
              </a:ext>
            </a:extLst>
          </p:cNvPr>
          <p:cNvSpPr/>
          <p:nvPr/>
        </p:nvSpPr>
        <p:spPr>
          <a:xfrm>
            <a:off x="468742" y="3662268"/>
            <a:ext cx="81926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Few upcoming Planned Outages by time AAN was issued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 Outage Schedule Adjustments issued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643 MW of voluntary adjustments of planned outages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Weather model forecasts evolved to incrementally decrease load and solar but increase wind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C7F5B56-C29C-4022-BDF6-46925447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AAN for 10/20-22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BFD1F4-34D7-4706-8D2C-4A9F725E857A}"/>
              </a:ext>
            </a:extLst>
          </p:cNvPr>
          <p:cNvSpPr txBox="1"/>
          <p:nvPr/>
        </p:nvSpPr>
        <p:spPr>
          <a:xfrm>
            <a:off x="7010400" y="3198168"/>
            <a:ext cx="17620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Actual is at time of lowest PRC</a:t>
            </a:r>
          </a:p>
        </p:txBody>
      </p:sp>
    </p:spTree>
    <p:extLst>
      <p:ext uri="{BB962C8B-B14F-4D97-AF65-F5344CB8AC3E}">
        <p14:creationId xmlns:p14="http://schemas.microsoft.com/office/powerpoint/2010/main" val="151610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F3670-0D0C-4037-9429-A71BAC3EF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31755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WMWG 11/15/2021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79473-C492-48CE-A66A-DD685BEAFE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1D93BD3E-1E9A-4970-A6F7-E7AC52762E0C}" type="slidenum">
              <a:rPr lang="en-US" smtClean="0"/>
              <a:pPr algn="r">
                <a:spcAft>
                  <a:spcPts val="600"/>
                </a:spcAft>
              </a:pPr>
              <a:t>7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5608853-25D7-43FB-992E-227C47473E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462676"/>
              </p:ext>
            </p:extLst>
          </p:nvPr>
        </p:nvGraphicFramePr>
        <p:xfrm>
          <a:off x="381001" y="898078"/>
          <a:ext cx="8280398" cy="2936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684">
                  <a:extLst>
                    <a:ext uri="{9D8B030D-6E8A-4147-A177-3AD203B41FA5}">
                      <a16:colId xmlns:a16="http://schemas.microsoft.com/office/drawing/2014/main" val="837769127"/>
                    </a:ext>
                  </a:extLst>
                </a:gridCol>
                <a:gridCol w="1449782">
                  <a:extLst>
                    <a:ext uri="{9D8B030D-6E8A-4147-A177-3AD203B41FA5}">
                      <a16:colId xmlns:a16="http://schemas.microsoft.com/office/drawing/2014/main" val="745354374"/>
                    </a:ext>
                  </a:extLst>
                </a:gridCol>
                <a:gridCol w="894106">
                  <a:extLst>
                    <a:ext uri="{9D8B030D-6E8A-4147-A177-3AD203B41FA5}">
                      <a16:colId xmlns:a16="http://schemas.microsoft.com/office/drawing/2014/main" val="391447250"/>
                    </a:ext>
                  </a:extLst>
                </a:gridCol>
                <a:gridCol w="894106">
                  <a:extLst>
                    <a:ext uri="{9D8B030D-6E8A-4147-A177-3AD203B41FA5}">
                      <a16:colId xmlns:a16="http://schemas.microsoft.com/office/drawing/2014/main" val="643045203"/>
                    </a:ext>
                  </a:extLst>
                </a:gridCol>
                <a:gridCol w="785206">
                  <a:extLst>
                    <a:ext uri="{9D8B030D-6E8A-4147-A177-3AD203B41FA5}">
                      <a16:colId xmlns:a16="http://schemas.microsoft.com/office/drawing/2014/main" val="3320926404"/>
                    </a:ext>
                  </a:extLst>
                </a:gridCol>
                <a:gridCol w="1137039">
                  <a:extLst>
                    <a:ext uri="{9D8B030D-6E8A-4147-A177-3AD203B41FA5}">
                      <a16:colId xmlns:a16="http://schemas.microsoft.com/office/drawing/2014/main" val="2692679412"/>
                    </a:ext>
                  </a:extLst>
                </a:gridCol>
                <a:gridCol w="1561475">
                  <a:extLst>
                    <a:ext uri="{9D8B030D-6E8A-4147-A177-3AD203B41FA5}">
                      <a16:colId xmlns:a16="http://schemas.microsoft.com/office/drawing/2014/main" val="1598630977"/>
                    </a:ext>
                  </a:extLst>
                </a:gridCol>
              </a:tblGrid>
              <a:tr h="742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Planning Assessment Posted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AAN Worst Time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Load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Wind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Forced Outages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Shortage (-) /</a:t>
                      </a:r>
                      <a:r>
                        <a:rPr lang="en-US" sz="14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Actual Avail Capacity</a:t>
                      </a:r>
                      <a:endParaRPr lang="en-US" sz="14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548" marR="16548" marT="16548" marB="0" anchor="ctr"/>
                </a:tc>
                <a:extLst>
                  <a:ext uri="{0D108BD9-81ED-4DB2-BD59-A6C34878D82A}">
                    <a16:rowId xmlns:a16="http://schemas.microsoft.com/office/drawing/2014/main" val="34044417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10/20/2021 15:45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10/25/2021 18:00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61580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3049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3217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10996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-7000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021898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10/21/2021 15:30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10/25/2021 18:00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59877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2201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3430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11336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-5600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951338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10/22/2021 15:30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10/25/2021 18:00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62865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4110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3561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10941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-3950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075589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10/23/2021 15:45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10/25/2021 17:00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61518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3529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5516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11207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-1100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044329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Actual for Monday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10/25/2021 16:26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61495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5131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6213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9359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6796</a:t>
                      </a:r>
                      <a:endParaRPr lang="en-US" sz="14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170354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Actual for Sunday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10/24/2021 18:37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4177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673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10767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4359</a:t>
                      </a:r>
                      <a:endParaRPr lang="en-US" sz="14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7570370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1C81B07-82D2-4BC2-8F84-012ECC81E23D}"/>
              </a:ext>
            </a:extLst>
          </p:cNvPr>
          <p:cNvSpPr/>
          <p:nvPr/>
        </p:nvSpPr>
        <p:spPr>
          <a:xfrm>
            <a:off x="468742" y="3993900"/>
            <a:ext cx="81926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1615 MW of Outage Schedule Adjustments issued to 10 units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1139 MW of voluntary adjustments of planned outages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Weather model evolved to result in low point in wind generation to occur Sunday rather than Monday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OSAs were needed for Sunday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Available Reserve Capacity would have been 2744 MW without the OSAs (4359 – 1615)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1E59733-CAC5-4BE1-B2C3-7719704E9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AAN for 10/25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7EF81D-D57A-4ED0-B94E-B44746A550B6}"/>
              </a:ext>
            </a:extLst>
          </p:cNvPr>
          <p:cNvSpPr txBox="1"/>
          <p:nvPr/>
        </p:nvSpPr>
        <p:spPr>
          <a:xfrm>
            <a:off x="7010400" y="3775964"/>
            <a:ext cx="17620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Actual is at time of lowest PRC</a:t>
            </a:r>
          </a:p>
        </p:txBody>
      </p:sp>
    </p:spTree>
    <p:extLst>
      <p:ext uri="{BB962C8B-B14F-4D97-AF65-F5344CB8AC3E}">
        <p14:creationId xmlns:p14="http://schemas.microsoft.com/office/powerpoint/2010/main" val="2920596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DA9C9-F42B-4E5B-92C0-25907805C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5F4DA-7C53-4668-A280-8EC30566E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Now that this has been used a few times, want to collect improvement ideas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External process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Internal process</a:t>
            </a:r>
          </a:p>
          <a:p>
            <a:r>
              <a:rPr lang="en-US" sz="2400" dirty="0">
                <a:solidFill>
                  <a:schemeClr val="tx2"/>
                </a:solidFill>
              </a:rPr>
              <a:t>Some initial ideas on next two slides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DE119-0882-419C-BF3F-71F2131B9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WMWG 11/15/2021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CFE56-11F1-4FEC-AB84-195944415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78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4F9A9-6B4D-4159-B036-FD75796BA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Improvement Ideas for Feedback - External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39B08-8CEA-4D36-ABAC-50BAD61D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2"/>
                </a:solidFill>
              </a:rPr>
              <a:t>AAN Planning assessment will be posted hourly on a continuous basis once NPRR 1108 Phase 2 is implemented</a:t>
            </a:r>
          </a:p>
          <a:p>
            <a:r>
              <a:rPr lang="en-US" dirty="0">
                <a:solidFill>
                  <a:schemeClr val="tx2"/>
                </a:solidFill>
              </a:rPr>
              <a:t>Only a few Resources notified ERCOT that they could not be considered for an OSA</a:t>
            </a:r>
          </a:p>
          <a:p>
            <a:r>
              <a:rPr lang="en-US" dirty="0">
                <a:solidFill>
                  <a:schemeClr val="tx2"/>
                </a:solidFill>
              </a:rPr>
              <a:t>Some Entities did not adjust their Outage schedules during the 24-hour waiting period, but then wanted to adjust on their own (not receive OSA treatment) after being issued OSAs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ERCOT will do hotline/MIS posting to indicate time units are subject to OSAs</a:t>
            </a:r>
          </a:p>
          <a:p>
            <a:r>
              <a:rPr lang="en-US" dirty="0">
                <a:solidFill>
                  <a:schemeClr val="tx2"/>
                </a:solidFill>
              </a:rPr>
              <a:t>Need better process for allowing Resources with ongoing Outages to communicate their ability to restore their Outage if they receive OSA treatment during the 24-hour waiting period</a:t>
            </a:r>
          </a:p>
          <a:p>
            <a:r>
              <a:rPr lang="en-US" dirty="0">
                <a:solidFill>
                  <a:schemeClr val="tx2"/>
                </a:solidFill>
              </a:rPr>
              <a:t>OSAs will apply to planned derates for the portion of the unit that is derated</a:t>
            </a:r>
          </a:p>
          <a:p>
            <a:r>
              <a:rPr lang="en-US" dirty="0">
                <a:solidFill>
                  <a:schemeClr val="tx2"/>
                </a:solidFill>
              </a:rPr>
              <a:t>Change energy offer curve in section 3.1.6.9.(g) ii (currently $4500)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20B9BF-DF04-4738-9605-82B1831A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WMWG 11/15/2021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E00FB-261A-454B-AD14-7136DEF67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446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08731BF-D15C-4FCE-A269-B7C793DB6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terms/"/>
    <ds:schemaRef ds:uri="c34af464-7aa1-4edd-9be4-83dffc1cb926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901</Words>
  <Application>Microsoft Office PowerPoint</Application>
  <PresentationFormat>On-screen Show (4:3)</PresentationFormat>
  <Paragraphs>230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Advanced Action Notices (AANs)</vt:lpstr>
      <vt:lpstr>Process</vt:lpstr>
      <vt:lpstr>Planning Assessments</vt:lpstr>
      <vt:lpstr>AAN for 10/11</vt:lpstr>
      <vt:lpstr>AAN for 10/20-22</vt:lpstr>
      <vt:lpstr>AAN for 10/25</vt:lpstr>
      <vt:lpstr>Improvements</vt:lpstr>
      <vt:lpstr>Improvement Ideas for Feedback - External </vt:lpstr>
      <vt:lpstr>Improvement Ideas for Feedback - Internal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Woodfin</dc:creator>
  <cp:lastModifiedBy>Dan Woodfin</cp:lastModifiedBy>
  <cp:revision>29</cp:revision>
  <dcterms:created xsi:type="dcterms:W3CDTF">2021-11-01T15:38:27Z</dcterms:created>
  <dcterms:modified xsi:type="dcterms:W3CDTF">2021-11-15T14:35:27Z</dcterms:modified>
</cp:coreProperties>
</file>