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74"/>
  </p:notesMasterIdLst>
  <p:handoutMasterIdLst>
    <p:handoutMasterId r:id="rId75"/>
  </p:handoutMasterIdLst>
  <p:sldIdLst>
    <p:sldId id="260" r:id="rId7"/>
    <p:sldId id="258" r:id="rId8"/>
    <p:sldId id="338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3" r:id="rId17"/>
    <p:sldId id="337" r:id="rId18"/>
    <p:sldId id="275" r:id="rId19"/>
    <p:sldId id="276" r:id="rId20"/>
    <p:sldId id="277" r:id="rId21"/>
    <p:sldId id="339" r:id="rId22"/>
    <p:sldId id="278" r:id="rId23"/>
    <p:sldId id="280" r:id="rId24"/>
    <p:sldId id="281" r:id="rId25"/>
    <p:sldId id="282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4" r:id="rId35"/>
    <p:sldId id="340" r:id="rId36"/>
    <p:sldId id="297" r:id="rId37"/>
    <p:sldId id="298" r:id="rId38"/>
    <p:sldId id="296" r:id="rId39"/>
    <p:sldId id="299" r:id="rId40"/>
    <p:sldId id="345" r:id="rId41"/>
    <p:sldId id="301" r:id="rId42"/>
    <p:sldId id="344" r:id="rId43"/>
    <p:sldId id="302" r:id="rId44"/>
    <p:sldId id="303" r:id="rId45"/>
    <p:sldId id="310" r:id="rId46"/>
    <p:sldId id="304" r:id="rId47"/>
    <p:sldId id="306" r:id="rId48"/>
    <p:sldId id="307" r:id="rId49"/>
    <p:sldId id="308" r:id="rId50"/>
    <p:sldId id="309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41" r:id="rId62"/>
    <p:sldId id="322" r:id="rId63"/>
    <p:sldId id="323" r:id="rId64"/>
    <p:sldId id="342" r:id="rId65"/>
    <p:sldId id="325" r:id="rId66"/>
    <p:sldId id="326" r:id="rId67"/>
    <p:sldId id="327" r:id="rId68"/>
    <p:sldId id="328" r:id="rId69"/>
    <p:sldId id="329" r:id="rId70"/>
    <p:sldId id="330" r:id="rId71"/>
    <p:sldId id="331" r:id="rId72"/>
    <p:sldId id="343" r:id="rId7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3" d="100"/>
          <a:sy n="103" d="100"/>
        </p:scale>
        <p:origin x="1248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presProps" Target="presProp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44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78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37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62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10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722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35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711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016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53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089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695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82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558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400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335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251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44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534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801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69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751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035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022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053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459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902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281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995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413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326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82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022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0048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903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205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259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9469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2494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2619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7316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0181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71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4378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1307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4423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1026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303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1663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790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2358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6520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7307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66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89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01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46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74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cot.com/mktrules/nprotocols/curre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etod.ercot.com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hyperlink" Target="mailto:RetailMarketTesting@ercot.com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c.state.tx.us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etod.ercot.com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ercot.com/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cot.com/services/rq/ls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sos.state.tx.us/" TargetMode="External"/><Relationship Id="rId4" Type="http://schemas.openxmlformats.org/officeDocument/2006/relationships/hyperlink" Target="http://www.dnb.com/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lists.ercot.com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cot.com/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cot.com/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RetailMarketTesting@ercot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etod.ercot.com/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cot.com/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cot.com/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cot.com/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tod.ercot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RetailMarketTesting@ercot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0" y="2413338"/>
            <a:ext cx="434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Texas Retail Market </a:t>
            </a:r>
            <a:endParaRPr lang="en-US" sz="3200" b="1" dirty="0" smtClean="0"/>
          </a:p>
          <a:p>
            <a:r>
              <a:rPr lang="en-US" sz="3200" b="1" dirty="0" smtClean="0"/>
              <a:t>Testing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>Flight </a:t>
            </a:r>
            <a:r>
              <a:rPr lang="en-US" sz="3200" b="1" dirty="0" smtClean="0"/>
              <a:t>0219</a:t>
            </a:r>
            <a:endParaRPr lang="en-US" sz="3200" b="1" dirty="0" smtClean="0"/>
          </a:p>
          <a:p>
            <a:endParaRPr lang="en-US" dirty="0" smtClean="0"/>
          </a:p>
          <a:p>
            <a:r>
              <a:rPr lang="fr-FR" sz="2400" dirty="0"/>
              <a:t>Market Participant</a:t>
            </a:r>
          </a:p>
          <a:p>
            <a:r>
              <a:rPr lang="fr-FR" sz="2400" dirty="0"/>
              <a:t>Retail Testing Orientation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Registration Requirements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3276600"/>
          </a:xfrm>
        </p:spPr>
        <p:txBody>
          <a:bodyPr/>
          <a:lstStyle/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400" b="1" kern="0" dirty="0">
                <a:solidFill>
                  <a:srgbClr val="000000"/>
                </a:solidFill>
              </a:rPr>
              <a:t>ERCOT Registration Requirements are defined in Protocol Section 16: Registration and Qualification of MPs</a:t>
            </a:r>
            <a:endParaRPr lang="en-US" altLang="en-US" sz="2600" b="1" kern="0" dirty="0">
              <a:solidFill>
                <a:srgbClr val="000000"/>
              </a:solidFill>
            </a:endParaRPr>
          </a:p>
          <a:p>
            <a:pPr marL="965200" lvl="1" indent="-508000" fontAlgn="base">
              <a:spcAft>
                <a:spcPct val="0"/>
              </a:spcAft>
              <a:buFontTx/>
              <a:buChar char="–"/>
            </a:pPr>
            <a:r>
              <a:rPr lang="en-US" altLang="en-US" sz="2000" kern="0" dirty="0">
                <a:solidFill>
                  <a:srgbClr val="000000"/>
                </a:solidFill>
                <a:hlinkClick r:id="rId3"/>
              </a:rPr>
              <a:t>http://www.ercot.com/mktrules/nprotocols/current</a:t>
            </a:r>
            <a:endParaRPr lang="en-US" altLang="en-US" sz="2000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endParaRPr lang="en-US" altLang="en-US" sz="2000" b="1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400" b="1" kern="0" dirty="0">
                <a:solidFill>
                  <a:srgbClr val="000000"/>
                </a:solidFill>
              </a:rPr>
              <a:t>ERCOT Registration Requirements must be fulfilled prior to a Market Participant receiving their </a:t>
            </a:r>
            <a:r>
              <a:rPr lang="en-US" altLang="en-US" sz="2400" b="1" kern="0" dirty="0" smtClean="0">
                <a:solidFill>
                  <a:srgbClr val="000000"/>
                </a:solidFill>
              </a:rPr>
              <a:t>Retail Qualification letter </a:t>
            </a:r>
            <a:r>
              <a:rPr lang="en-US" altLang="en-US" sz="2400" b="1" kern="0" dirty="0">
                <a:solidFill>
                  <a:srgbClr val="000000"/>
                </a:solidFill>
              </a:rPr>
              <a:t>and migrating to production.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4572000"/>
            <a:ext cx="2505673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7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LSE Registration Requirements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7162800" cy="4319832"/>
          </a:xfrm>
        </p:spPr>
        <p:txBody>
          <a:bodyPr/>
          <a:lstStyle/>
          <a:p>
            <a:pPr marL="508000" lvl="0" indent="-508000" fontAlgn="base">
              <a:spcAft>
                <a:spcPct val="0"/>
              </a:spcAft>
              <a:buNone/>
            </a:pPr>
            <a:r>
              <a:rPr lang="en-US" altLang="en-US" sz="2400" b="1" kern="0" dirty="0">
                <a:solidFill>
                  <a:srgbClr val="000000"/>
                </a:solidFill>
              </a:rPr>
              <a:t>New Load Serving Entity (LSE) Registration Requirements:</a:t>
            </a:r>
            <a:endParaRPr lang="en-US" altLang="en-US" sz="2000" b="1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None/>
            </a:pPr>
            <a:endParaRPr lang="en-US" altLang="en-US" sz="2000" b="1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400" b="1" kern="0" dirty="0">
                <a:solidFill>
                  <a:srgbClr val="000000"/>
                </a:solidFill>
              </a:rPr>
              <a:t>LSE Application Completed</a:t>
            </a:r>
          </a:p>
          <a:p>
            <a:pPr marL="508000" lvl="0" indent="-508000" fontAlgn="base">
              <a:spcAft>
                <a:spcPct val="0"/>
              </a:spcAft>
              <a:buNone/>
            </a:pPr>
            <a:endParaRPr lang="en-US" altLang="en-US" sz="800" b="1" kern="0" dirty="0">
              <a:solidFill>
                <a:srgbClr val="000000"/>
              </a:solidFill>
            </a:endParaRPr>
          </a:p>
          <a:p>
            <a:pPr marL="1371600" lvl="2" indent="-457200" fontAlgn="base">
              <a:spcAft>
                <a:spcPct val="0"/>
              </a:spcAft>
              <a:buFontTx/>
              <a:buChar char="•"/>
            </a:pPr>
            <a:r>
              <a:rPr lang="en-US" altLang="en-US" sz="2000" kern="0" dirty="0">
                <a:solidFill>
                  <a:srgbClr val="000000"/>
                </a:solidFill>
              </a:rPr>
              <a:t>Executed Standard Form Agreement</a:t>
            </a:r>
          </a:p>
          <a:p>
            <a:pPr marL="1371600" lvl="2" indent="-457200" fontAlgn="base">
              <a:spcAft>
                <a:spcPct val="0"/>
              </a:spcAft>
              <a:buFontTx/>
              <a:buChar char="•"/>
            </a:pPr>
            <a:r>
              <a:rPr lang="en-US" altLang="en-US" sz="2000" kern="0" dirty="0">
                <a:solidFill>
                  <a:srgbClr val="000000"/>
                </a:solidFill>
              </a:rPr>
              <a:t>QSE Designation</a:t>
            </a:r>
          </a:p>
          <a:p>
            <a:pPr marL="1828800" lvl="3" indent="-457200" fontAlgn="base">
              <a:spcAft>
                <a:spcPct val="0"/>
              </a:spcAft>
              <a:buNone/>
            </a:pPr>
            <a:r>
              <a:rPr lang="en-US" altLang="en-US" kern="0" dirty="0">
                <a:solidFill>
                  <a:srgbClr val="000000"/>
                </a:solidFill>
              </a:rPr>
              <a:t>Note – QSE must be qualified/certified by ERCOT</a:t>
            </a:r>
          </a:p>
          <a:p>
            <a:pPr marL="1828800" lvl="3" indent="-457200" fontAlgn="base">
              <a:spcAft>
                <a:spcPct val="0"/>
              </a:spcAft>
              <a:buNone/>
            </a:pPr>
            <a:endParaRPr lang="en-US" altLang="en-US" sz="800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400" b="1" kern="0" dirty="0">
                <a:solidFill>
                  <a:srgbClr val="000000"/>
                </a:solidFill>
              </a:rPr>
              <a:t>LSE Application Fee Received</a:t>
            </a:r>
          </a:p>
          <a:p>
            <a:pPr marL="508000" lvl="0" indent="-508000" fontAlgn="base">
              <a:spcAft>
                <a:spcPct val="0"/>
              </a:spcAft>
              <a:buNone/>
            </a:pPr>
            <a:endParaRPr lang="en-US" altLang="en-US" sz="800" b="1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400" b="1" kern="0" dirty="0">
                <a:solidFill>
                  <a:srgbClr val="000000"/>
                </a:solidFill>
              </a:rPr>
              <a:t>PUCT Certification Issued (not required for MOU/EC)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805" y="1465193"/>
            <a:ext cx="1853345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9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61248" y="914400"/>
            <a:ext cx="36215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Flight Overview</a:t>
            </a:r>
          </a:p>
        </p:txBody>
      </p:sp>
      <p:pic>
        <p:nvPicPr>
          <p:cNvPr id="8" name="Picture 8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4876800"/>
            <a:ext cx="2590800" cy="876300"/>
          </a:xfrm>
          <a:prstGeom prst="rect">
            <a:avLst/>
          </a:prstGeom>
          <a:noFill/>
        </p:spPr>
      </p:pic>
      <p:pic>
        <p:nvPicPr>
          <p:cNvPr id="9" name="Picture 1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648200"/>
            <a:ext cx="330517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2057400"/>
            <a:ext cx="2379663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821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Flight </a:t>
            </a:r>
            <a:r>
              <a:rPr lang="en-US" dirty="0" smtClean="0"/>
              <a:t>0219 </a:t>
            </a:r>
            <a:r>
              <a:rPr lang="en-US" dirty="0"/>
              <a:t>Test Participants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800600"/>
          </a:xfrm>
        </p:spPr>
        <p:txBody>
          <a:bodyPr/>
          <a:lstStyle/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400" b="1" kern="0" dirty="0">
                <a:solidFill>
                  <a:srgbClr val="000000"/>
                </a:solidFill>
              </a:rPr>
              <a:t>Existing CRs currently in the Market</a:t>
            </a:r>
          </a:p>
          <a:p>
            <a:pPr marL="965200" lvl="1" indent="-508000" fontAlgn="base">
              <a:spcAft>
                <a:spcPct val="0"/>
              </a:spcAft>
              <a:buFontTx/>
              <a:buChar char="–"/>
            </a:pPr>
            <a:r>
              <a:rPr lang="en-US" altLang="en-US" sz="2400" kern="0" dirty="0">
                <a:solidFill>
                  <a:srgbClr val="000000"/>
                </a:solidFill>
              </a:rPr>
              <a:t>Some may be testing in new TDSP territories or for new functionality</a:t>
            </a:r>
          </a:p>
          <a:p>
            <a:pPr marL="965200" lvl="1" indent="-508000" fontAlgn="base">
              <a:spcAft>
                <a:spcPct val="0"/>
              </a:spcAft>
              <a:buNone/>
            </a:pPr>
            <a:endParaRPr lang="en-US" altLang="en-US" sz="800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400" b="1" kern="0" dirty="0">
                <a:solidFill>
                  <a:srgbClr val="000000"/>
                </a:solidFill>
              </a:rPr>
              <a:t>Existing TDSPs</a:t>
            </a:r>
          </a:p>
          <a:p>
            <a:pPr marL="965200" lvl="1" indent="-508000" fontAlgn="base">
              <a:spcAft>
                <a:spcPct val="0"/>
              </a:spcAft>
              <a:buFontTx/>
              <a:buChar char="–"/>
            </a:pPr>
            <a:r>
              <a:rPr lang="en-US" altLang="en-US" sz="2400" kern="0" dirty="0">
                <a:solidFill>
                  <a:srgbClr val="000000"/>
                </a:solidFill>
              </a:rPr>
              <a:t>Some may be testing new CR relationships</a:t>
            </a:r>
          </a:p>
          <a:p>
            <a:pPr marL="965200" lvl="1" indent="-508000" fontAlgn="base">
              <a:spcAft>
                <a:spcPct val="0"/>
              </a:spcAft>
              <a:buNone/>
            </a:pPr>
            <a:endParaRPr lang="en-US" altLang="en-US" sz="800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400" b="1" kern="0" dirty="0">
                <a:solidFill>
                  <a:srgbClr val="000000"/>
                </a:solidFill>
              </a:rPr>
              <a:t>ERCOT</a:t>
            </a:r>
          </a:p>
          <a:p>
            <a:pPr marL="965200" lvl="1" indent="-508000" fontAlgn="base">
              <a:spcAft>
                <a:spcPct val="0"/>
              </a:spcAft>
              <a:buFontTx/>
              <a:buChar char="–"/>
            </a:pPr>
            <a:r>
              <a:rPr lang="en-US" altLang="en-US" sz="2400" kern="0" dirty="0">
                <a:solidFill>
                  <a:srgbClr val="000000"/>
                </a:solidFill>
              </a:rPr>
              <a:t>Testing any new CR/TDSP relationships or new CR functionality</a:t>
            </a:r>
          </a:p>
          <a:p>
            <a:pPr marL="965200" lvl="1" indent="-508000" fontAlgn="base">
              <a:spcAft>
                <a:spcPct val="0"/>
              </a:spcAft>
              <a:buNone/>
            </a:pPr>
            <a:endParaRPr lang="en-US" altLang="en-US" sz="800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400" b="1" kern="0" dirty="0">
                <a:solidFill>
                  <a:srgbClr val="000000"/>
                </a:solidFill>
              </a:rPr>
              <a:t>CRs new to the Market</a:t>
            </a:r>
          </a:p>
          <a:p>
            <a:pPr marL="965200" lvl="1" indent="-508000" fontAlgn="base">
              <a:spcAft>
                <a:spcPct val="0"/>
              </a:spcAft>
              <a:buFontTx/>
              <a:buChar char="–"/>
            </a:pPr>
            <a:r>
              <a:rPr lang="en-US" altLang="en-US" sz="2400" kern="0" dirty="0">
                <a:solidFill>
                  <a:srgbClr val="000000"/>
                </a:solidFill>
              </a:rPr>
              <a:t>Testing full Flight using </a:t>
            </a:r>
            <a:r>
              <a:rPr lang="en-US" altLang="en-US" sz="2400" kern="0" dirty="0" smtClean="0">
                <a:solidFill>
                  <a:srgbClr val="000000"/>
                </a:solidFill>
              </a:rPr>
              <a:t>‘NEW’ </a:t>
            </a:r>
            <a:r>
              <a:rPr lang="en-US" altLang="en-US" sz="2400" kern="0" dirty="0">
                <a:solidFill>
                  <a:srgbClr val="000000"/>
                </a:solidFill>
              </a:rPr>
              <a:t>Track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7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How Do We Move Forward?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</p:spPr>
        <p:txBody>
          <a:bodyPr/>
          <a:lstStyle/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800" b="1" kern="0" dirty="0">
                <a:solidFill>
                  <a:srgbClr val="000000"/>
                </a:solidFill>
              </a:rPr>
              <a:t>Days – MPs and ERCOT are required to complete their daily activities as outlined in the testing scripts.</a:t>
            </a:r>
          </a:p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endParaRPr lang="en-US" altLang="en-US" sz="2800" b="1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800" b="1" kern="0" dirty="0">
                <a:solidFill>
                  <a:srgbClr val="000000"/>
                </a:solidFill>
              </a:rPr>
              <a:t>Critical Dates – Scripts are marked with several critical dates that must be met for specific Business Rules to be tested successfully.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2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How Do We Move Forward?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029200"/>
          </a:xfrm>
        </p:spPr>
        <p:txBody>
          <a:bodyPr/>
          <a:lstStyle/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800" b="1" kern="0" dirty="0">
                <a:solidFill>
                  <a:srgbClr val="000000"/>
                </a:solidFill>
              </a:rPr>
              <a:t>Check Points – Check Points will exist throughout the market test. These check points exist to allow:</a:t>
            </a:r>
          </a:p>
          <a:p>
            <a:pPr marL="508000" lvl="0" indent="-508000" fontAlgn="base">
              <a:spcAft>
                <a:spcPct val="0"/>
              </a:spcAft>
              <a:buNone/>
            </a:pPr>
            <a:endParaRPr lang="en-US" altLang="en-US" sz="800" b="1" kern="0" dirty="0">
              <a:solidFill>
                <a:srgbClr val="000000"/>
              </a:solidFill>
            </a:endParaRPr>
          </a:p>
          <a:p>
            <a:pPr marL="965200" lvl="1" indent="-508000" fontAlgn="base">
              <a:spcAft>
                <a:spcPct val="0"/>
              </a:spcAft>
              <a:buFontTx/>
              <a:buChar char="–"/>
            </a:pPr>
            <a:r>
              <a:rPr lang="en-US" altLang="en-US" kern="0" dirty="0">
                <a:solidFill>
                  <a:srgbClr val="000000"/>
                </a:solidFill>
              </a:rPr>
              <a:t>The Flight Administrator to gauge where the market test is in relation to the flight timeline.</a:t>
            </a:r>
          </a:p>
          <a:p>
            <a:pPr marL="965200" lvl="1" indent="-508000" fontAlgn="base">
              <a:spcAft>
                <a:spcPct val="0"/>
              </a:spcAft>
              <a:buFontTx/>
              <a:buChar char="–"/>
            </a:pPr>
            <a:r>
              <a:rPr lang="en-US" altLang="en-US" kern="0" dirty="0">
                <a:solidFill>
                  <a:srgbClr val="000000"/>
                </a:solidFill>
              </a:rPr>
              <a:t>Take necessary action to get the flight back on schedule.</a:t>
            </a:r>
          </a:p>
          <a:p>
            <a:pPr marL="965200" lvl="1" indent="-508000" fontAlgn="base">
              <a:spcAft>
                <a:spcPct val="0"/>
              </a:spcAft>
              <a:buNone/>
            </a:pPr>
            <a:endParaRPr lang="en-US" altLang="en-US" sz="800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800" b="1" kern="0" dirty="0">
                <a:solidFill>
                  <a:srgbClr val="000000"/>
                </a:solidFill>
              </a:rPr>
              <a:t>Weekends – The Flight Administrator may elect to use weekends for testing in the event testing has fallen behind schedule.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0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0" y="2057400"/>
            <a:ext cx="4572000" cy="17666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Testing Tracks</a:t>
            </a:r>
          </a:p>
          <a:p>
            <a:pPr marL="342900" marR="0" lvl="0" indent="-34290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and</a:t>
            </a:r>
          </a:p>
          <a:p>
            <a:pPr marL="342900" marR="0" lvl="0" indent="-34290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Testing Relationships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1721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Testing Tracks for V4.0 End-to-End Scripts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20750"/>
            <a:ext cx="5257800" cy="5105400"/>
          </a:xfrm>
        </p:spPr>
        <p:txBody>
          <a:bodyPr/>
          <a:lstStyle/>
          <a:p>
            <a:pPr marL="508000" lvl="0" indent="-50800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z="2800" b="1" kern="0" dirty="0">
                <a:solidFill>
                  <a:srgbClr val="000000"/>
                </a:solidFill>
              </a:rPr>
              <a:t>Track </a:t>
            </a:r>
            <a:r>
              <a:rPr lang="en-US" altLang="en-US" sz="2800" b="1" kern="0" dirty="0" smtClean="0">
                <a:solidFill>
                  <a:srgbClr val="000000"/>
                </a:solidFill>
              </a:rPr>
              <a:t>Names</a:t>
            </a:r>
            <a:endParaRPr lang="en-US" altLang="en-US" sz="2400" b="1" kern="0" dirty="0">
              <a:solidFill>
                <a:srgbClr val="000000"/>
              </a:solidFill>
            </a:endParaRPr>
          </a:p>
          <a:p>
            <a:pPr marL="965200" lvl="1" indent="-508000" fontAlgn="base">
              <a:lnSpc>
                <a:spcPct val="90000"/>
              </a:lnSpc>
              <a:spcAft>
                <a:spcPct val="0"/>
              </a:spcAft>
              <a:buFontTx/>
              <a:buChar char="–"/>
            </a:pPr>
            <a:r>
              <a:rPr lang="en-US" altLang="en-US" sz="2200" kern="0" dirty="0">
                <a:solidFill>
                  <a:srgbClr val="000000"/>
                </a:solidFill>
              </a:rPr>
              <a:t>TX SET </a:t>
            </a:r>
            <a:r>
              <a:rPr lang="en-US" altLang="en-US" sz="2200" kern="0" dirty="0" smtClean="0">
                <a:solidFill>
                  <a:srgbClr val="000000"/>
                </a:solidFill>
              </a:rPr>
              <a:t>4.0</a:t>
            </a:r>
            <a:endParaRPr lang="en-US" altLang="en-US" sz="2200" kern="0" dirty="0">
              <a:solidFill>
                <a:srgbClr val="000000"/>
              </a:solidFill>
            </a:endParaRPr>
          </a:p>
          <a:p>
            <a:pPr marL="965200" lvl="1" indent="-508000" fontAlgn="base">
              <a:lnSpc>
                <a:spcPct val="90000"/>
              </a:lnSpc>
              <a:spcAft>
                <a:spcPct val="0"/>
              </a:spcAft>
              <a:buFontTx/>
              <a:buChar char="–"/>
            </a:pPr>
            <a:r>
              <a:rPr lang="en-US" altLang="en-US" sz="2200" kern="0" dirty="0">
                <a:solidFill>
                  <a:srgbClr val="000000"/>
                </a:solidFill>
              </a:rPr>
              <a:t>Connectivity Testing </a:t>
            </a:r>
            <a:r>
              <a:rPr lang="en-US" altLang="en-US" sz="2200" kern="0" dirty="0" smtClean="0">
                <a:solidFill>
                  <a:srgbClr val="000000"/>
                </a:solidFill>
              </a:rPr>
              <a:t>Scripts</a:t>
            </a:r>
            <a:endParaRPr lang="en-US" altLang="en-US" sz="2200" kern="0" dirty="0">
              <a:solidFill>
                <a:srgbClr val="000000"/>
              </a:solidFill>
            </a:endParaRPr>
          </a:p>
          <a:p>
            <a:pPr marL="965200" lvl="1" indent="-508000" fontAlgn="base">
              <a:lnSpc>
                <a:spcPct val="90000"/>
              </a:lnSpc>
              <a:spcAft>
                <a:spcPct val="0"/>
              </a:spcAft>
              <a:buFontTx/>
              <a:buChar char="–"/>
            </a:pPr>
            <a:r>
              <a:rPr lang="en-US" altLang="en-US" sz="2200" kern="0" dirty="0">
                <a:solidFill>
                  <a:srgbClr val="000000"/>
                </a:solidFill>
              </a:rPr>
              <a:t>All New IOU </a:t>
            </a:r>
            <a:r>
              <a:rPr lang="en-US" altLang="en-US" sz="2200" kern="0" dirty="0" smtClean="0">
                <a:solidFill>
                  <a:srgbClr val="000000"/>
                </a:solidFill>
              </a:rPr>
              <a:t>CRs</a:t>
            </a:r>
            <a:endParaRPr lang="en-US" altLang="en-US" sz="2200" kern="0" dirty="0">
              <a:solidFill>
                <a:srgbClr val="000000"/>
              </a:solidFill>
            </a:endParaRPr>
          </a:p>
          <a:p>
            <a:pPr marL="965200" lvl="1" indent="-508000" fontAlgn="base">
              <a:lnSpc>
                <a:spcPct val="90000"/>
              </a:lnSpc>
              <a:spcAft>
                <a:spcPct val="0"/>
              </a:spcAft>
              <a:buFontTx/>
              <a:buChar char="–"/>
            </a:pPr>
            <a:r>
              <a:rPr lang="en-US" altLang="en-US" sz="2200" kern="0" dirty="0">
                <a:solidFill>
                  <a:srgbClr val="000000"/>
                </a:solidFill>
              </a:rPr>
              <a:t>All New MOU/EC </a:t>
            </a:r>
            <a:r>
              <a:rPr lang="en-US" altLang="en-US" sz="2200" kern="0" dirty="0" smtClean="0">
                <a:solidFill>
                  <a:srgbClr val="000000"/>
                </a:solidFill>
              </a:rPr>
              <a:t>CRs</a:t>
            </a:r>
          </a:p>
          <a:p>
            <a:pPr marL="965200" lvl="1" indent="-508000" fontAlgn="base">
              <a:spcAft>
                <a:spcPct val="0"/>
              </a:spcAft>
              <a:buFontTx/>
              <a:buChar char="–"/>
            </a:pPr>
            <a:r>
              <a:rPr lang="en-US" altLang="en-US" sz="2200" kern="0" dirty="0">
                <a:solidFill>
                  <a:srgbClr val="000000"/>
                </a:solidFill>
              </a:rPr>
              <a:t>All New IOU CSA </a:t>
            </a:r>
            <a:r>
              <a:rPr lang="en-US" altLang="en-US" sz="2200" kern="0" dirty="0" smtClean="0">
                <a:solidFill>
                  <a:srgbClr val="000000"/>
                </a:solidFill>
              </a:rPr>
              <a:t>CRs</a:t>
            </a:r>
            <a:endParaRPr lang="en-US" altLang="en-US" sz="2200" kern="0" dirty="0">
              <a:solidFill>
                <a:srgbClr val="000000"/>
              </a:solidFill>
            </a:endParaRPr>
          </a:p>
          <a:p>
            <a:pPr marL="965200" lvl="1" indent="-508000" fontAlgn="base">
              <a:spcAft>
                <a:spcPct val="0"/>
              </a:spcAft>
              <a:buFontTx/>
              <a:buChar char="–"/>
            </a:pPr>
            <a:r>
              <a:rPr lang="en-US" altLang="en-US" sz="2200" kern="0" dirty="0">
                <a:solidFill>
                  <a:srgbClr val="000000"/>
                </a:solidFill>
              </a:rPr>
              <a:t>All New MOU/EC CSA </a:t>
            </a:r>
            <a:r>
              <a:rPr lang="en-US" altLang="en-US" sz="2200" kern="0" dirty="0" smtClean="0">
                <a:solidFill>
                  <a:srgbClr val="000000"/>
                </a:solidFill>
              </a:rPr>
              <a:t>CRs</a:t>
            </a:r>
            <a:endParaRPr lang="en-US" altLang="en-US" sz="2200" kern="0" dirty="0">
              <a:solidFill>
                <a:srgbClr val="000000"/>
              </a:solidFill>
            </a:endParaRPr>
          </a:p>
          <a:p>
            <a:pPr marL="965200" lvl="1" indent="-508000" fontAlgn="base">
              <a:spcAft>
                <a:spcPct val="0"/>
              </a:spcAft>
              <a:buFontTx/>
              <a:buChar char="–"/>
            </a:pPr>
            <a:r>
              <a:rPr lang="en-US" altLang="en-US" sz="2200" kern="0" dirty="0">
                <a:solidFill>
                  <a:srgbClr val="000000"/>
                </a:solidFill>
              </a:rPr>
              <a:t>PUCT REP Certification Option 2 </a:t>
            </a:r>
            <a:r>
              <a:rPr lang="en-US" altLang="en-US" sz="2200" kern="0" dirty="0" smtClean="0">
                <a:solidFill>
                  <a:srgbClr val="000000"/>
                </a:solidFill>
              </a:rPr>
              <a:t>LSEs</a:t>
            </a:r>
            <a:endParaRPr lang="en-US" altLang="en-US" sz="2200" kern="0" dirty="0">
              <a:solidFill>
                <a:srgbClr val="000000"/>
              </a:solidFill>
            </a:endParaRPr>
          </a:p>
          <a:p>
            <a:pPr marL="965200" lvl="1" indent="-508000" fontAlgn="base">
              <a:spcAft>
                <a:spcPct val="0"/>
              </a:spcAft>
              <a:buFontTx/>
              <a:buChar char="–"/>
            </a:pPr>
            <a:r>
              <a:rPr lang="en-US" altLang="en-US" sz="2200" kern="0" dirty="0">
                <a:solidFill>
                  <a:srgbClr val="000000"/>
                </a:solidFill>
              </a:rPr>
              <a:t>Existing CR – Changing Service </a:t>
            </a:r>
            <a:r>
              <a:rPr lang="en-US" altLang="en-US" sz="2200" kern="0" dirty="0" smtClean="0">
                <a:solidFill>
                  <a:srgbClr val="000000"/>
                </a:solidFill>
              </a:rPr>
              <a:t>Provider</a:t>
            </a:r>
          </a:p>
          <a:p>
            <a:pPr marL="965200" lvl="1" indent="-508000" fontAlgn="base">
              <a:spcAft>
                <a:spcPct val="0"/>
              </a:spcAft>
              <a:buFontTx/>
              <a:buChar char="–"/>
            </a:pPr>
            <a:r>
              <a:rPr lang="en-US" altLang="en-US" sz="2200" kern="0" dirty="0" smtClean="0">
                <a:solidFill>
                  <a:srgbClr val="000000"/>
                </a:solidFill>
              </a:rPr>
              <a:t>Existing CR – Changing Bank</a:t>
            </a:r>
            <a:endParaRPr lang="en-US" altLang="en-US" sz="2200" kern="0" dirty="0">
              <a:solidFill>
                <a:srgbClr val="000000"/>
              </a:solidFill>
            </a:endParaRPr>
          </a:p>
          <a:p>
            <a:pPr marL="965200" lvl="1" indent="-508000" fontAlgn="base">
              <a:lnSpc>
                <a:spcPct val="90000"/>
              </a:lnSpc>
              <a:spcAft>
                <a:spcPct val="0"/>
              </a:spcAft>
              <a:buFontTx/>
              <a:buChar char="–"/>
            </a:pPr>
            <a:endParaRPr lang="en-US" altLang="en-US" sz="2400" kern="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981200"/>
            <a:ext cx="2679700" cy="2984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688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Testing Tracks for V4.0 End-to-End Scripts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81600"/>
          </a:xfrm>
        </p:spPr>
        <p:txBody>
          <a:bodyPr/>
          <a:lstStyle/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400" b="1" kern="0" dirty="0" smtClean="0">
                <a:solidFill>
                  <a:srgbClr val="000000"/>
                </a:solidFill>
              </a:rPr>
              <a:t>New IOU CR</a:t>
            </a:r>
            <a:endParaRPr lang="en-US" altLang="en-US" sz="2400" b="1" kern="0" dirty="0">
              <a:solidFill>
                <a:srgbClr val="000000"/>
              </a:solidFill>
            </a:endParaRPr>
          </a:p>
          <a:p>
            <a:pPr marL="965200" lvl="1" indent="-508000" fontAlgn="base">
              <a:spcAft>
                <a:spcPct val="0"/>
              </a:spcAft>
              <a:buFontTx/>
              <a:buChar char="–"/>
            </a:pPr>
            <a:r>
              <a:rPr lang="en-US" altLang="en-US" sz="2000" kern="0" dirty="0" smtClean="0">
                <a:solidFill>
                  <a:srgbClr val="000000"/>
                </a:solidFill>
              </a:rPr>
              <a:t>All New LSEs will execute all scripts in this track with at least one TDSP territory that the LSE is entering</a:t>
            </a:r>
            <a:endParaRPr lang="en-US" altLang="en-US" sz="1000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400" b="1" kern="0" dirty="0">
                <a:solidFill>
                  <a:srgbClr val="000000"/>
                </a:solidFill>
              </a:rPr>
              <a:t>New MOU/EC CR</a:t>
            </a:r>
          </a:p>
          <a:p>
            <a:pPr marL="965200" lvl="1" indent="-508000" fontAlgn="base">
              <a:spcAft>
                <a:spcPct val="0"/>
              </a:spcAft>
              <a:buFontTx/>
              <a:buChar char="–"/>
            </a:pPr>
            <a:r>
              <a:rPr lang="en-US" altLang="en-US" sz="2000" kern="0" dirty="0">
                <a:solidFill>
                  <a:srgbClr val="000000"/>
                </a:solidFill>
              </a:rPr>
              <a:t>Any LSE who signed up to test with a MOU/EC TDSP will execute all scripts in this track with the MOU/EC </a:t>
            </a:r>
            <a:r>
              <a:rPr lang="en-US" altLang="en-US" sz="2000" kern="0" dirty="0" smtClean="0">
                <a:solidFill>
                  <a:srgbClr val="000000"/>
                </a:solidFill>
              </a:rPr>
              <a:t>TDSP</a:t>
            </a:r>
          </a:p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400" b="1" kern="0" dirty="0">
                <a:solidFill>
                  <a:srgbClr val="000000"/>
                </a:solidFill>
              </a:rPr>
              <a:t>New IOU CSA CR</a:t>
            </a:r>
          </a:p>
          <a:p>
            <a:pPr marL="965200" lvl="1" indent="-508000" fontAlgn="base">
              <a:spcAft>
                <a:spcPct val="0"/>
              </a:spcAft>
              <a:buFontTx/>
              <a:buChar char="–"/>
            </a:pPr>
            <a:r>
              <a:rPr lang="en-US" altLang="en-US" sz="2000" kern="0" dirty="0">
                <a:solidFill>
                  <a:srgbClr val="000000"/>
                </a:solidFill>
              </a:rPr>
              <a:t>New IOU CSA LSEs and existing LSEs wanting to add CSA functionality will test this track with ERCOT who will simulate the </a:t>
            </a:r>
            <a:r>
              <a:rPr lang="en-US" altLang="en-US" sz="2000" kern="0" dirty="0" smtClean="0">
                <a:solidFill>
                  <a:srgbClr val="000000"/>
                </a:solidFill>
              </a:rPr>
              <a:t>TDSP</a:t>
            </a:r>
          </a:p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400" b="1" kern="0" dirty="0">
                <a:solidFill>
                  <a:srgbClr val="000000"/>
                </a:solidFill>
              </a:rPr>
              <a:t>New MOU/EC CSA CR</a:t>
            </a:r>
          </a:p>
          <a:p>
            <a:pPr marL="965200" lvl="1" indent="-508000" fontAlgn="base">
              <a:spcAft>
                <a:spcPct val="0"/>
              </a:spcAft>
              <a:buFontTx/>
              <a:buChar char="–"/>
            </a:pPr>
            <a:r>
              <a:rPr lang="en-US" altLang="en-US" sz="2000" kern="0" dirty="0">
                <a:solidFill>
                  <a:srgbClr val="000000"/>
                </a:solidFill>
              </a:rPr>
              <a:t>New MOU/EC CSA LSEs and existing MOU/EC LSEs wanting to add CSA functionality in MOU/EC territories will test this track with the MOU/EC TDSP territory the LSE is entering</a:t>
            </a:r>
          </a:p>
          <a:p>
            <a:pPr marL="965200" lvl="1" indent="-508000" fontAlgn="base">
              <a:spcAft>
                <a:spcPct val="0"/>
              </a:spcAft>
              <a:buFontTx/>
              <a:buChar char="–"/>
            </a:pPr>
            <a:endParaRPr lang="en-US" altLang="en-US" sz="2000" kern="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8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Testing Tracks for V4.0 End-to-End Scripts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3886200"/>
          </a:xfrm>
        </p:spPr>
        <p:txBody>
          <a:bodyPr/>
          <a:lstStyle/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400" b="1" kern="0" dirty="0" smtClean="0">
                <a:solidFill>
                  <a:srgbClr val="000000"/>
                </a:solidFill>
              </a:rPr>
              <a:t>PUCT </a:t>
            </a:r>
            <a:r>
              <a:rPr lang="en-US" altLang="en-US" sz="2400" b="1" kern="0" dirty="0">
                <a:solidFill>
                  <a:srgbClr val="000000"/>
                </a:solidFill>
              </a:rPr>
              <a:t>REP Certification Option 2 LSEs</a:t>
            </a:r>
          </a:p>
          <a:p>
            <a:pPr marL="965200" lvl="1" indent="-508000" fontAlgn="base">
              <a:spcAft>
                <a:spcPct val="0"/>
              </a:spcAft>
              <a:buFontTx/>
              <a:buChar char="–"/>
            </a:pPr>
            <a:r>
              <a:rPr lang="en-US" altLang="en-US" sz="2000" kern="0" dirty="0">
                <a:solidFill>
                  <a:srgbClr val="000000"/>
                </a:solidFill>
              </a:rPr>
              <a:t>LSEs who are PUCT REP Option 2 LSEs are only required to test this track within the </a:t>
            </a:r>
            <a:r>
              <a:rPr lang="en-US" altLang="en-US" sz="2000" kern="0" dirty="0" smtClean="0">
                <a:solidFill>
                  <a:srgbClr val="000000"/>
                </a:solidFill>
              </a:rPr>
              <a:t>Market</a:t>
            </a:r>
            <a:endParaRPr lang="en-US" altLang="en-US" sz="2000" b="1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400" b="1" kern="0" dirty="0">
                <a:solidFill>
                  <a:srgbClr val="000000"/>
                </a:solidFill>
              </a:rPr>
              <a:t>Changing Service Provider</a:t>
            </a:r>
          </a:p>
          <a:p>
            <a:pPr marL="965200" lvl="1" indent="-508000" fontAlgn="base">
              <a:spcAft>
                <a:spcPct val="0"/>
              </a:spcAft>
              <a:buFontTx/>
              <a:buChar char="–"/>
            </a:pPr>
            <a:r>
              <a:rPr lang="en-US" altLang="en-US" sz="2000" kern="0" dirty="0" smtClean="0">
                <a:solidFill>
                  <a:srgbClr val="000000"/>
                </a:solidFill>
              </a:rPr>
              <a:t>LSEs who are changing Service Providers will execute all scripts in the track with all TDSP territories in which the LSE is certified</a:t>
            </a:r>
          </a:p>
          <a:p>
            <a:pPr marL="565150" indent="-508000" fontAlgn="base">
              <a:spcAft>
                <a:spcPct val="0"/>
              </a:spcAft>
            </a:pPr>
            <a:r>
              <a:rPr lang="en-US" altLang="en-US" sz="2400" b="1" kern="0" dirty="0" smtClean="0">
                <a:solidFill>
                  <a:srgbClr val="000000"/>
                </a:solidFill>
              </a:rPr>
              <a:t>Changing Bank</a:t>
            </a:r>
          </a:p>
          <a:p>
            <a:pPr marL="965200" lvl="1" indent="-508000" fontAlgn="base">
              <a:spcAft>
                <a:spcPct val="0"/>
              </a:spcAft>
            </a:pPr>
            <a:r>
              <a:rPr lang="en-US" altLang="en-US" sz="2000" kern="0" dirty="0" smtClean="0">
                <a:solidFill>
                  <a:srgbClr val="000000"/>
                </a:solidFill>
              </a:rPr>
              <a:t>LSEs who are changing Banks will execute all scripts in the track with all TDSP territories in which the LSE is certified</a:t>
            </a:r>
            <a:endParaRPr lang="en-US" altLang="en-US" sz="2000" kern="0" dirty="0">
              <a:solidFill>
                <a:srgbClr val="000000"/>
              </a:solidFill>
            </a:endParaRPr>
          </a:p>
          <a:p>
            <a:pPr marL="965200" lvl="1" indent="-508000" fontAlgn="base">
              <a:spcAft>
                <a:spcPct val="0"/>
              </a:spcAft>
              <a:buFontTx/>
              <a:buChar char="–"/>
            </a:pPr>
            <a:endParaRPr lang="en-US" altLang="en-US" sz="2200" kern="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8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Agenda</a:t>
            </a:r>
          </a:p>
          <a:p>
            <a:r>
              <a:rPr lang="en-US" sz="2400" dirty="0"/>
              <a:t>Business Requirements for Entering Test </a:t>
            </a:r>
            <a:r>
              <a:rPr lang="en-US" sz="2400" dirty="0" smtClean="0"/>
              <a:t>Flight</a:t>
            </a:r>
            <a:endParaRPr lang="en-US" sz="2400" dirty="0"/>
          </a:p>
          <a:p>
            <a:r>
              <a:rPr lang="en-US" sz="2400" dirty="0"/>
              <a:t>Flight </a:t>
            </a:r>
            <a:r>
              <a:rPr lang="en-US" sz="2400" dirty="0" smtClean="0"/>
              <a:t>Overview</a:t>
            </a:r>
            <a:endParaRPr lang="en-US" sz="2400" dirty="0"/>
          </a:p>
          <a:p>
            <a:r>
              <a:rPr lang="en-US" sz="2400" dirty="0"/>
              <a:t>Retail Testing Website </a:t>
            </a:r>
            <a:r>
              <a:rPr lang="en-US" sz="2400" dirty="0" smtClean="0"/>
              <a:t>Overview</a:t>
            </a:r>
            <a:endParaRPr lang="en-US" sz="2400" dirty="0"/>
          </a:p>
          <a:p>
            <a:r>
              <a:rPr lang="en-US" sz="2400" dirty="0" smtClean="0"/>
              <a:t>Texas </a:t>
            </a:r>
            <a:r>
              <a:rPr lang="en-US" sz="2400" dirty="0"/>
              <a:t>SET		</a:t>
            </a:r>
          </a:p>
          <a:p>
            <a:r>
              <a:rPr lang="en-US" sz="2400" dirty="0" smtClean="0"/>
              <a:t>Scripts Overview</a:t>
            </a:r>
            <a:endParaRPr lang="en-US" sz="2400" dirty="0"/>
          </a:p>
          <a:p>
            <a:r>
              <a:rPr lang="en-US" sz="2400" dirty="0" smtClean="0"/>
              <a:t>TDSP </a:t>
            </a:r>
            <a:r>
              <a:rPr lang="en-US" sz="2400" dirty="0"/>
              <a:t>Issues </a:t>
            </a:r>
            <a:r>
              <a:rPr lang="en-US" sz="2400" dirty="0" smtClean="0"/>
              <a:t>Experienced</a:t>
            </a:r>
            <a:endParaRPr lang="en-US" sz="2400" dirty="0"/>
          </a:p>
          <a:p>
            <a:r>
              <a:rPr lang="en-US" sz="2400" dirty="0" smtClean="0"/>
              <a:t>Retail </a:t>
            </a:r>
            <a:r>
              <a:rPr lang="en-US" sz="2400" dirty="0"/>
              <a:t>Testing Requirements and </a:t>
            </a:r>
            <a:r>
              <a:rPr lang="en-US" sz="2400" dirty="0" smtClean="0"/>
              <a:t>Expectations</a:t>
            </a:r>
            <a:endParaRPr lang="en-US" sz="2400" dirty="0"/>
          </a:p>
          <a:p>
            <a:r>
              <a:rPr lang="en-US" sz="2400" dirty="0" smtClean="0"/>
              <a:t>Timeline </a:t>
            </a:r>
            <a:r>
              <a:rPr lang="en-US" sz="2400" dirty="0"/>
              <a:t>Review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NAESB Connectivity Testing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4686300"/>
          </a:xfrm>
        </p:spPr>
        <p:txBody>
          <a:bodyPr/>
          <a:lstStyle/>
          <a:p>
            <a:pPr marL="508000" lvl="0" indent="-508000" fontAlgn="base">
              <a:spcAft>
                <a:spcPct val="0"/>
              </a:spcAft>
              <a:buNone/>
            </a:pPr>
            <a:endParaRPr lang="en-US" altLang="en-US" sz="900" b="1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400" b="1" kern="0" dirty="0">
                <a:solidFill>
                  <a:srgbClr val="000000"/>
                </a:solidFill>
              </a:rPr>
              <a:t>All testing participants must test Connectivity using NAESB EDM </a:t>
            </a:r>
            <a:r>
              <a:rPr lang="en-US" altLang="en-US" sz="2400" b="1" kern="0" dirty="0" smtClean="0">
                <a:solidFill>
                  <a:srgbClr val="000000"/>
                </a:solidFill>
              </a:rPr>
              <a:t>v1.6</a:t>
            </a:r>
          </a:p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endParaRPr lang="en-US" altLang="en-US" sz="1200" b="1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400" b="1" kern="0" dirty="0">
                <a:solidFill>
                  <a:srgbClr val="000000"/>
                </a:solidFill>
              </a:rPr>
              <a:t>Everyone participating in Flight </a:t>
            </a:r>
            <a:r>
              <a:rPr lang="en-US" altLang="en-US" sz="2400" b="1" kern="0" dirty="0" smtClean="0">
                <a:solidFill>
                  <a:srgbClr val="000000"/>
                </a:solidFill>
              </a:rPr>
              <a:t>0219 </a:t>
            </a:r>
            <a:r>
              <a:rPr lang="en-US" altLang="en-US" sz="2400" b="1" kern="0" dirty="0">
                <a:solidFill>
                  <a:srgbClr val="000000"/>
                </a:solidFill>
              </a:rPr>
              <a:t>must test Connectivity with all trading partner relationships defined within your TW and </a:t>
            </a:r>
            <a:r>
              <a:rPr lang="en-US" altLang="en-US" sz="2400" b="1" kern="0" dirty="0" smtClean="0">
                <a:solidFill>
                  <a:srgbClr val="000000"/>
                </a:solidFill>
              </a:rPr>
              <a:t>ERCOT</a:t>
            </a:r>
          </a:p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endParaRPr lang="en-US" altLang="en-US" sz="1200" b="1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400" b="1" kern="0" dirty="0">
                <a:solidFill>
                  <a:srgbClr val="000000"/>
                </a:solidFill>
              </a:rPr>
              <a:t>When sending connectivity transactions, include the NAESB connectivity log in the notification </a:t>
            </a:r>
            <a:r>
              <a:rPr lang="en-US" altLang="en-US" sz="2400" b="1" kern="0" dirty="0" smtClean="0">
                <a:solidFill>
                  <a:srgbClr val="000000"/>
                </a:solidFill>
              </a:rPr>
              <a:t>email</a:t>
            </a:r>
          </a:p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endParaRPr lang="en-US" altLang="en-US" sz="1200" b="1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400" b="1" kern="0" dirty="0">
                <a:solidFill>
                  <a:srgbClr val="000000"/>
                </a:solidFill>
              </a:rPr>
              <a:t>After Connectivity is tested, any changes will require retesting before the start of the Flight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6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Testing Relationships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319832"/>
          </a:xfrm>
        </p:spPr>
        <p:txBody>
          <a:bodyPr/>
          <a:lstStyle/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400" b="1" kern="0" dirty="0">
                <a:solidFill>
                  <a:srgbClr val="000000"/>
                </a:solidFill>
              </a:rPr>
              <a:t>ERCOT has committed to providing the following information to the market:</a:t>
            </a:r>
          </a:p>
          <a:p>
            <a:pPr marL="508000" lvl="0" indent="-508000" fontAlgn="base">
              <a:spcAft>
                <a:spcPct val="0"/>
              </a:spcAft>
              <a:buNone/>
            </a:pPr>
            <a:endParaRPr lang="en-US" altLang="en-US" sz="800" b="1" kern="0" dirty="0">
              <a:solidFill>
                <a:srgbClr val="000000"/>
              </a:solidFill>
            </a:endParaRPr>
          </a:p>
          <a:p>
            <a:pPr marL="965200" lvl="1" indent="-508000" fontAlgn="base">
              <a:spcAft>
                <a:spcPct val="0"/>
              </a:spcAft>
              <a:buFontTx/>
              <a:buChar char="–"/>
            </a:pPr>
            <a:r>
              <a:rPr lang="en-US" altLang="en-US" sz="2400" kern="0" dirty="0">
                <a:solidFill>
                  <a:srgbClr val="000000"/>
                </a:solidFill>
              </a:rPr>
              <a:t>For all new LSEs and TDSPs in the market, ERCOT will provide the testing relationship list by Friday, </a:t>
            </a:r>
            <a:r>
              <a:rPr lang="en-US" altLang="en-US" sz="2400" kern="0" dirty="0" smtClean="0">
                <a:solidFill>
                  <a:srgbClr val="000000"/>
                </a:solidFill>
              </a:rPr>
              <a:t>January 18</a:t>
            </a:r>
            <a:r>
              <a:rPr lang="en-US" altLang="en-US" sz="2400" kern="0" dirty="0" smtClean="0">
                <a:solidFill>
                  <a:srgbClr val="000000"/>
                </a:solidFill>
              </a:rPr>
              <a:t>, 2019.    </a:t>
            </a:r>
            <a:endParaRPr lang="en-US" altLang="en-US" sz="2400" kern="0" dirty="0">
              <a:solidFill>
                <a:srgbClr val="000000"/>
              </a:solidFill>
            </a:endParaRPr>
          </a:p>
          <a:p>
            <a:pPr marL="965200" lvl="1" indent="-508000" fontAlgn="base">
              <a:spcAft>
                <a:spcPct val="0"/>
              </a:spcAft>
              <a:buNone/>
            </a:pPr>
            <a:endParaRPr lang="en-US" altLang="en-US" sz="800" kern="0" dirty="0">
              <a:solidFill>
                <a:srgbClr val="000000"/>
              </a:solidFill>
            </a:endParaRPr>
          </a:p>
          <a:p>
            <a:pPr marL="1371600" lvl="2" indent="-457200" fontAlgn="base">
              <a:spcAft>
                <a:spcPct val="0"/>
              </a:spcAft>
              <a:buNone/>
            </a:pPr>
            <a:endParaRPr lang="en-US" altLang="en-US" sz="800" kern="0" dirty="0">
              <a:solidFill>
                <a:srgbClr val="000000"/>
              </a:solidFill>
            </a:endParaRPr>
          </a:p>
          <a:p>
            <a:pPr marL="965200" lvl="1" indent="-508000" fontAlgn="base">
              <a:spcAft>
                <a:spcPct val="0"/>
              </a:spcAft>
              <a:buFontTx/>
              <a:buChar char="–"/>
            </a:pPr>
            <a:r>
              <a:rPr lang="en-US" altLang="en-US" sz="2400" kern="0" dirty="0">
                <a:solidFill>
                  <a:srgbClr val="000000"/>
                </a:solidFill>
              </a:rPr>
              <a:t>These lists will be sent to the Primary Testing, Secondary Testing, and Primary Business contact for each LSE and each TDSP that is listed on the Testing Worksheet (TW)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9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Testing Relationships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</p:spPr>
        <p:txBody>
          <a:bodyPr/>
          <a:lstStyle/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200" b="1" kern="0" dirty="0">
                <a:solidFill>
                  <a:srgbClr val="000000"/>
                </a:solidFill>
              </a:rPr>
              <a:t>If a Market Participant has issues with the testing relationships, issues </a:t>
            </a:r>
            <a:r>
              <a:rPr lang="en-US" altLang="en-US" sz="2200" b="1" u="sng" kern="0" dirty="0">
                <a:solidFill>
                  <a:srgbClr val="000000"/>
                </a:solidFill>
              </a:rPr>
              <a:t>must</a:t>
            </a:r>
            <a:r>
              <a:rPr lang="en-US" altLang="en-US" sz="2200" b="1" kern="0" dirty="0">
                <a:solidFill>
                  <a:srgbClr val="000000"/>
                </a:solidFill>
              </a:rPr>
              <a:t> be communicated back to ERCOT by 5:00 p.m. on Monday, </a:t>
            </a:r>
            <a:r>
              <a:rPr lang="en-US" altLang="en-US" sz="2200" b="1" kern="0" dirty="0" smtClean="0">
                <a:solidFill>
                  <a:srgbClr val="000000"/>
                </a:solidFill>
              </a:rPr>
              <a:t>January 21</a:t>
            </a:r>
            <a:r>
              <a:rPr lang="en-US" altLang="en-US" sz="2200" b="1" kern="0" dirty="0" smtClean="0">
                <a:solidFill>
                  <a:srgbClr val="000000"/>
                </a:solidFill>
              </a:rPr>
              <a:t>, 2019.  </a:t>
            </a:r>
            <a:endParaRPr lang="en-US" altLang="en-US" sz="2200" b="1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None/>
            </a:pPr>
            <a:endParaRPr lang="en-US" altLang="en-US" sz="2200" b="1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200" b="1" kern="0" dirty="0">
                <a:solidFill>
                  <a:srgbClr val="000000"/>
                </a:solidFill>
              </a:rPr>
              <a:t>ERCOT will contact each party who has issues and work towards resolving the issue.</a:t>
            </a:r>
          </a:p>
          <a:p>
            <a:pPr marL="508000" lvl="0" indent="-508000" fontAlgn="base">
              <a:spcAft>
                <a:spcPct val="0"/>
              </a:spcAft>
              <a:buNone/>
            </a:pPr>
            <a:endParaRPr lang="en-US" altLang="en-US" sz="2200" b="1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200" b="1" kern="0" dirty="0">
                <a:solidFill>
                  <a:srgbClr val="000000"/>
                </a:solidFill>
              </a:rPr>
              <a:t>Checklists will be created after the final testing relationships lists are delivered to the Market Participants.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3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899318"/>
          </a:xfrm>
        </p:spPr>
        <p:txBody>
          <a:bodyPr/>
          <a:lstStyle/>
          <a:p>
            <a:r>
              <a:rPr lang="en-US" dirty="0"/>
              <a:t>What Happens If I Don’t Meet Flight Checkpoints/Tasks?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</p:spPr>
        <p:txBody>
          <a:bodyPr/>
          <a:lstStyle/>
          <a:p>
            <a:r>
              <a:rPr lang="en-US" sz="2400" dirty="0"/>
              <a:t>Weekly conference call with the Flight Administrator</a:t>
            </a:r>
          </a:p>
          <a:p>
            <a:endParaRPr lang="en-US" sz="2400" dirty="0"/>
          </a:p>
          <a:p>
            <a:r>
              <a:rPr lang="en-US" sz="2400" dirty="0"/>
              <a:t>Escalation procedures to executive management at the MP, ERCOT, and possibly the PUCT</a:t>
            </a:r>
          </a:p>
          <a:p>
            <a:endParaRPr lang="en-US" sz="2400" dirty="0"/>
          </a:p>
          <a:p>
            <a:r>
              <a:rPr lang="en-US" sz="2400" dirty="0"/>
              <a:t>MP may be requested to work overtime and/or weekends to catch up</a:t>
            </a:r>
          </a:p>
          <a:p>
            <a:endParaRPr lang="en-US" sz="2400" dirty="0"/>
          </a:p>
          <a:p>
            <a:r>
              <a:rPr lang="en-US" sz="2400" dirty="0"/>
              <a:t>MP may be asked to start the script over at a later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2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Pre-Testing Preparation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648200"/>
          </a:xfrm>
        </p:spPr>
        <p:txBody>
          <a:bodyPr/>
          <a:lstStyle/>
          <a:p>
            <a:pPr marL="508000" lvl="0" indent="-50800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z="2400" b="1" kern="0" dirty="0">
                <a:solidFill>
                  <a:srgbClr val="000000"/>
                </a:solidFill>
              </a:rPr>
              <a:t>Review ERCOT Protocols, Solution to Stacking documentation, Texas Market Test Plan, TDSP Tariffs, and the Terms and Conditions</a:t>
            </a:r>
          </a:p>
          <a:p>
            <a:pPr marL="508000" lvl="0" indent="-508000" fontAlgn="base">
              <a:lnSpc>
                <a:spcPct val="90000"/>
              </a:lnSpc>
              <a:spcAft>
                <a:spcPct val="0"/>
              </a:spcAft>
              <a:buNone/>
            </a:pPr>
            <a:endParaRPr lang="en-US" altLang="en-US" sz="2400" b="1" kern="0" dirty="0">
              <a:solidFill>
                <a:srgbClr val="000000"/>
              </a:solidFill>
            </a:endParaRPr>
          </a:p>
          <a:p>
            <a:pPr marL="508000" lvl="0" indent="-50800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z="2400" b="1" kern="0" dirty="0">
                <a:solidFill>
                  <a:srgbClr val="000000"/>
                </a:solidFill>
              </a:rPr>
              <a:t>Review the TX SET V4.0 Implementation Guides</a:t>
            </a:r>
          </a:p>
          <a:p>
            <a:pPr marL="965200" lvl="1" indent="-508000" fontAlgn="base">
              <a:lnSpc>
                <a:spcPct val="90000"/>
              </a:lnSpc>
              <a:spcAft>
                <a:spcPct val="0"/>
              </a:spcAft>
              <a:buFontTx/>
              <a:buChar char="–"/>
            </a:pPr>
            <a:r>
              <a:rPr lang="en-US" altLang="en-US" sz="2400" kern="0" dirty="0">
                <a:solidFill>
                  <a:srgbClr val="000000"/>
                </a:solidFill>
              </a:rPr>
              <a:t>These often contain additional information on the business processes</a:t>
            </a:r>
          </a:p>
          <a:p>
            <a:pPr marL="965200" lvl="1" indent="-508000" fontAlgn="base">
              <a:lnSpc>
                <a:spcPct val="90000"/>
              </a:lnSpc>
              <a:spcAft>
                <a:spcPct val="0"/>
              </a:spcAft>
              <a:buNone/>
            </a:pPr>
            <a:endParaRPr lang="en-US" altLang="en-US" sz="2400" kern="0" dirty="0">
              <a:solidFill>
                <a:srgbClr val="000000"/>
              </a:solidFill>
            </a:endParaRPr>
          </a:p>
          <a:p>
            <a:pPr marL="508000" lvl="0" indent="-50800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z="2400" b="1" kern="0" dirty="0">
                <a:solidFill>
                  <a:srgbClr val="000000"/>
                </a:solidFill>
              </a:rPr>
              <a:t>Market Participants </a:t>
            </a:r>
            <a:r>
              <a:rPr lang="en-US" altLang="en-US" sz="2400" b="1" u="sng" kern="0" dirty="0">
                <a:solidFill>
                  <a:srgbClr val="000000"/>
                </a:solidFill>
              </a:rPr>
              <a:t>must</a:t>
            </a:r>
            <a:r>
              <a:rPr lang="en-US" altLang="en-US" sz="2400" b="1" kern="0" dirty="0">
                <a:solidFill>
                  <a:srgbClr val="000000"/>
                </a:solidFill>
              </a:rPr>
              <a:t> establish banking relationships prior to the Connectivity Kick-Off call</a:t>
            </a:r>
          </a:p>
          <a:p>
            <a:pPr marL="508000" lvl="0" indent="-50800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endParaRPr lang="en-US" altLang="en-US" sz="2400" b="1" kern="0" dirty="0">
              <a:solidFill>
                <a:srgbClr val="000000"/>
              </a:solidFill>
            </a:endParaRPr>
          </a:p>
          <a:p>
            <a:pPr marL="508000" lvl="0" indent="-50800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z="2400" b="1" kern="0" dirty="0">
                <a:solidFill>
                  <a:srgbClr val="000000"/>
                </a:solidFill>
              </a:rPr>
              <a:t>Review Flight </a:t>
            </a:r>
            <a:r>
              <a:rPr lang="en-US" altLang="en-US" sz="2400" b="1" kern="0" dirty="0" smtClean="0">
                <a:solidFill>
                  <a:srgbClr val="000000"/>
                </a:solidFill>
              </a:rPr>
              <a:t>0219 </a:t>
            </a:r>
            <a:r>
              <a:rPr lang="en-US" altLang="en-US" sz="2400" b="1" kern="0" dirty="0">
                <a:solidFill>
                  <a:srgbClr val="000000"/>
                </a:solidFill>
              </a:rPr>
              <a:t>Pre-Testing Timeline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Pre-Testing Preparation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4648199"/>
          </a:xfrm>
        </p:spPr>
        <p:txBody>
          <a:bodyPr/>
          <a:lstStyle/>
          <a:p>
            <a:pPr marL="508000" lvl="0" indent="-50800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z="2400" b="1" kern="0" dirty="0">
                <a:solidFill>
                  <a:srgbClr val="000000"/>
                </a:solidFill>
              </a:rPr>
              <a:t>Review all test scripts within your test tracks</a:t>
            </a:r>
          </a:p>
          <a:p>
            <a:pPr marL="508000" lvl="0" indent="-50800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endParaRPr lang="en-US" altLang="en-US" sz="2400" b="1" kern="0" dirty="0">
              <a:solidFill>
                <a:srgbClr val="000000"/>
              </a:solidFill>
            </a:endParaRPr>
          </a:p>
          <a:p>
            <a:pPr marL="508000" lvl="0" indent="-50800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z="2400" b="1" kern="0" dirty="0">
                <a:solidFill>
                  <a:srgbClr val="000000"/>
                </a:solidFill>
              </a:rPr>
              <a:t>Contact ERCOT and/or Texas SET working group when you have questions</a:t>
            </a:r>
          </a:p>
          <a:p>
            <a:pPr marL="508000" lvl="0" indent="-50800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endParaRPr lang="en-US" altLang="en-US" sz="2400" b="1" kern="0" dirty="0">
              <a:solidFill>
                <a:srgbClr val="000000"/>
              </a:solidFill>
            </a:endParaRPr>
          </a:p>
          <a:p>
            <a:pPr marL="508000" lvl="0" indent="-50800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z="2400" b="1" kern="0" dirty="0">
                <a:solidFill>
                  <a:srgbClr val="000000"/>
                </a:solidFill>
              </a:rPr>
              <a:t>If you have a service provider, coordinate your testing activities in advance</a:t>
            </a:r>
          </a:p>
          <a:p>
            <a:pPr marL="508000" lvl="0" indent="-50800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endParaRPr lang="en-US" altLang="en-US" sz="2400" b="1" kern="0" dirty="0">
              <a:solidFill>
                <a:srgbClr val="000000"/>
              </a:solidFill>
            </a:endParaRPr>
          </a:p>
          <a:p>
            <a:pPr marL="508000" lvl="0" indent="-50800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z="2400" b="1" kern="0" dirty="0">
                <a:solidFill>
                  <a:srgbClr val="000000"/>
                </a:solidFill>
              </a:rPr>
              <a:t>When utilizing a service provider for Flight Testing, the testing process between the MP and the service provider must be representative of their production environments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8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The Testing Process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876800"/>
          </a:xfrm>
        </p:spPr>
        <p:txBody>
          <a:bodyPr/>
          <a:lstStyle/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600" b="1" kern="0" dirty="0">
                <a:solidFill>
                  <a:srgbClr val="000000"/>
                </a:solidFill>
              </a:rPr>
              <a:t>Preparation – Review test scripts for your testing track(s)</a:t>
            </a:r>
          </a:p>
          <a:p>
            <a:pPr marL="508000" lvl="0" indent="-508000" fontAlgn="base">
              <a:spcAft>
                <a:spcPct val="0"/>
              </a:spcAft>
              <a:buNone/>
            </a:pPr>
            <a:endParaRPr lang="en-US" altLang="en-US" sz="1000" b="1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600" b="1" kern="0" dirty="0">
                <a:solidFill>
                  <a:srgbClr val="000000"/>
                </a:solidFill>
              </a:rPr>
              <a:t>Kickoff and Weekly Conference </a:t>
            </a:r>
            <a:r>
              <a:rPr lang="en-US" altLang="en-US" sz="2600" b="1" kern="0" dirty="0" smtClean="0">
                <a:solidFill>
                  <a:srgbClr val="000000"/>
                </a:solidFill>
              </a:rPr>
              <a:t>Calls(as needed)</a:t>
            </a:r>
            <a:endParaRPr lang="en-US" altLang="en-US" sz="2600" b="1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None/>
            </a:pPr>
            <a:endParaRPr lang="en-US" altLang="en-US" sz="1000" b="1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600" b="1" kern="0" dirty="0">
                <a:solidFill>
                  <a:srgbClr val="000000"/>
                </a:solidFill>
              </a:rPr>
              <a:t>Connectivity Testing</a:t>
            </a:r>
          </a:p>
          <a:p>
            <a:pPr marL="508000" lvl="0" indent="-508000" fontAlgn="base">
              <a:spcAft>
                <a:spcPct val="0"/>
              </a:spcAft>
              <a:buNone/>
            </a:pPr>
            <a:endParaRPr lang="en-US" altLang="en-US" sz="1000" b="1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600" b="1" kern="0" dirty="0">
                <a:solidFill>
                  <a:srgbClr val="000000"/>
                </a:solidFill>
              </a:rPr>
              <a:t>“Penny Test”</a:t>
            </a:r>
          </a:p>
          <a:p>
            <a:pPr marL="508000" lvl="0" indent="-508000" fontAlgn="base">
              <a:spcAft>
                <a:spcPct val="0"/>
              </a:spcAft>
              <a:buNone/>
            </a:pPr>
            <a:endParaRPr lang="en-US" altLang="en-US" sz="1000" b="1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600" b="1" kern="0" dirty="0">
                <a:solidFill>
                  <a:srgbClr val="000000"/>
                </a:solidFill>
              </a:rPr>
              <a:t>Sending and Receiving Transactions</a:t>
            </a:r>
          </a:p>
          <a:p>
            <a:pPr marL="508000" lvl="0" indent="-508000" fontAlgn="base">
              <a:spcAft>
                <a:spcPct val="0"/>
              </a:spcAft>
              <a:buNone/>
            </a:pPr>
            <a:endParaRPr lang="en-US" altLang="en-US" sz="1000" b="1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600" b="1" kern="0" dirty="0" smtClean="0">
                <a:solidFill>
                  <a:srgbClr val="000000"/>
                </a:solidFill>
              </a:rPr>
              <a:t>Script </a:t>
            </a:r>
            <a:r>
              <a:rPr lang="en-US" altLang="en-US" sz="2600" b="1" kern="0" dirty="0">
                <a:solidFill>
                  <a:srgbClr val="000000"/>
                </a:solidFill>
              </a:rPr>
              <a:t>Days, and Business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3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Conference Calls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4319832"/>
          </a:xfrm>
        </p:spPr>
        <p:txBody>
          <a:bodyPr/>
          <a:lstStyle/>
          <a:p>
            <a:pPr marL="508000" lvl="0" indent="-508000" fontAlgn="base">
              <a:lnSpc>
                <a:spcPct val="90000"/>
              </a:lnSpc>
              <a:spcAft>
                <a:spcPct val="0"/>
              </a:spcAft>
              <a:buNone/>
            </a:pPr>
            <a:endParaRPr lang="en-US" altLang="en-US" sz="800" b="1" kern="0" dirty="0">
              <a:solidFill>
                <a:srgbClr val="000000"/>
              </a:solidFill>
            </a:endParaRPr>
          </a:p>
          <a:p>
            <a:pPr marL="508000" lvl="0" indent="-50800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z="2400" b="1" kern="0" dirty="0">
                <a:solidFill>
                  <a:srgbClr val="000000"/>
                </a:solidFill>
              </a:rPr>
              <a:t>Teleconferences as needed</a:t>
            </a:r>
          </a:p>
          <a:p>
            <a:pPr marL="965200" lvl="1" indent="-508000" fontAlgn="base">
              <a:lnSpc>
                <a:spcPct val="90000"/>
              </a:lnSpc>
              <a:spcAft>
                <a:spcPct val="0"/>
              </a:spcAft>
              <a:buFontTx/>
              <a:buChar char="–"/>
            </a:pPr>
            <a:r>
              <a:rPr lang="en-US" altLang="en-US" sz="2000" kern="0" dirty="0">
                <a:solidFill>
                  <a:srgbClr val="000000"/>
                </a:solidFill>
              </a:rPr>
              <a:t>Attendance is Required</a:t>
            </a:r>
          </a:p>
          <a:p>
            <a:pPr marL="965200" lvl="1" indent="-508000" fontAlgn="base">
              <a:lnSpc>
                <a:spcPct val="90000"/>
              </a:lnSpc>
              <a:spcAft>
                <a:spcPct val="0"/>
              </a:spcAft>
              <a:buFontTx/>
              <a:buChar char="–"/>
            </a:pPr>
            <a:r>
              <a:rPr lang="en-US" altLang="en-US" sz="2000" kern="0" dirty="0">
                <a:solidFill>
                  <a:srgbClr val="000000"/>
                </a:solidFill>
              </a:rPr>
              <a:t>Roll Call</a:t>
            </a:r>
          </a:p>
          <a:p>
            <a:pPr marL="965200" lvl="1" indent="-508000" fontAlgn="base">
              <a:lnSpc>
                <a:spcPct val="90000"/>
              </a:lnSpc>
              <a:spcAft>
                <a:spcPct val="0"/>
              </a:spcAft>
              <a:buFontTx/>
              <a:buChar char="–"/>
            </a:pPr>
            <a:r>
              <a:rPr lang="en-US" altLang="en-US" sz="2000" kern="0" dirty="0">
                <a:solidFill>
                  <a:srgbClr val="000000"/>
                </a:solidFill>
              </a:rPr>
              <a:t>Mute when not talking</a:t>
            </a:r>
          </a:p>
          <a:p>
            <a:pPr marL="965200" lvl="1" indent="-508000" fontAlgn="base">
              <a:lnSpc>
                <a:spcPct val="90000"/>
              </a:lnSpc>
              <a:spcAft>
                <a:spcPct val="0"/>
              </a:spcAft>
              <a:buFontTx/>
              <a:buChar char="–"/>
            </a:pPr>
            <a:r>
              <a:rPr lang="en-US" altLang="en-US" sz="2000" kern="0" dirty="0">
                <a:solidFill>
                  <a:srgbClr val="000000"/>
                </a:solidFill>
              </a:rPr>
              <a:t>Avoid cell phones</a:t>
            </a:r>
          </a:p>
          <a:p>
            <a:pPr marL="965200" lvl="1" indent="-508000" fontAlgn="base">
              <a:lnSpc>
                <a:spcPct val="90000"/>
              </a:lnSpc>
              <a:spcAft>
                <a:spcPct val="0"/>
              </a:spcAft>
              <a:buFontTx/>
              <a:buChar char="–"/>
            </a:pPr>
            <a:r>
              <a:rPr lang="en-US" altLang="en-US" sz="2000" kern="0" dirty="0">
                <a:solidFill>
                  <a:srgbClr val="000000"/>
                </a:solidFill>
              </a:rPr>
              <a:t>Calls begin promptly</a:t>
            </a:r>
          </a:p>
          <a:p>
            <a:pPr marL="508000" lvl="0" indent="-50800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endParaRPr lang="en-US" altLang="en-US" sz="2200" b="1" kern="0" dirty="0">
              <a:solidFill>
                <a:srgbClr val="000000"/>
              </a:solidFill>
            </a:endParaRPr>
          </a:p>
          <a:p>
            <a:pPr marL="508000" lvl="0" indent="-50800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z="2400" b="1" kern="0" dirty="0">
                <a:solidFill>
                  <a:srgbClr val="000000"/>
                </a:solidFill>
              </a:rPr>
              <a:t>Conference calls will be held as needed. The Flight Administrator or a person designated by the Flight Administrator will facilitate the call. In the event the Flight Administrator finds it necessary, a follow-up call will be scheduled for later that day or early the next day before 10:00 a.m. CPT.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219200"/>
            <a:ext cx="2822693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0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Testing Contacts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319832"/>
          </a:xfrm>
        </p:spPr>
        <p:txBody>
          <a:bodyPr/>
          <a:lstStyle/>
          <a:p>
            <a:pPr marL="508000" lvl="0" indent="-508000" fontAlgn="base">
              <a:spcAft>
                <a:spcPct val="0"/>
              </a:spcAft>
              <a:buNone/>
            </a:pPr>
            <a:r>
              <a:rPr lang="en-US" altLang="en-US" sz="2400" b="1" kern="0" dirty="0">
                <a:solidFill>
                  <a:srgbClr val="000000"/>
                </a:solidFill>
              </a:rPr>
              <a:t>Market Participants must provide the following Testing Contacts on the Testing Worksheet (TW)</a:t>
            </a:r>
          </a:p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endParaRPr lang="en-US" altLang="en-US" sz="3000" b="1" kern="0" dirty="0">
              <a:solidFill>
                <a:srgbClr val="000000"/>
              </a:solidFill>
            </a:endParaRPr>
          </a:p>
          <a:p>
            <a:pPr marL="1371600" lvl="2" indent="-457200" fontAlgn="base">
              <a:spcAft>
                <a:spcPct val="0"/>
              </a:spcAft>
              <a:buFontTx/>
              <a:buChar char="•"/>
            </a:pPr>
            <a:r>
              <a:rPr lang="en-US" altLang="en-US" sz="2000" kern="0" dirty="0">
                <a:solidFill>
                  <a:srgbClr val="000000"/>
                </a:solidFill>
              </a:rPr>
              <a:t>Primary &amp; Secondary Testing Contact</a:t>
            </a:r>
          </a:p>
          <a:p>
            <a:pPr marL="1371600" lvl="2" indent="-457200" fontAlgn="base">
              <a:spcAft>
                <a:spcPct val="0"/>
              </a:spcAft>
              <a:buNone/>
            </a:pPr>
            <a:endParaRPr lang="en-US" altLang="en-US" sz="2000" kern="0" dirty="0">
              <a:solidFill>
                <a:srgbClr val="000000"/>
              </a:solidFill>
            </a:endParaRPr>
          </a:p>
          <a:p>
            <a:pPr marL="1371600" lvl="2" indent="-457200" fontAlgn="base">
              <a:spcAft>
                <a:spcPct val="0"/>
              </a:spcAft>
              <a:buFontTx/>
              <a:buChar char="•"/>
            </a:pPr>
            <a:r>
              <a:rPr lang="en-US" altLang="en-US" sz="2000" kern="0" dirty="0">
                <a:solidFill>
                  <a:srgbClr val="000000"/>
                </a:solidFill>
              </a:rPr>
              <a:t>Primary &amp; Secondary Business Contact – </a:t>
            </a:r>
            <a:r>
              <a:rPr lang="en-US" altLang="en-US" sz="2000" b="1" kern="0" dirty="0">
                <a:solidFill>
                  <a:srgbClr val="000000"/>
                </a:solidFill>
              </a:rPr>
              <a:t>MUST</a:t>
            </a:r>
            <a:r>
              <a:rPr lang="en-US" altLang="en-US" sz="2000" kern="0" dirty="0">
                <a:solidFill>
                  <a:srgbClr val="000000"/>
                </a:solidFill>
              </a:rPr>
              <a:t> be an employee of the Market Participant company</a:t>
            </a:r>
          </a:p>
          <a:p>
            <a:pPr marL="1371600" lvl="2" indent="-457200" fontAlgn="base">
              <a:spcAft>
                <a:spcPct val="0"/>
              </a:spcAft>
              <a:buNone/>
            </a:pPr>
            <a:endParaRPr lang="en-US" altLang="en-US" sz="2000" kern="0" dirty="0">
              <a:solidFill>
                <a:srgbClr val="000000"/>
              </a:solidFill>
            </a:endParaRPr>
          </a:p>
          <a:p>
            <a:pPr marL="1371600" lvl="2" indent="-457200" fontAlgn="base">
              <a:spcAft>
                <a:spcPct val="0"/>
              </a:spcAft>
              <a:buFontTx/>
              <a:buChar char="•"/>
            </a:pPr>
            <a:r>
              <a:rPr lang="en-US" altLang="en-US" sz="2000" kern="0" dirty="0">
                <a:solidFill>
                  <a:srgbClr val="000000"/>
                </a:solidFill>
              </a:rPr>
              <a:t>Emergency Contact</a:t>
            </a:r>
          </a:p>
          <a:p>
            <a:pPr marL="1371600" lvl="2" indent="-457200" fontAlgn="base">
              <a:spcAft>
                <a:spcPct val="0"/>
              </a:spcAft>
              <a:buNone/>
            </a:pPr>
            <a:endParaRPr lang="en-US" altLang="en-US" sz="2000" kern="0" dirty="0">
              <a:solidFill>
                <a:srgbClr val="000000"/>
              </a:solidFill>
            </a:endParaRPr>
          </a:p>
          <a:p>
            <a:pPr marL="1371600" lvl="2" indent="-457200" fontAlgn="base">
              <a:spcAft>
                <a:spcPct val="0"/>
              </a:spcAft>
              <a:buFontTx/>
              <a:buChar char="•"/>
            </a:pPr>
            <a:r>
              <a:rPr lang="en-US" altLang="en-US" sz="2000" kern="0" dirty="0">
                <a:solidFill>
                  <a:srgbClr val="000000"/>
                </a:solidFill>
              </a:rPr>
              <a:t>Executive Contact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411895"/>
            <a:ext cx="1828959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8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Testing Contacts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990600"/>
            <a:ext cx="8534400" cy="5105400"/>
          </a:xfrm>
        </p:spPr>
        <p:txBody>
          <a:bodyPr/>
          <a:lstStyle/>
          <a:p>
            <a:pPr marL="508000" lvl="0" indent="-508000" fontAlgn="base">
              <a:spcAft>
                <a:spcPct val="0"/>
              </a:spcAft>
              <a:buNone/>
            </a:pPr>
            <a:r>
              <a:rPr lang="en-US" altLang="en-US" sz="2400" b="1" kern="0" dirty="0">
                <a:solidFill>
                  <a:srgbClr val="000000"/>
                </a:solidFill>
              </a:rPr>
              <a:t>Market Participants must provide the following Testing Contacts on the Testing Worksheet (TW): (Continued)</a:t>
            </a:r>
          </a:p>
          <a:p>
            <a:pPr marL="508000" lvl="0" indent="-508000" fontAlgn="base">
              <a:spcAft>
                <a:spcPct val="0"/>
              </a:spcAft>
              <a:buNone/>
            </a:pPr>
            <a:endParaRPr lang="en-US" altLang="en-US" sz="3000" b="1" kern="0" dirty="0">
              <a:solidFill>
                <a:srgbClr val="000000"/>
              </a:solidFill>
            </a:endParaRPr>
          </a:p>
          <a:p>
            <a:pPr marL="1371600" lvl="2" indent="-457200" fontAlgn="base">
              <a:spcAft>
                <a:spcPct val="0"/>
              </a:spcAft>
              <a:buFontTx/>
              <a:buChar char="•"/>
            </a:pPr>
            <a:r>
              <a:rPr lang="en-US" altLang="en-US" sz="2000" kern="0" dirty="0">
                <a:solidFill>
                  <a:srgbClr val="000000"/>
                </a:solidFill>
              </a:rPr>
              <a:t>Treasury Contact</a:t>
            </a:r>
          </a:p>
          <a:p>
            <a:pPr marL="1371600" lvl="2" indent="-457200" fontAlgn="base">
              <a:spcAft>
                <a:spcPct val="0"/>
              </a:spcAft>
              <a:buFontTx/>
              <a:buChar char="•"/>
            </a:pPr>
            <a:endParaRPr lang="en-US" altLang="en-US" sz="2000" kern="0" dirty="0">
              <a:solidFill>
                <a:srgbClr val="000000"/>
              </a:solidFill>
            </a:endParaRPr>
          </a:p>
          <a:p>
            <a:pPr marL="1371600" lvl="2" indent="-457200" fontAlgn="base">
              <a:spcAft>
                <a:spcPct val="0"/>
              </a:spcAft>
              <a:buFontTx/>
              <a:buChar char="•"/>
            </a:pPr>
            <a:r>
              <a:rPr lang="en-US" altLang="en-US" sz="2000" kern="0" dirty="0">
                <a:solidFill>
                  <a:srgbClr val="000000"/>
                </a:solidFill>
              </a:rPr>
              <a:t>Primary &amp; Secondary </a:t>
            </a:r>
          </a:p>
          <a:p>
            <a:pPr marL="1371600" lvl="2" indent="-457200" fontAlgn="base">
              <a:spcAft>
                <a:spcPct val="0"/>
              </a:spcAft>
              <a:buNone/>
            </a:pPr>
            <a:r>
              <a:rPr lang="en-US" altLang="en-US" sz="2000" kern="0" dirty="0">
                <a:solidFill>
                  <a:srgbClr val="000000"/>
                </a:solidFill>
              </a:rPr>
              <a:t>	Connectivity Contacts</a:t>
            </a:r>
          </a:p>
          <a:p>
            <a:pPr marL="1371600" lvl="2" indent="-457200" fontAlgn="base">
              <a:spcAft>
                <a:spcPct val="0"/>
              </a:spcAft>
              <a:buNone/>
            </a:pPr>
            <a:endParaRPr lang="en-US" altLang="en-US" sz="2000" kern="0" dirty="0">
              <a:solidFill>
                <a:srgbClr val="000000"/>
              </a:solidFill>
            </a:endParaRPr>
          </a:p>
          <a:p>
            <a:pPr marL="1371600" lvl="2" indent="-457200" fontAlgn="base">
              <a:spcAft>
                <a:spcPct val="0"/>
              </a:spcAft>
              <a:buFontTx/>
              <a:buChar char="•"/>
            </a:pPr>
            <a:r>
              <a:rPr lang="en-US" altLang="en-US" sz="2000" kern="0" dirty="0">
                <a:solidFill>
                  <a:srgbClr val="000000"/>
                </a:solidFill>
              </a:rPr>
              <a:t>Encryption Contact </a:t>
            </a:r>
            <a:endParaRPr lang="en-US" altLang="en-US" sz="2000" kern="0" dirty="0" smtClean="0">
              <a:solidFill>
                <a:srgbClr val="000000"/>
              </a:solidFill>
            </a:endParaRPr>
          </a:p>
          <a:p>
            <a:pPr marL="914400" lvl="2" indent="0" fontAlgn="base">
              <a:spcAft>
                <a:spcPct val="0"/>
              </a:spcAft>
              <a:buNone/>
            </a:pPr>
            <a:endParaRPr lang="en-US" altLang="en-US" sz="2000" kern="0" dirty="0">
              <a:solidFill>
                <a:srgbClr val="000000"/>
              </a:solidFill>
            </a:endParaRPr>
          </a:p>
          <a:p>
            <a:pPr marL="1371600" lvl="2" indent="-457200" fontAlgn="base">
              <a:spcAft>
                <a:spcPct val="0"/>
              </a:spcAft>
              <a:buFontTx/>
              <a:buChar char="•"/>
            </a:pPr>
            <a:r>
              <a:rPr lang="en-US" altLang="en-US" sz="2000" kern="0" dirty="0">
                <a:solidFill>
                  <a:srgbClr val="000000"/>
                </a:solidFill>
              </a:rPr>
              <a:t>TW contacts should be updated as MP contact information changes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2362200"/>
            <a:ext cx="1841152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5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76400" y="762000"/>
            <a:ext cx="5562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Business Requirements for Entering Test Flight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362200"/>
            <a:ext cx="3962743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8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" y="1752600"/>
            <a:ext cx="7924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 kern="0" dirty="0">
                <a:solidFill>
                  <a:srgbClr val="000000"/>
                </a:solidFill>
              </a:rPr>
              <a:t>Your One Stop Shop for Retail Market Testing!</a:t>
            </a:r>
          </a:p>
        </p:txBody>
      </p:sp>
      <p:sp>
        <p:nvSpPr>
          <p:cNvPr id="2" name="Rectangle 1"/>
          <p:cNvSpPr/>
          <p:nvPr/>
        </p:nvSpPr>
        <p:spPr>
          <a:xfrm>
            <a:off x="2209800" y="533400"/>
            <a:ext cx="5109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Retail Testing Website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895600"/>
            <a:ext cx="3670110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7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This Site Contains…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15182"/>
            <a:ext cx="8534400" cy="5204618"/>
          </a:xfrm>
        </p:spPr>
        <p:txBody>
          <a:bodyPr/>
          <a:lstStyle/>
          <a:p>
            <a:pPr marL="508000" lvl="0" indent="-508000" fontAlgn="base">
              <a:spcAft>
                <a:spcPct val="0"/>
              </a:spcAft>
              <a:buNone/>
            </a:pPr>
            <a:endParaRPr lang="en-US" altLang="en-US" sz="900" b="1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</a:rPr>
              <a:t>Texas Market Test Plan (TMTP)</a:t>
            </a:r>
          </a:p>
          <a:p>
            <a:pPr marL="508000" lvl="0" indent="-508000" fontAlgn="base">
              <a:spcAft>
                <a:spcPct val="0"/>
              </a:spcAft>
              <a:buNone/>
            </a:pPr>
            <a:endParaRPr lang="en-US" altLang="en-US" sz="1200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</a:rPr>
              <a:t>Pre-testing activities schedule for V4.0 Flight testing</a:t>
            </a:r>
          </a:p>
          <a:p>
            <a:pPr marL="508000" lvl="0" indent="-508000" fontAlgn="base">
              <a:spcAft>
                <a:spcPct val="0"/>
              </a:spcAft>
              <a:buNone/>
            </a:pPr>
            <a:endParaRPr lang="en-US" altLang="en-US" sz="1200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</a:rPr>
              <a:t>Testing Scripts – End to End</a:t>
            </a:r>
          </a:p>
          <a:p>
            <a:pPr marL="508000" lvl="0" indent="-508000" fontAlgn="base">
              <a:spcAft>
                <a:spcPct val="0"/>
              </a:spcAft>
              <a:buNone/>
            </a:pPr>
            <a:endParaRPr lang="en-US" altLang="en-US" sz="1200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</a:rPr>
              <a:t>Testing Contacts</a:t>
            </a:r>
          </a:p>
          <a:p>
            <a:pPr marL="508000" lvl="0" indent="-508000" fontAlgn="base">
              <a:spcAft>
                <a:spcPct val="0"/>
              </a:spcAft>
              <a:buNone/>
            </a:pPr>
            <a:endParaRPr lang="en-US" altLang="en-US" sz="1200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</a:rPr>
              <a:t>Conference Call Agendas/ Meeting Notes</a:t>
            </a:r>
          </a:p>
          <a:p>
            <a:pPr marL="508000" lvl="0" indent="-508000" fontAlgn="base">
              <a:spcAft>
                <a:spcPct val="0"/>
              </a:spcAft>
              <a:buNone/>
            </a:pPr>
            <a:endParaRPr lang="en-US" altLang="en-US" sz="1200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</a:rPr>
              <a:t>Testing Worksheet (TW)</a:t>
            </a:r>
          </a:p>
          <a:p>
            <a:pPr marL="508000" lvl="0" indent="-508000" fontAlgn="base">
              <a:spcAft>
                <a:spcPct val="0"/>
              </a:spcAft>
              <a:buNone/>
            </a:pPr>
            <a:endParaRPr lang="en-US" altLang="en-US" sz="1200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</a:rPr>
              <a:t>Flight Test Checklists</a:t>
            </a:r>
          </a:p>
          <a:p>
            <a:pPr marL="508000" lvl="0" indent="-508000" fontAlgn="base">
              <a:spcAft>
                <a:spcPct val="0"/>
              </a:spcAft>
              <a:buNone/>
            </a:pPr>
            <a:endParaRPr lang="en-US" altLang="en-US" sz="1200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</a:rPr>
              <a:t>File Cabinet – various documents and archived files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2258363"/>
            <a:ext cx="1841152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45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Login Information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914400"/>
            <a:ext cx="8534400" cy="5029200"/>
          </a:xfrm>
        </p:spPr>
        <p:txBody>
          <a:bodyPr/>
          <a:lstStyle/>
          <a:p>
            <a:pPr marL="508000" lvl="0" indent="-508000" fontAlgn="base">
              <a:spcAft>
                <a:spcPct val="0"/>
              </a:spcAft>
              <a:buNone/>
            </a:pPr>
            <a:endParaRPr lang="en-US" altLang="en-US" sz="800" b="1" kern="0" dirty="0">
              <a:solidFill>
                <a:srgbClr val="000000"/>
              </a:solidFill>
            </a:endParaRPr>
          </a:p>
          <a:p>
            <a:pPr marL="2286000" lvl="4" indent="-457200" fontAlgn="base">
              <a:spcAft>
                <a:spcPct val="0"/>
              </a:spcAft>
              <a:buNone/>
            </a:pPr>
            <a:r>
              <a:rPr lang="en-US" altLang="en-US" sz="2200" kern="0" dirty="0">
                <a:solidFill>
                  <a:srgbClr val="000000"/>
                </a:solidFill>
              </a:rPr>
              <a:t>	</a:t>
            </a:r>
            <a:r>
              <a:rPr lang="en-US" altLang="en-US" sz="2800" kern="0" dirty="0" smtClean="0">
                <a:solidFill>
                  <a:srgbClr val="000000"/>
                </a:solidFill>
              </a:rPr>
              <a:t>Retail </a:t>
            </a:r>
            <a:r>
              <a:rPr lang="en-US" altLang="en-US" sz="2800" kern="0" dirty="0">
                <a:solidFill>
                  <a:srgbClr val="000000"/>
                </a:solidFill>
              </a:rPr>
              <a:t>Testing </a:t>
            </a:r>
            <a:r>
              <a:rPr lang="en-US" altLang="en-US" sz="2800" kern="0" dirty="0" smtClean="0">
                <a:solidFill>
                  <a:srgbClr val="000000"/>
                </a:solidFill>
              </a:rPr>
              <a:t>Website</a:t>
            </a:r>
            <a:endParaRPr lang="en-US" altLang="en-US" sz="2800" kern="0" dirty="0">
              <a:solidFill>
                <a:srgbClr val="000000"/>
              </a:solidFill>
            </a:endParaRPr>
          </a:p>
          <a:p>
            <a:pPr marL="2286000" lvl="4" indent="-457200" fontAlgn="base">
              <a:spcAft>
                <a:spcPct val="0"/>
              </a:spcAft>
              <a:buNone/>
            </a:pPr>
            <a:r>
              <a:rPr lang="en-US" altLang="en-US" sz="2800" kern="0" dirty="0" smtClean="0">
                <a:solidFill>
                  <a:srgbClr val="000000"/>
                </a:solidFill>
              </a:rPr>
              <a:t>	</a:t>
            </a:r>
            <a:r>
              <a:rPr lang="en-US" altLang="en-US" sz="2800" kern="0" dirty="0" smtClean="0">
                <a:solidFill>
                  <a:srgbClr val="000000"/>
                </a:solidFill>
                <a:hlinkClick r:id="rId3"/>
              </a:rPr>
              <a:t>https</a:t>
            </a:r>
            <a:r>
              <a:rPr lang="en-US" altLang="en-US" sz="2800" kern="0" dirty="0">
                <a:solidFill>
                  <a:srgbClr val="000000"/>
                </a:solidFill>
                <a:hlinkClick r:id="rId3"/>
              </a:rPr>
              <a:t>://etod.ercot.com</a:t>
            </a:r>
            <a:endParaRPr lang="en-US" altLang="en-US" sz="2800" kern="0" dirty="0">
              <a:solidFill>
                <a:srgbClr val="000000"/>
              </a:solidFill>
            </a:endParaRPr>
          </a:p>
          <a:p>
            <a:pPr marL="2286000" lvl="4" indent="-457200" fontAlgn="base">
              <a:spcAft>
                <a:spcPct val="0"/>
              </a:spcAft>
              <a:buNone/>
            </a:pPr>
            <a:endParaRPr lang="en-US" altLang="en-US" sz="2800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400" kern="0" dirty="0" smtClean="0">
                <a:solidFill>
                  <a:srgbClr val="000000"/>
                </a:solidFill>
              </a:rPr>
              <a:t>Internet Explorer </a:t>
            </a:r>
            <a:r>
              <a:rPr lang="en-US" altLang="en-US" sz="2400" b="1" u="sng" kern="0" dirty="0" smtClean="0">
                <a:solidFill>
                  <a:srgbClr val="000000"/>
                </a:solidFill>
              </a:rPr>
              <a:t>Must</a:t>
            </a:r>
            <a:r>
              <a:rPr lang="en-US" altLang="en-US" sz="2400" kern="0" dirty="0" smtClean="0">
                <a:solidFill>
                  <a:srgbClr val="000000"/>
                </a:solidFill>
              </a:rPr>
              <a:t> be used to be able to access all parts of the Testing Website. Compatibility Mode </a:t>
            </a:r>
            <a:r>
              <a:rPr lang="en-US" altLang="en-US" sz="2400" b="1" u="sng" kern="0" dirty="0" smtClean="0">
                <a:solidFill>
                  <a:srgbClr val="000000"/>
                </a:solidFill>
              </a:rPr>
              <a:t>Must</a:t>
            </a:r>
            <a:r>
              <a:rPr lang="en-US" altLang="en-US" sz="2400" kern="0" dirty="0" smtClean="0">
                <a:solidFill>
                  <a:srgbClr val="000000"/>
                </a:solidFill>
              </a:rPr>
              <a:t> be used.</a:t>
            </a:r>
            <a:endParaRPr lang="en-US" altLang="en-US" sz="2400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</a:rPr>
              <a:t>Many of the sections are password </a:t>
            </a:r>
            <a:r>
              <a:rPr lang="en-US" altLang="en-US" sz="2400" kern="0" dirty="0" smtClean="0">
                <a:solidFill>
                  <a:srgbClr val="000000"/>
                </a:solidFill>
              </a:rPr>
              <a:t>protected</a:t>
            </a:r>
            <a:endParaRPr lang="en-US" altLang="en-US" sz="2400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</a:rPr>
              <a:t>To obtain your own logon, send an email to: </a:t>
            </a:r>
            <a:r>
              <a:rPr lang="en-US" altLang="en-US" sz="2400" kern="0" dirty="0" smtClean="0">
                <a:solidFill>
                  <a:srgbClr val="000000"/>
                </a:solidFill>
                <a:hlinkClick r:id="rId4"/>
              </a:rPr>
              <a:t>RetailMarketTesting@ercot.com</a:t>
            </a:r>
            <a:endParaRPr lang="en-US" altLang="en-US" sz="2400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</a:rPr>
              <a:t>You will receive your username and password to access everything you will need on the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1066800"/>
            <a:ext cx="1755800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3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Testing Worksheet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648200"/>
          </a:xfrm>
        </p:spPr>
        <p:txBody>
          <a:bodyPr/>
          <a:lstStyle/>
          <a:p>
            <a:pPr marL="508000" lvl="0" indent="-508000" fontAlgn="base">
              <a:spcAft>
                <a:spcPct val="0"/>
              </a:spcAft>
              <a:buNone/>
            </a:pPr>
            <a:r>
              <a:rPr lang="en-US" altLang="en-US" sz="2400" b="1" kern="0" dirty="0">
                <a:solidFill>
                  <a:srgbClr val="000000"/>
                </a:solidFill>
              </a:rPr>
              <a:t>	The Testing Worksheet (TW) provides valuable information to testing participants such as:</a:t>
            </a:r>
          </a:p>
          <a:p>
            <a:pPr marL="508000" lvl="0" indent="-508000" fontAlgn="base">
              <a:spcAft>
                <a:spcPct val="0"/>
              </a:spcAft>
              <a:buNone/>
            </a:pPr>
            <a:endParaRPr lang="en-US" altLang="en-US" sz="2800" b="1" kern="0" dirty="0">
              <a:solidFill>
                <a:srgbClr val="000000"/>
              </a:solidFill>
            </a:endParaRPr>
          </a:p>
          <a:p>
            <a:pPr marL="965200" lvl="1" indent="-508000" fontAlgn="base">
              <a:spcAft>
                <a:spcPct val="0"/>
              </a:spcAft>
              <a:buFontTx/>
              <a:buChar char="–"/>
            </a:pPr>
            <a:r>
              <a:rPr lang="en-US" altLang="en-US" sz="2000" kern="0" dirty="0">
                <a:solidFill>
                  <a:srgbClr val="000000"/>
                </a:solidFill>
              </a:rPr>
              <a:t>Company Information</a:t>
            </a:r>
          </a:p>
          <a:p>
            <a:pPr marL="965200" lvl="1" indent="-508000" fontAlgn="base">
              <a:spcAft>
                <a:spcPct val="0"/>
              </a:spcAft>
              <a:buNone/>
            </a:pPr>
            <a:endParaRPr lang="en-US" altLang="en-US" sz="2000" kern="0" dirty="0">
              <a:solidFill>
                <a:srgbClr val="000000"/>
              </a:solidFill>
            </a:endParaRPr>
          </a:p>
          <a:p>
            <a:pPr marL="965200" lvl="1" indent="-508000" fontAlgn="base">
              <a:spcAft>
                <a:spcPct val="0"/>
              </a:spcAft>
              <a:buFontTx/>
              <a:buChar char="–"/>
            </a:pPr>
            <a:r>
              <a:rPr lang="en-US" altLang="en-US" sz="2000" kern="0" dirty="0">
                <a:solidFill>
                  <a:srgbClr val="000000"/>
                </a:solidFill>
              </a:rPr>
              <a:t>Contact Information</a:t>
            </a:r>
          </a:p>
          <a:p>
            <a:pPr marL="965200" lvl="1" indent="-508000" fontAlgn="base">
              <a:spcAft>
                <a:spcPct val="0"/>
              </a:spcAft>
              <a:buNone/>
            </a:pPr>
            <a:endParaRPr lang="en-US" altLang="en-US" sz="2000" kern="0" dirty="0">
              <a:solidFill>
                <a:srgbClr val="000000"/>
              </a:solidFill>
            </a:endParaRPr>
          </a:p>
          <a:p>
            <a:pPr marL="965200" lvl="1" indent="-508000" fontAlgn="base">
              <a:spcAft>
                <a:spcPct val="0"/>
              </a:spcAft>
              <a:buFontTx/>
              <a:buChar char="–"/>
            </a:pPr>
            <a:r>
              <a:rPr lang="en-US" altLang="en-US" sz="2000" kern="0" dirty="0">
                <a:solidFill>
                  <a:srgbClr val="000000"/>
                </a:solidFill>
              </a:rPr>
              <a:t>Testing Information</a:t>
            </a:r>
          </a:p>
          <a:p>
            <a:pPr marL="965200" lvl="1" indent="-508000" fontAlgn="base">
              <a:spcAft>
                <a:spcPct val="0"/>
              </a:spcAft>
              <a:buNone/>
            </a:pPr>
            <a:endParaRPr lang="en-US" altLang="en-US" sz="2000" kern="0" dirty="0">
              <a:solidFill>
                <a:srgbClr val="000000"/>
              </a:solidFill>
            </a:endParaRPr>
          </a:p>
          <a:p>
            <a:pPr marL="965200" lvl="1" indent="-508000" fontAlgn="base">
              <a:spcAft>
                <a:spcPct val="0"/>
              </a:spcAft>
              <a:buFontTx/>
              <a:buChar char="–"/>
            </a:pPr>
            <a:r>
              <a:rPr lang="en-US" altLang="en-US" sz="2000" kern="0" dirty="0">
                <a:solidFill>
                  <a:srgbClr val="000000"/>
                </a:solidFill>
              </a:rPr>
              <a:t>Connectivity Information</a:t>
            </a:r>
          </a:p>
          <a:p>
            <a:pPr marL="965200" lvl="1" indent="-508000" fontAlgn="base">
              <a:spcAft>
                <a:spcPct val="0"/>
              </a:spcAft>
              <a:buNone/>
            </a:pPr>
            <a:endParaRPr lang="en-US" altLang="en-US" sz="2000" kern="0" dirty="0">
              <a:solidFill>
                <a:srgbClr val="000000"/>
              </a:solidFill>
            </a:endParaRPr>
          </a:p>
          <a:p>
            <a:pPr marL="965200" lvl="1" indent="-508000" fontAlgn="base">
              <a:spcAft>
                <a:spcPct val="0"/>
              </a:spcAft>
              <a:buFontTx/>
              <a:buChar char="–"/>
            </a:pPr>
            <a:r>
              <a:rPr lang="en-US" altLang="en-US" sz="2000" kern="0" dirty="0">
                <a:solidFill>
                  <a:srgbClr val="000000"/>
                </a:solidFill>
              </a:rPr>
              <a:t>EDI Specifications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2590800"/>
            <a:ext cx="2213040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9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New </a:t>
            </a:r>
            <a:r>
              <a:rPr lang="en-US" dirty="0"/>
              <a:t>or Existing TW</a:t>
            </a:r>
            <a:r>
              <a:rPr lang="en-US" dirty="0" smtClean="0"/>
              <a:t>?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4319832"/>
          </a:xfrm>
        </p:spPr>
        <p:txBody>
          <a:bodyPr/>
          <a:lstStyle/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</a:rPr>
              <a:t>To create a New TW means that your entity has never created a TW in the past</a:t>
            </a:r>
          </a:p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endParaRPr lang="en-US" altLang="en-US" sz="2400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</a:rPr>
              <a:t>To update an Existing TW indicates that you have previously created a TW</a:t>
            </a:r>
          </a:p>
          <a:p>
            <a:pPr marL="508000" lvl="0" indent="-508000" fontAlgn="base">
              <a:spcAft>
                <a:spcPct val="0"/>
              </a:spcAft>
              <a:buNone/>
            </a:pPr>
            <a:endParaRPr lang="en-US" altLang="en-US" sz="2400" kern="0" dirty="0">
              <a:solidFill>
                <a:srgbClr val="000000"/>
              </a:solidFill>
            </a:endParaRPr>
          </a:p>
          <a:p>
            <a:pPr marL="965200" lvl="1" indent="-508000" fontAlgn="base">
              <a:spcAft>
                <a:spcPct val="0"/>
              </a:spcAft>
              <a:buFontTx/>
              <a:buChar char="–"/>
            </a:pPr>
            <a:r>
              <a:rPr lang="en-US" altLang="en-US" sz="2400" kern="0" dirty="0">
                <a:solidFill>
                  <a:srgbClr val="000000"/>
                </a:solidFill>
              </a:rPr>
              <a:t>Update means only what you are requesting to test in this Flight</a:t>
            </a:r>
          </a:p>
          <a:p>
            <a:pPr marL="965200" lvl="1" indent="-508000" fontAlgn="base">
              <a:spcAft>
                <a:spcPct val="0"/>
              </a:spcAft>
              <a:buFontTx/>
              <a:buChar char="–"/>
            </a:pPr>
            <a:r>
              <a:rPr lang="en-US" altLang="en-US" sz="2400" kern="0" dirty="0">
                <a:solidFill>
                  <a:srgbClr val="000000"/>
                </a:solidFill>
              </a:rPr>
              <a:t>This is not an all-inclusive list for your entity. The updates are only those for which you are testing in this Flight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7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8719008" cy="58674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1219200" y="3581400"/>
            <a:ext cx="1676400" cy="1752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2667000" y="2514600"/>
            <a:ext cx="4191000" cy="14477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New </a:t>
            </a:r>
            <a:r>
              <a:rPr lang="en-US" dirty="0" smtClean="0">
                <a:solidFill>
                  <a:schemeClr val="tx1"/>
                </a:solidFill>
              </a:rPr>
              <a:t>MPs create a </a:t>
            </a:r>
            <a:r>
              <a:rPr lang="en-US" b="1" dirty="0" smtClean="0">
                <a:solidFill>
                  <a:schemeClr val="tx1"/>
                </a:solidFill>
              </a:rPr>
              <a:t>new </a:t>
            </a:r>
            <a:r>
              <a:rPr lang="en-US" dirty="0" smtClean="0">
                <a:solidFill>
                  <a:schemeClr val="tx1"/>
                </a:solidFill>
              </a:rPr>
              <a:t>TW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Current </a:t>
            </a:r>
            <a:r>
              <a:rPr lang="en-US" dirty="0" smtClean="0">
                <a:solidFill>
                  <a:schemeClr val="tx1"/>
                </a:solidFill>
              </a:rPr>
              <a:t>MPs </a:t>
            </a:r>
            <a:r>
              <a:rPr lang="en-US" b="1" dirty="0" smtClean="0">
                <a:solidFill>
                  <a:schemeClr val="tx1"/>
                </a:solidFill>
              </a:rPr>
              <a:t>update </a:t>
            </a:r>
            <a:r>
              <a:rPr lang="en-US" dirty="0" smtClean="0">
                <a:solidFill>
                  <a:schemeClr val="tx1"/>
                </a:solidFill>
              </a:rPr>
              <a:t>existing TW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819900" y="3086100"/>
            <a:ext cx="914400" cy="6477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73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Delete Button - TW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204618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dirty="0"/>
              <a:t>Delete button, which appears on any of the tabs contained within the Testing Worksheet, is a functional delete option.</a:t>
            </a:r>
          </a:p>
          <a:p>
            <a:endParaRPr lang="en-US" sz="1000" dirty="0"/>
          </a:p>
          <a:p>
            <a:r>
              <a:rPr lang="en-US" sz="2400" dirty="0"/>
              <a:t>That means if you select the Delete button, the information will disappear from your view; however, ERCOT still stores the data which was contained within your saved TW at the time of the delete.</a:t>
            </a:r>
          </a:p>
          <a:p>
            <a:endParaRPr lang="en-US" sz="1000" dirty="0"/>
          </a:p>
          <a:p>
            <a:r>
              <a:rPr lang="en-US" sz="2400" dirty="0"/>
              <a:t>If you delete your TW by accident, you may contact ERCOT and we can recover your TW for you.</a:t>
            </a:r>
          </a:p>
          <a:p>
            <a:endParaRPr lang="en-US" sz="1000" dirty="0"/>
          </a:p>
          <a:p>
            <a:r>
              <a:rPr lang="en-US" sz="2400" dirty="0"/>
              <a:t>Please note – the Delete function deletes your entire TW, not just the information appearing within that tab.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0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8852152" cy="5867400"/>
          </a:xfrm>
          <a:prstGeom prst="rect">
            <a:avLst/>
          </a:prstGeom>
        </p:spPr>
      </p:pic>
      <p:sp>
        <p:nvSpPr>
          <p:cNvPr id="7" name="Line 13"/>
          <p:cNvSpPr>
            <a:spLocks noChangeShapeType="1"/>
          </p:cNvSpPr>
          <p:nvPr/>
        </p:nvSpPr>
        <p:spPr bwMode="auto">
          <a:xfrm flipV="1">
            <a:off x="6705600" y="1676400"/>
            <a:ext cx="1371600" cy="1676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38800" y="3352800"/>
            <a:ext cx="15183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Delete Button</a:t>
            </a:r>
          </a:p>
        </p:txBody>
      </p:sp>
    </p:spTree>
    <p:extLst>
      <p:ext uri="{BB962C8B-B14F-4D97-AF65-F5344CB8AC3E}">
        <p14:creationId xmlns:p14="http://schemas.microsoft.com/office/powerpoint/2010/main" val="258592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Options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1371599"/>
          </a:xfrm>
        </p:spPr>
        <p:txBody>
          <a:bodyPr/>
          <a:lstStyle/>
          <a:p>
            <a:pPr marL="508000" indent="-508000">
              <a:buNone/>
            </a:pPr>
            <a:endParaRPr lang="en-US" altLang="en-US" sz="1000" dirty="0"/>
          </a:p>
          <a:p>
            <a:pPr marL="508000" indent="-508000">
              <a:buNone/>
            </a:pPr>
            <a:r>
              <a:rPr lang="en-US" altLang="en-US" sz="2400" dirty="0"/>
              <a:t>	What is the difference between Service Order/Outage Options and PUCT REP Certification Options on the TW?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2819400"/>
            <a:ext cx="2909888" cy="28368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07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IOU Service Order &amp; Outage Options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5" y="1066800"/>
            <a:ext cx="8534400" cy="4319832"/>
          </a:xfrm>
        </p:spPr>
        <p:txBody>
          <a:bodyPr/>
          <a:lstStyle/>
          <a:p>
            <a:pPr marL="508000" lvl="0" indent="-508000" fontAlgn="base">
              <a:spcAft>
                <a:spcPct val="0"/>
              </a:spcAft>
              <a:buNone/>
            </a:pPr>
            <a:endParaRPr lang="en-US" altLang="en-US" sz="2400" b="1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None/>
            </a:pPr>
            <a:r>
              <a:rPr lang="en-US" altLang="en-US" sz="2400" b="1" kern="0" dirty="0">
                <a:solidFill>
                  <a:srgbClr val="000000"/>
                </a:solidFill>
              </a:rPr>
              <a:t>	</a:t>
            </a:r>
            <a:r>
              <a:rPr lang="en-US" altLang="en-US" sz="2400" kern="0" dirty="0">
                <a:solidFill>
                  <a:srgbClr val="000000"/>
                </a:solidFill>
              </a:rPr>
              <a:t>More Information on the Service Order and Outage Options can be found in the Standard Terms &amp; Conditions:</a:t>
            </a:r>
          </a:p>
          <a:p>
            <a:pPr marL="508000" lvl="0" indent="-508000" fontAlgn="base">
              <a:spcAft>
                <a:spcPct val="0"/>
              </a:spcAft>
              <a:buNone/>
            </a:pPr>
            <a:endParaRPr lang="en-US" altLang="en-US" sz="2400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None/>
            </a:pPr>
            <a:r>
              <a:rPr lang="en-US" altLang="en-US" sz="2400" kern="0" dirty="0">
                <a:solidFill>
                  <a:srgbClr val="000000"/>
                </a:solidFill>
              </a:rPr>
              <a:t>			</a:t>
            </a:r>
            <a:r>
              <a:rPr lang="en-US" altLang="en-US" sz="2400" kern="0" dirty="0">
                <a:solidFill>
                  <a:srgbClr val="000000"/>
                </a:solidFill>
                <a:hlinkClick r:id="rId3"/>
              </a:rPr>
              <a:t>www.puc.state.tx.us</a:t>
            </a:r>
            <a:endParaRPr lang="en-US" altLang="en-US" sz="2400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None/>
            </a:pPr>
            <a:r>
              <a:rPr lang="en-US" altLang="en-US" sz="2400" kern="0" dirty="0">
                <a:solidFill>
                  <a:srgbClr val="000000"/>
                </a:solidFill>
              </a:rPr>
              <a:t>			Select Industry</a:t>
            </a:r>
          </a:p>
          <a:p>
            <a:pPr marL="508000" lvl="0" indent="-508000" fontAlgn="base">
              <a:spcAft>
                <a:spcPct val="0"/>
              </a:spcAft>
              <a:buNone/>
            </a:pPr>
            <a:r>
              <a:rPr lang="en-US" altLang="en-US" sz="2400" kern="0" dirty="0">
                <a:solidFill>
                  <a:srgbClr val="000000"/>
                </a:solidFill>
              </a:rPr>
              <a:t>			Select Rates and Tariffs (under “Electric”)</a:t>
            </a:r>
          </a:p>
          <a:p>
            <a:pPr marL="508000" lvl="0" indent="-508000" fontAlgn="base">
              <a:spcAft>
                <a:spcPct val="0"/>
              </a:spcAft>
              <a:buNone/>
            </a:pPr>
            <a:r>
              <a:rPr lang="en-US" altLang="en-US" sz="2400" kern="0" dirty="0">
                <a:solidFill>
                  <a:srgbClr val="000000"/>
                </a:solidFill>
              </a:rPr>
              <a:t>			Select Transmission and Distribution Rates </a:t>
            </a:r>
          </a:p>
          <a:p>
            <a:pPr marL="508000" lvl="0" indent="-508000" fontAlgn="base">
              <a:spcAft>
                <a:spcPct val="0"/>
              </a:spcAft>
              <a:buNone/>
            </a:pPr>
            <a:r>
              <a:rPr lang="en-US" altLang="en-US" sz="2400" kern="0" dirty="0">
                <a:solidFill>
                  <a:srgbClr val="000000"/>
                </a:solidFill>
              </a:rPr>
              <a:t>				for Investor Owned Utilities (IOU)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3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Entering Test Flight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</p:spPr>
        <p:txBody>
          <a:bodyPr/>
          <a:lstStyle/>
          <a:p>
            <a:r>
              <a:rPr lang="en-US" sz="2800" b="1" dirty="0"/>
              <a:t>How do I sign up to participate in Flight </a:t>
            </a:r>
            <a:r>
              <a:rPr lang="en-US" sz="2800" b="1" dirty="0" smtClean="0"/>
              <a:t>0219?</a:t>
            </a:r>
            <a:endParaRPr lang="en-US" sz="28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New LSE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Current MPs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Additional DUNS for Certified REP</a:t>
            </a:r>
          </a:p>
          <a:p>
            <a:endParaRPr lang="en-US" dirty="0"/>
          </a:p>
          <a:p>
            <a:r>
              <a:rPr lang="en-US" sz="2800" b="1" dirty="0"/>
              <a:t>What are the business requirements I must fulfill before entering the test flight?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5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IOU Service Order &amp; Outage Options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319832"/>
          </a:xfrm>
        </p:spPr>
        <p:txBody>
          <a:bodyPr/>
          <a:lstStyle/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400" u="sng" kern="0" dirty="0">
                <a:solidFill>
                  <a:srgbClr val="000000"/>
                </a:solidFill>
              </a:rPr>
              <a:t>Option 1</a:t>
            </a:r>
            <a:r>
              <a:rPr lang="en-US" altLang="en-US" sz="2400" kern="0" dirty="0">
                <a:solidFill>
                  <a:srgbClr val="000000"/>
                </a:solidFill>
              </a:rPr>
              <a:t> – LSE may direct Retail Customers to call the LSE for such reporting or requests and electronically forward outage information to the TDSP</a:t>
            </a:r>
          </a:p>
          <a:p>
            <a:pPr marL="508000" lvl="0" indent="-508000" fontAlgn="base">
              <a:spcAft>
                <a:spcPct val="0"/>
              </a:spcAft>
              <a:buNone/>
            </a:pPr>
            <a:endParaRPr lang="en-US" altLang="en-US" sz="2400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400" u="sng" kern="0" dirty="0">
                <a:solidFill>
                  <a:srgbClr val="000000"/>
                </a:solidFill>
              </a:rPr>
              <a:t>Option 2</a:t>
            </a:r>
            <a:r>
              <a:rPr lang="en-US" altLang="en-US" sz="2400" kern="0" dirty="0">
                <a:solidFill>
                  <a:srgbClr val="000000"/>
                </a:solidFill>
              </a:rPr>
              <a:t> – LSE may direct Retail Customers to call the LSE for such reporting or requests and then forward the call to the TDSP</a:t>
            </a:r>
          </a:p>
          <a:p>
            <a:pPr marL="508000" lvl="0" indent="-508000" fontAlgn="base">
              <a:spcAft>
                <a:spcPct val="0"/>
              </a:spcAft>
              <a:buNone/>
            </a:pPr>
            <a:endParaRPr lang="en-US" altLang="en-US" sz="2400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400" u="sng" kern="0" dirty="0">
                <a:solidFill>
                  <a:srgbClr val="000000"/>
                </a:solidFill>
              </a:rPr>
              <a:t>Option 3</a:t>
            </a:r>
            <a:r>
              <a:rPr lang="en-US" altLang="en-US" sz="2400" kern="0" dirty="0">
                <a:solidFill>
                  <a:srgbClr val="000000"/>
                </a:solidFill>
              </a:rPr>
              <a:t> – LSE may direct Retail Customers to directly call TDSP to make such reports or requests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0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MOU/EC Service Order &amp; Outage Options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319832"/>
          </a:xfrm>
        </p:spPr>
        <p:txBody>
          <a:bodyPr/>
          <a:lstStyle/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400" u="sng" kern="0" dirty="0">
                <a:solidFill>
                  <a:srgbClr val="000000"/>
                </a:solidFill>
              </a:rPr>
              <a:t>Option 1</a:t>
            </a:r>
            <a:r>
              <a:rPr lang="en-US" altLang="en-US" sz="2400" kern="0" dirty="0">
                <a:solidFill>
                  <a:srgbClr val="000000"/>
                </a:solidFill>
              </a:rPr>
              <a:t> – </a:t>
            </a:r>
          </a:p>
          <a:p>
            <a:pPr marL="508000" lvl="0" indent="-508000" fontAlgn="base">
              <a:spcAft>
                <a:spcPct val="0"/>
              </a:spcAft>
              <a:buNone/>
            </a:pPr>
            <a:r>
              <a:rPr lang="en-US" altLang="en-US" sz="2400" kern="0" dirty="0">
                <a:solidFill>
                  <a:srgbClr val="000000"/>
                </a:solidFill>
              </a:rPr>
              <a:t>	Unless otherwise agreed to by LSE and MOU/EC TDSP, the LSE will direct Retail Customers to call or contact the MOU/EC TDSP directly to report outages, interruptions, irregularities, and/or to make service requests.</a:t>
            </a:r>
          </a:p>
          <a:p>
            <a:pPr marL="508000" lvl="0" indent="-508000" fontAlgn="base">
              <a:spcAft>
                <a:spcPct val="0"/>
              </a:spcAft>
              <a:buNone/>
            </a:pPr>
            <a:endParaRPr lang="en-US" altLang="en-US" sz="2400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None/>
            </a:pPr>
            <a:endParaRPr lang="en-US" altLang="en-US" sz="2400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None/>
            </a:pPr>
            <a:r>
              <a:rPr lang="en-US" altLang="en-US" sz="2400" kern="0" dirty="0">
                <a:solidFill>
                  <a:srgbClr val="000000"/>
                </a:solidFill>
              </a:rPr>
              <a:t>	The LSE will provide Retail Customers with a toll-free number supplied by the MOU/EC TDSP for purposes of such reporting.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2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MOU/EC Service Order &amp; Outage Options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800600"/>
          </a:xfrm>
        </p:spPr>
        <p:txBody>
          <a:bodyPr/>
          <a:lstStyle/>
          <a:p>
            <a:pPr marL="508000" lvl="0" indent="-508000" fontAlgn="base">
              <a:spcAft>
                <a:spcPct val="0"/>
              </a:spcAft>
              <a:buNone/>
            </a:pPr>
            <a:r>
              <a:rPr lang="en-US" altLang="en-US" sz="2400" kern="0" dirty="0">
                <a:solidFill>
                  <a:srgbClr val="000000"/>
                </a:solidFill>
              </a:rPr>
              <a:t>Alternatively, and only with the mutual consent of LSE and MOU/EC TDSP, one of the following options can be selected:</a:t>
            </a:r>
          </a:p>
          <a:p>
            <a:pPr marL="508000" lvl="0" indent="-508000" fontAlgn="base">
              <a:spcAft>
                <a:spcPct val="0"/>
              </a:spcAft>
              <a:buNone/>
            </a:pPr>
            <a:endParaRPr lang="en-US" altLang="en-US" sz="1000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</a:rPr>
              <a:t>Option 2 – Retail Customers will be directed to call the LSE to report outages, interruptions, irregularities, and/or service requests. The LSE will then electronically forward such information to MOU/EC TDSP</a:t>
            </a:r>
          </a:p>
          <a:p>
            <a:pPr marL="508000" lvl="0" indent="-508000" fontAlgn="base">
              <a:spcAft>
                <a:spcPct val="0"/>
              </a:spcAft>
              <a:buNone/>
            </a:pPr>
            <a:endParaRPr lang="en-US" altLang="en-US" sz="1000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</a:rPr>
              <a:t>Option 3 – Retail Customers will be directed to call the LSE to report outages, interruptions, irregularities, and/or service requests. The LSE will then forward such calls to MOU/EC TDSP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7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PUCT REP Certification Options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066800"/>
            <a:ext cx="8534400" cy="4319832"/>
          </a:xfrm>
        </p:spPr>
        <p:txBody>
          <a:bodyPr/>
          <a:lstStyle/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</a:rPr>
              <a:t>Option 1 – REPs defining their service area by geography</a:t>
            </a:r>
          </a:p>
          <a:p>
            <a:pPr marL="508000" lvl="0" indent="-508000" fontAlgn="base">
              <a:spcAft>
                <a:spcPct val="0"/>
              </a:spcAft>
              <a:buNone/>
            </a:pPr>
            <a:endParaRPr lang="en-US" altLang="en-US" sz="2400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</a:rPr>
              <a:t>Option 2 – REPs defining their service area by customers</a:t>
            </a:r>
          </a:p>
          <a:p>
            <a:pPr marL="508000" lvl="0" indent="-508000" fontAlgn="base">
              <a:spcAft>
                <a:spcPct val="0"/>
              </a:spcAft>
              <a:buNone/>
            </a:pPr>
            <a:endParaRPr lang="en-US" altLang="en-US" sz="2400" kern="0" dirty="0">
              <a:solidFill>
                <a:srgbClr val="000000"/>
              </a:solidFill>
            </a:endParaRPr>
          </a:p>
          <a:p>
            <a:pPr marL="965200" lvl="1" indent="-508000" fontAlgn="base">
              <a:spcAft>
                <a:spcPct val="0"/>
              </a:spcAft>
              <a:buFontTx/>
              <a:buChar char="–"/>
            </a:pPr>
            <a:r>
              <a:rPr lang="en-US" altLang="en-US" sz="2400" kern="0" dirty="0">
                <a:solidFill>
                  <a:srgbClr val="000000"/>
                </a:solidFill>
              </a:rPr>
              <a:t>Option 2 LSEs that serve only their own load such as power plants may qualify as an Option 2 REP when they file for their PUCT REP certification</a:t>
            </a:r>
          </a:p>
          <a:p>
            <a:pPr marL="965200" lvl="1" indent="-508000" fontAlgn="base">
              <a:spcAft>
                <a:spcPct val="0"/>
              </a:spcAft>
              <a:buFontTx/>
              <a:buChar char="–"/>
            </a:pPr>
            <a:r>
              <a:rPr lang="en-US" altLang="en-US" sz="2400" kern="0" dirty="0">
                <a:solidFill>
                  <a:srgbClr val="000000"/>
                </a:solidFill>
              </a:rPr>
              <a:t>Option 2 LSEs would test with the TDSPs that provide wires service to their affected loads</a:t>
            </a:r>
          </a:p>
          <a:p>
            <a:pPr marL="965200" lvl="1" indent="-508000" fontAlgn="base">
              <a:spcAft>
                <a:spcPct val="0"/>
              </a:spcAft>
              <a:buNone/>
            </a:pPr>
            <a:endParaRPr lang="en-US" altLang="en-US" sz="2400" kern="0" dirty="0">
              <a:solidFill>
                <a:srgbClr val="000000"/>
              </a:solidFill>
            </a:endParaRPr>
          </a:p>
          <a:p>
            <a:pPr marL="965200" lvl="1" indent="-508000" fontAlgn="base">
              <a:spcAft>
                <a:spcPct val="0"/>
              </a:spcAft>
              <a:buNone/>
            </a:pPr>
            <a:r>
              <a:rPr lang="en-US" altLang="en-US" sz="2400" b="1" kern="0" dirty="0">
                <a:solidFill>
                  <a:srgbClr val="FF3300"/>
                </a:solidFill>
              </a:rPr>
              <a:t>Please do not confuse this with Service Order Option 1, 2, or 3 and/or Outage Option 1, 2, or 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6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Options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143000"/>
            <a:ext cx="8534400" cy="4876800"/>
          </a:xfrm>
        </p:spPr>
        <p:txBody>
          <a:bodyPr/>
          <a:lstStyle/>
          <a:p>
            <a:pPr marL="508000" lvl="0" indent="-508000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en-US" altLang="en-US" sz="2400" kern="0" dirty="0">
                <a:solidFill>
                  <a:srgbClr val="000000"/>
                </a:solidFill>
              </a:rPr>
              <a:t>Again……</a:t>
            </a:r>
          </a:p>
          <a:p>
            <a:pPr marL="508000" lvl="0" indent="-508000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en-US" altLang="en-US" sz="2400" kern="0" dirty="0">
                <a:solidFill>
                  <a:srgbClr val="000000"/>
                </a:solidFill>
              </a:rPr>
              <a:t>	What is the difference between Service Order/ Outage Options and PUCT REP Certification Options on the Testing Worksheet?</a:t>
            </a:r>
          </a:p>
          <a:p>
            <a:pPr marL="508000" lvl="0" indent="-508000" fontAlgn="base">
              <a:lnSpc>
                <a:spcPct val="90000"/>
              </a:lnSpc>
              <a:spcAft>
                <a:spcPct val="0"/>
              </a:spcAft>
              <a:buNone/>
            </a:pPr>
            <a:endParaRPr lang="en-US" altLang="en-US" sz="2400" kern="0" dirty="0">
              <a:solidFill>
                <a:srgbClr val="000000"/>
              </a:solidFill>
            </a:endParaRPr>
          </a:p>
          <a:p>
            <a:pPr marL="508000" lvl="0" indent="-50800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</a:rPr>
              <a:t>Service Order/ Outage Options refer to how the REP communicates with its customers and the TDSP with regard to service orders and outages</a:t>
            </a:r>
          </a:p>
          <a:p>
            <a:pPr marL="508000" lvl="0" indent="-50800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endParaRPr lang="en-US" altLang="en-US" sz="2400" kern="0" dirty="0">
              <a:solidFill>
                <a:srgbClr val="000000"/>
              </a:solidFill>
            </a:endParaRPr>
          </a:p>
          <a:p>
            <a:pPr marL="508000" lvl="0" indent="-50800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</a:rPr>
              <a:t>PUCT REP Certification Options refer to how the REP defines their service area: geographically or by customers they will serve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4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PUCT REP Certification Option 2 REPs Only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</p:spPr>
        <p:txBody>
          <a:bodyPr/>
          <a:lstStyle/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400" b="1" kern="0" dirty="0">
                <a:solidFill>
                  <a:srgbClr val="000000"/>
                </a:solidFill>
              </a:rPr>
              <a:t>Scripts that must be executed</a:t>
            </a:r>
          </a:p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endParaRPr lang="en-US" altLang="en-US" sz="2600" kern="0" dirty="0">
              <a:solidFill>
                <a:srgbClr val="000000"/>
              </a:solidFill>
            </a:endParaRPr>
          </a:p>
          <a:p>
            <a:pPr marL="965200" lvl="1" indent="-508000" fontAlgn="base">
              <a:spcAft>
                <a:spcPct val="0"/>
              </a:spcAft>
              <a:buFontTx/>
              <a:buChar char="–"/>
            </a:pPr>
            <a:r>
              <a:rPr lang="en-US" altLang="en-US" sz="2400" kern="0" dirty="0">
                <a:solidFill>
                  <a:srgbClr val="000000"/>
                </a:solidFill>
              </a:rPr>
              <a:t>I-BANK01 (Payment/Bank Script)</a:t>
            </a:r>
          </a:p>
          <a:p>
            <a:pPr marL="965200" lvl="1" indent="-508000" fontAlgn="base">
              <a:spcAft>
                <a:spcPct val="0"/>
              </a:spcAft>
              <a:buNone/>
            </a:pPr>
            <a:endParaRPr lang="en-US" altLang="en-US" sz="800" kern="0" dirty="0">
              <a:solidFill>
                <a:srgbClr val="000000"/>
              </a:solidFill>
            </a:endParaRPr>
          </a:p>
          <a:p>
            <a:pPr marL="965200" lvl="1" indent="-508000" fontAlgn="base">
              <a:spcAft>
                <a:spcPct val="0"/>
              </a:spcAft>
              <a:buFontTx/>
              <a:buChar char="–"/>
            </a:pPr>
            <a:r>
              <a:rPr lang="en-US" altLang="en-US" sz="2400" kern="0" dirty="0">
                <a:solidFill>
                  <a:srgbClr val="000000"/>
                </a:solidFill>
              </a:rPr>
              <a:t>ENR01 (MVI on Standard Meter ESI ID, usage, cycle bill)</a:t>
            </a:r>
          </a:p>
          <a:p>
            <a:pPr marL="965200" lvl="1" indent="-508000" fontAlgn="base">
              <a:spcAft>
                <a:spcPct val="0"/>
              </a:spcAft>
              <a:buFontTx/>
              <a:buChar char="–"/>
            </a:pPr>
            <a:r>
              <a:rPr lang="en-US" altLang="en-US" sz="2400" kern="0" dirty="0">
                <a:solidFill>
                  <a:srgbClr val="000000"/>
                </a:solidFill>
              </a:rPr>
              <a:t>These Scripts are subject to change.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0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New TW Information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</p:spPr>
        <p:txBody>
          <a:bodyPr/>
          <a:lstStyle/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400" kern="0" dirty="0" smtClean="0">
                <a:solidFill>
                  <a:srgbClr val="000000"/>
                </a:solidFill>
              </a:rPr>
              <a:t>You </a:t>
            </a:r>
            <a:r>
              <a:rPr lang="en-US" altLang="en-US" sz="2400" kern="0" dirty="0">
                <a:solidFill>
                  <a:srgbClr val="000000"/>
                </a:solidFill>
              </a:rPr>
              <a:t>may view your new Testing Worksheet, but it must first be activated before others at your company may view it, and before it may be used for testing</a:t>
            </a:r>
          </a:p>
          <a:p>
            <a:pPr marL="508000" lvl="0" indent="-508000" fontAlgn="base">
              <a:spcAft>
                <a:spcPct val="0"/>
              </a:spcAft>
              <a:buNone/>
            </a:pPr>
            <a:endParaRPr lang="en-US" altLang="en-US" sz="2400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</a:rPr>
              <a:t>To have your new TW activated, select the Submit for Registration Approval button from any tab within the Testing Worksheet</a:t>
            </a:r>
          </a:p>
          <a:p>
            <a:pPr marL="508000" lvl="0" indent="-508000" fontAlgn="base">
              <a:spcAft>
                <a:spcPct val="0"/>
              </a:spcAft>
              <a:buNone/>
            </a:pPr>
            <a:endParaRPr lang="en-US" altLang="en-US" sz="2400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</a:rPr>
              <a:t>Changes to existing TWs may be viewed immediately</a:t>
            </a:r>
            <a:endParaRPr lang="en-US" altLang="en-US" sz="2400" b="1" kern="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8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Texas SET Working Group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</p:spPr>
        <p:txBody>
          <a:bodyPr/>
          <a:lstStyle/>
          <a:p>
            <a:pPr marL="508000" lvl="0" indent="-50800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</a:rPr>
              <a:t>Evaluates market processes defined by ERCOT Protocols, other RMS Working Groups, and PUCT Rulemakings to establish testing requirements and materials necessary to validate those processes among Market Participants</a:t>
            </a:r>
            <a:endParaRPr lang="en-US" altLang="en-US" sz="2400" b="1" kern="0" dirty="0">
              <a:solidFill>
                <a:srgbClr val="000000"/>
              </a:solidFill>
            </a:endParaRPr>
          </a:p>
          <a:p>
            <a:pPr marL="965200" lvl="1" indent="-508000" fontAlgn="base">
              <a:lnSpc>
                <a:spcPct val="90000"/>
              </a:lnSpc>
              <a:spcAft>
                <a:spcPct val="0"/>
              </a:spcAft>
              <a:buNone/>
            </a:pPr>
            <a:endParaRPr lang="en-US" altLang="en-US" sz="2400" kern="0" dirty="0">
              <a:solidFill>
                <a:srgbClr val="000000"/>
              </a:solidFill>
            </a:endParaRPr>
          </a:p>
          <a:p>
            <a:pPr marL="508000" lvl="0" indent="-50800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</a:rPr>
              <a:t>Develops and maintains testing processes and related testing standards for the MPs directly involved in the testing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4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Texas Market Test Plan (TMTP)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066800"/>
            <a:ext cx="8534400" cy="5029200"/>
          </a:xfrm>
        </p:spPr>
        <p:txBody>
          <a:bodyPr/>
          <a:lstStyle/>
          <a:p>
            <a:pPr marL="508000" lvl="0" indent="-508000" fontAlgn="base">
              <a:spcAft>
                <a:spcPct val="0"/>
              </a:spcAft>
              <a:buNone/>
            </a:pPr>
            <a:r>
              <a:rPr lang="en-US" altLang="en-US" sz="2400" kern="0" dirty="0">
                <a:solidFill>
                  <a:srgbClr val="000000"/>
                </a:solidFill>
              </a:rPr>
              <a:t>	The processes and procedures for testing are defined in the Texas Market Test Plan as follows:</a:t>
            </a:r>
          </a:p>
          <a:p>
            <a:pPr marL="508000" lvl="0" indent="-508000" fontAlgn="base">
              <a:spcAft>
                <a:spcPct val="0"/>
              </a:spcAft>
              <a:buNone/>
            </a:pPr>
            <a:endParaRPr lang="en-US" altLang="en-US" sz="2400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None/>
            </a:pPr>
            <a:r>
              <a:rPr lang="en-US" altLang="en-US" sz="2400" kern="0" dirty="0">
                <a:solidFill>
                  <a:srgbClr val="000000"/>
                </a:solidFill>
              </a:rPr>
              <a:t>		</a:t>
            </a:r>
            <a:r>
              <a:rPr lang="en-US" altLang="en-US" sz="2400" kern="0" dirty="0">
                <a:solidFill>
                  <a:srgbClr val="000000"/>
                </a:solidFill>
                <a:hlinkClick r:id="rId3"/>
              </a:rPr>
              <a:t>https://etod.ercot.com</a:t>
            </a:r>
            <a:endParaRPr lang="en-US" altLang="en-US" sz="2400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None/>
            </a:pPr>
            <a:r>
              <a:rPr lang="en-US" altLang="en-US" sz="2400" kern="0" dirty="0">
                <a:solidFill>
                  <a:srgbClr val="000000"/>
                </a:solidFill>
              </a:rPr>
              <a:t>		Select Texas Market Test Plan (TMTP)</a:t>
            </a:r>
          </a:p>
          <a:p>
            <a:pPr marL="508000" lvl="0" indent="-508000" fontAlgn="base">
              <a:spcAft>
                <a:spcPct val="0"/>
              </a:spcAft>
              <a:buNone/>
            </a:pPr>
            <a:r>
              <a:rPr lang="en-US" altLang="en-US" sz="2400" kern="0" dirty="0">
                <a:solidFill>
                  <a:srgbClr val="000000"/>
                </a:solidFill>
              </a:rPr>
              <a:t>					or</a:t>
            </a:r>
          </a:p>
          <a:p>
            <a:pPr marL="508000" lvl="0" indent="-508000" fontAlgn="base">
              <a:spcAft>
                <a:spcPct val="0"/>
              </a:spcAft>
              <a:buNone/>
            </a:pPr>
            <a:r>
              <a:rPr lang="en-US" altLang="en-US" sz="2400" kern="0" dirty="0">
                <a:solidFill>
                  <a:srgbClr val="000000"/>
                </a:solidFill>
              </a:rPr>
              <a:t>		</a:t>
            </a:r>
            <a:r>
              <a:rPr lang="en-US" altLang="en-US" sz="2400" kern="0" dirty="0">
                <a:solidFill>
                  <a:srgbClr val="000000"/>
                </a:solidFill>
                <a:hlinkClick r:id="rId4"/>
              </a:rPr>
              <a:t>www.ercot.com</a:t>
            </a:r>
            <a:endParaRPr lang="en-US" altLang="en-US" sz="2400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None/>
            </a:pPr>
            <a:r>
              <a:rPr lang="en-US" altLang="en-US" sz="2400" kern="0" dirty="0">
                <a:solidFill>
                  <a:srgbClr val="000000"/>
                </a:solidFill>
              </a:rPr>
              <a:t>		Select Committees and Groups</a:t>
            </a:r>
          </a:p>
          <a:p>
            <a:pPr marL="508000" lvl="0" indent="-508000" fontAlgn="base">
              <a:spcAft>
                <a:spcPct val="0"/>
              </a:spcAft>
              <a:buNone/>
            </a:pPr>
            <a:r>
              <a:rPr lang="en-US" altLang="en-US" sz="2400" kern="0" dirty="0">
                <a:solidFill>
                  <a:srgbClr val="000000"/>
                </a:solidFill>
              </a:rPr>
              <a:t>		Under Retail Market Subcommittee (RMS),</a:t>
            </a:r>
          </a:p>
          <a:p>
            <a:pPr marL="508000" lvl="0" indent="-508000" fontAlgn="base">
              <a:spcAft>
                <a:spcPct val="0"/>
              </a:spcAft>
              <a:buNone/>
            </a:pPr>
            <a:r>
              <a:rPr lang="en-US" altLang="en-US" sz="2400" kern="0" dirty="0">
                <a:solidFill>
                  <a:srgbClr val="000000"/>
                </a:solidFill>
              </a:rPr>
              <a:t>			Select Texas SET WG </a:t>
            </a:r>
          </a:p>
          <a:p>
            <a:pPr marL="508000" lvl="0" indent="-508000" fontAlgn="base">
              <a:spcAft>
                <a:spcPct val="0"/>
              </a:spcAft>
              <a:buNone/>
            </a:pPr>
            <a:r>
              <a:rPr lang="en-US" altLang="en-US" sz="2400" kern="0" dirty="0">
                <a:solidFill>
                  <a:srgbClr val="000000"/>
                </a:solidFill>
              </a:rPr>
              <a:t>		Under Key Documents, Select TMTP Document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3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Texas SET Participation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</p:spPr>
        <p:txBody>
          <a:bodyPr/>
          <a:lstStyle/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</a:rPr>
              <a:t>Participation in meetings allows your entity a chance to offer suggestions for improvement of the testing process</a:t>
            </a:r>
          </a:p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endParaRPr lang="en-US" altLang="en-US" sz="2400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</a:rPr>
              <a:t>Continued participation is a valuable opportunity for your company to keep up to date on Market changes and upgrades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2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15414"/>
          </a:xfrm>
        </p:spPr>
        <p:txBody>
          <a:bodyPr/>
          <a:lstStyle/>
          <a:p>
            <a:r>
              <a:rPr lang="en-US" dirty="0"/>
              <a:t>Signing up for Flight </a:t>
            </a:r>
            <a:r>
              <a:rPr lang="en-US" dirty="0" smtClean="0"/>
              <a:t>0219: </a:t>
            </a:r>
            <a:r>
              <a:rPr lang="en-US" dirty="0"/>
              <a:t>New LSEs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029200"/>
          </a:xfrm>
        </p:spPr>
        <p:txBody>
          <a:bodyPr/>
          <a:lstStyle/>
          <a:p>
            <a:pPr marL="508000" lvl="0" indent="-508000" fontAlgn="base">
              <a:spcAft>
                <a:spcPct val="0"/>
              </a:spcAft>
              <a:buNone/>
            </a:pPr>
            <a:r>
              <a:rPr lang="en-US" altLang="en-US" sz="2200" b="1" kern="0" dirty="0">
                <a:solidFill>
                  <a:srgbClr val="000000"/>
                </a:solidFill>
              </a:rPr>
              <a:t>New LSEs that wish to sign up for Flight </a:t>
            </a:r>
            <a:r>
              <a:rPr lang="en-US" altLang="en-US" sz="2200" b="1" kern="0" dirty="0" smtClean="0">
                <a:solidFill>
                  <a:srgbClr val="000000"/>
                </a:solidFill>
              </a:rPr>
              <a:t>0219 </a:t>
            </a:r>
            <a:r>
              <a:rPr lang="en-US" altLang="en-US" sz="2200" b="1" kern="0" dirty="0">
                <a:solidFill>
                  <a:srgbClr val="000000"/>
                </a:solidFill>
              </a:rPr>
              <a:t>must complete ALL of the following by Flight Deadline:</a:t>
            </a:r>
          </a:p>
          <a:p>
            <a:pPr marL="508000" lvl="0" indent="-508000" algn="ctr" fontAlgn="base">
              <a:spcAft>
                <a:spcPct val="0"/>
              </a:spcAft>
              <a:buNone/>
            </a:pPr>
            <a:r>
              <a:rPr lang="en-US" altLang="en-US" sz="2600" b="1" kern="0" dirty="0">
                <a:solidFill>
                  <a:srgbClr val="FF3300"/>
                </a:solidFill>
              </a:rPr>
              <a:t>Wednesday, </a:t>
            </a:r>
            <a:r>
              <a:rPr lang="en-US" altLang="en-US" sz="2600" b="1" kern="0" dirty="0" smtClean="0">
                <a:solidFill>
                  <a:srgbClr val="FF3300"/>
                </a:solidFill>
              </a:rPr>
              <a:t>January 16, 2019 </a:t>
            </a:r>
            <a:r>
              <a:rPr lang="en-US" altLang="en-US" sz="2600" b="1" kern="0" dirty="0">
                <a:solidFill>
                  <a:srgbClr val="FF3300"/>
                </a:solidFill>
              </a:rPr>
              <a:t>- 5:00 p.m. CPT</a:t>
            </a:r>
          </a:p>
          <a:p>
            <a:pPr marL="508000" lvl="0" indent="-508000" fontAlgn="base">
              <a:spcAft>
                <a:spcPct val="0"/>
              </a:spcAft>
              <a:buNone/>
            </a:pPr>
            <a:endParaRPr lang="en-US" altLang="en-US" sz="800" b="1" kern="0" dirty="0">
              <a:solidFill>
                <a:srgbClr val="FF3300"/>
              </a:solidFill>
            </a:endParaRPr>
          </a:p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200" b="1" kern="0" dirty="0">
                <a:solidFill>
                  <a:srgbClr val="000000"/>
                </a:solidFill>
              </a:rPr>
              <a:t>Submit LSE Application</a:t>
            </a:r>
          </a:p>
          <a:p>
            <a:pPr marL="1371600" lvl="2" indent="-457200" fontAlgn="base">
              <a:spcAft>
                <a:spcPct val="0"/>
              </a:spcAft>
              <a:buFontTx/>
              <a:buChar char="•"/>
            </a:pPr>
            <a:r>
              <a:rPr lang="en-US" altLang="en-US" sz="2000" kern="0" dirty="0">
                <a:solidFill>
                  <a:srgbClr val="000000"/>
                </a:solidFill>
              </a:rPr>
              <a:t>Application can be found online:</a:t>
            </a:r>
          </a:p>
          <a:p>
            <a:pPr marL="1371600" lvl="2" indent="-457200" fontAlgn="base">
              <a:spcAft>
                <a:spcPct val="0"/>
              </a:spcAft>
              <a:buNone/>
            </a:pPr>
            <a:r>
              <a:rPr lang="en-US" altLang="en-US" sz="2000" kern="0" dirty="0">
                <a:solidFill>
                  <a:srgbClr val="000000"/>
                </a:solidFill>
              </a:rPr>
              <a:t>	</a:t>
            </a:r>
            <a:r>
              <a:rPr lang="en-US" altLang="en-US" sz="2000" kern="0" dirty="0">
                <a:solidFill>
                  <a:srgbClr val="000000"/>
                </a:solidFill>
                <a:hlinkClick r:id="rId3"/>
              </a:rPr>
              <a:t>http://www.ercot.com/services/rq/lse</a:t>
            </a:r>
            <a:r>
              <a:rPr lang="en-US" altLang="en-US" sz="2000" kern="0" dirty="0">
                <a:solidFill>
                  <a:srgbClr val="000000"/>
                </a:solidFill>
              </a:rPr>
              <a:t> </a:t>
            </a:r>
            <a:endParaRPr lang="en-US" altLang="en-US" sz="800" kern="0" dirty="0">
              <a:solidFill>
                <a:srgbClr val="000000"/>
              </a:solidFill>
            </a:endParaRPr>
          </a:p>
          <a:p>
            <a:pPr marL="1371600" lvl="2" indent="-457200" fontAlgn="base">
              <a:spcAft>
                <a:spcPct val="0"/>
              </a:spcAft>
              <a:buFontTx/>
              <a:buChar char="•"/>
            </a:pPr>
            <a:r>
              <a:rPr lang="en-US" altLang="en-US" sz="2000" kern="0" dirty="0">
                <a:solidFill>
                  <a:srgbClr val="000000"/>
                </a:solidFill>
              </a:rPr>
              <a:t>QSE Designation must be made prior to production</a:t>
            </a:r>
          </a:p>
          <a:p>
            <a:pPr marL="1828800" lvl="3" indent="-457200" fontAlgn="base">
              <a:spcAft>
                <a:spcPct val="0"/>
              </a:spcAft>
              <a:buNone/>
            </a:pPr>
            <a:r>
              <a:rPr lang="en-US" altLang="en-US" kern="0" dirty="0">
                <a:solidFill>
                  <a:srgbClr val="000000"/>
                </a:solidFill>
              </a:rPr>
              <a:t>Note – QSE must be Qualified/Certified by ERCOT</a:t>
            </a:r>
            <a:endParaRPr lang="en-US" altLang="en-US" sz="800" kern="0" dirty="0">
              <a:solidFill>
                <a:srgbClr val="000000"/>
              </a:solidFill>
            </a:endParaRPr>
          </a:p>
          <a:p>
            <a:pPr marL="1371600" lvl="2" indent="-457200" fontAlgn="base">
              <a:spcAft>
                <a:spcPct val="0"/>
              </a:spcAft>
              <a:buFontTx/>
              <a:buChar char="•"/>
            </a:pPr>
            <a:r>
              <a:rPr lang="en-US" altLang="en-US" sz="2000" kern="0" dirty="0">
                <a:solidFill>
                  <a:srgbClr val="000000"/>
                </a:solidFill>
              </a:rPr>
              <a:t>Application requires a DUNS number  (</a:t>
            </a:r>
            <a:r>
              <a:rPr lang="en-US" altLang="en-US" sz="2000" kern="0" dirty="0">
                <a:solidFill>
                  <a:srgbClr val="000000"/>
                </a:solidFill>
                <a:hlinkClick r:id="rId4"/>
              </a:rPr>
              <a:t>www.dnb.com</a:t>
            </a:r>
            <a:r>
              <a:rPr lang="en-US" altLang="en-US" sz="2000" kern="0" dirty="0">
                <a:solidFill>
                  <a:srgbClr val="000000"/>
                </a:solidFill>
              </a:rPr>
              <a:t>) </a:t>
            </a:r>
          </a:p>
          <a:p>
            <a:pPr marL="1371600" lvl="2" indent="-457200" fontAlgn="base">
              <a:spcAft>
                <a:spcPct val="0"/>
              </a:spcAft>
              <a:buFontTx/>
              <a:buChar char="•"/>
            </a:pPr>
            <a:r>
              <a:rPr lang="en-US" altLang="en-US" sz="2000" kern="0" dirty="0">
                <a:solidFill>
                  <a:srgbClr val="000000"/>
                </a:solidFill>
              </a:rPr>
              <a:t>Please note that proper registration of your company must be on file at the Texas Secretary of State office in order for your ERCOT LSE application to be accepted (</a:t>
            </a:r>
            <a:r>
              <a:rPr lang="en-US" altLang="en-US" sz="2000" kern="0" dirty="0">
                <a:solidFill>
                  <a:srgbClr val="000000"/>
                </a:solidFill>
                <a:hlinkClick r:id="rId5"/>
              </a:rPr>
              <a:t>http://www.sos.state.tx.us</a:t>
            </a:r>
            <a:r>
              <a:rPr lang="en-US" altLang="en-US" sz="2000" kern="0" dirty="0" smtClean="0">
                <a:solidFill>
                  <a:srgbClr val="000000"/>
                </a:solidFill>
                <a:hlinkClick r:id="rId5"/>
              </a:rPr>
              <a:t>/</a:t>
            </a:r>
            <a:r>
              <a:rPr lang="en-US" altLang="en-US" sz="2000" kern="0" dirty="0" smtClean="0">
                <a:solidFill>
                  <a:srgbClr val="000000"/>
                </a:solidFill>
              </a:rPr>
              <a:t>). </a:t>
            </a:r>
            <a:endParaRPr lang="en-US" altLang="en-US" sz="2000" kern="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2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How Do I Sign Up For Mailing Lists?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257800"/>
          </a:xfrm>
        </p:spPr>
        <p:txBody>
          <a:bodyPr/>
          <a:lstStyle/>
          <a:p>
            <a:pPr marL="508000" lvl="0" indent="-508000" fontAlgn="base">
              <a:spcAft>
                <a:spcPct val="0"/>
              </a:spcAft>
              <a:buNone/>
            </a:pPr>
            <a:r>
              <a:rPr lang="en-US" altLang="en-US" sz="2400" kern="0" dirty="0">
                <a:solidFill>
                  <a:srgbClr val="000000"/>
                </a:solidFill>
              </a:rPr>
              <a:t>Go to </a:t>
            </a:r>
            <a:r>
              <a:rPr lang="en-US" altLang="en-US" sz="2400" kern="0" dirty="0">
                <a:solidFill>
                  <a:srgbClr val="000000"/>
                </a:solidFill>
                <a:hlinkClick r:id="rId3"/>
              </a:rPr>
              <a:t>http://lists.ercot.com</a:t>
            </a:r>
            <a:endParaRPr lang="en-US" altLang="en-US" sz="2400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None/>
            </a:pPr>
            <a:endParaRPr lang="en-US" altLang="en-US" sz="800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None/>
            </a:pPr>
            <a:r>
              <a:rPr lang="en-US" altLang="en-US" sz="2400" b="1" kern="0" dirty="0">
                <a:solidFill>
                  <a:srgbClr val="000000"/>
                </a:solidFill>
              </a:rPr>
              <a:t>If you have a </a:t>
            </a:r>
            <a:r>
              <a:rPr lang="en-US" altLang="en-US" sz="2400" b="1" kern="0" dirty="0" err="1">
                <a:solidFill>
                  <a:srgbClr val="000000"/>
                </a:solidFill>
              </a:rPr>
              <a:t>ListServ</a:t>
            </a:r>
            <a:r>
              <a:rPr lang="en-US" altLang="en-US" sz="2400" b="1" kern="0" dirty="0">
                <a:solidFill>
                  <a:srgbClr val="000000"/>
                </a:solidFill>
              </a:rPr>
              <a:t> password</a:t>
            </a:r>
          </a:p>
          <a:p>
            <a:pPr marL="965200" lvl="1" indent="-508000" fontAlgn="base">
              <a:spcAft>
                <a:spcPct val="0"/>
              </a:spcAft>
              <a:buFontTx/>
              <a:buChar char="–"/>
            </a:pPr>
            <a:r>
              <a:rPr lang="en-US" altLang="en-US" sz="2200" kern="0" dirty="0">
                <a:solidFill>
                  <a:srgbClr val="000000"/>
                </a:solidFill>
              </a:rPr>
              <a:t>Select Log In</a:t>
            </a:r>
          </a:p>
          <a:p>
            <a:pPr marL="965200" lvl="1" indent="-508000" fontAlgn="base">
              <a:spcAft>
                <a:spcPct val="0"/>
              </a:spcAft>
              <a:buFontTx/>
              <a:buChar char="–"/>
            </a:pPr>
            <a:r>
              <a:rPr lang="en-US" altLang="en-US" sz="2200" kern="0" dirty="0">
                <a:solidFill>
                  <a:srgbClr val="000000"/>
                </a:solidFill>
              </a:rPr>
              <a:t>Enter your email address and password</a:t>
            </a:r>
          </a:p>
          <a:p>
            <a:pPr marL="965200" lvl="1" indent="-508000" fontAlgn="base">
              <a:spcAft>
                <a:spcPct val="0"/>
              </a:spcAft>
              <a:buFontTx/>
              <a:buChar char="–"/>
            </a:pPr>
            <a:r>
              <a:rPr lang="en-US" altLang="en-US" sz="2200" kern="0" dirty="0">
                <a:solidFill>
                  <a:srgbClr val="000000"/>
                </a:solidFill>
              </a:rPr>
              <a:t>Select Log In</a:t>
            </a:r>
          </a:p>
          <a:p>
            <a:pPr marL="965200" lvl="1" indent="-508000" fontAlgn="base">
              <a:spcAft>
                <a:spcPct val="0"/>
              </a:spcAft>
              <a:buFontTx/>
              <a:buChar char="–"/>
            </a:pPr>
            <a:endParaRPr lang="en-US" altLang="en-US" sz="800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None/>
            </a:pPr>
            <a:r>
              <a:rPr lang="en-US" altLang="en-US" sz="2400" b="1" kern="0" dirty="0">
                <a:solidFill>
                  <a:srgbClr val="000000"/>
                </a:solidFill>
              </a:rPr>
              <a:t>If you do </a:t>
            </a:r>
            <a:r>
              <a:rPr lang="en-US" altLang="en-US" sz="2400" b="1" u="sng" kern="0" dirty="0">
                <a:solidFill>
                  <a:srgbClr val="000000"/>
                </a:solidFill>
              </a:rPr>
              <a:t>not</a:t>
            </a:r>
            <a:r>
              <a:rPr lang="en-US" altLang="en-US" sz="2400" b="1" kern="0" dirty="0">
                <a:solidFill>
                  <a:srgbClr val="000000"/>
                </a:solidFill>
              </a:rPr>
              <a:t> have a </a:t>
            </a:r>
            <a:r>
              <a:rPr lang="en-US" altLang="en-US" sz="2400" b="1" kern="0" dirty="0" err="1">
                <a:solidFill>
                  <a:srgbClr val="000000"/>
                </a:solidFill>
              </a:rPr>
              <a:t>ListServ</a:t>
            </a:r>
            <a:r>
              <a:rPr lang="en-US" altLang="en-US" sz="2400" b="1" kern="0" dirty="0">
                <a:solidFill>
                  <a:srgbClr val="000000"/>
                </a:solidFill>
              </a:rPr>
              <a:t> password</a:t>
            </a:r>
          </a:p>
          <a:p>
            <a:pPr marL="965200" lvl="1" indent="-508000" fontAlgn="base">
              <a:spcAft>
                <a:spcPct val="0"/>
              </a:spcAft>
              <a:buFontTx/>
              <a:buChar char="–"/>
            </a:pPr>
            <a:r>
              <a:rPr lang="en-US" altLang="en-US" sz="2200" kern="0" dirty="0">
                <a:solidFill>
                  <a:srgbClr val="000000"/>
                </a:solidFill>
              </a:rPr>
              <a:t>Select Log In</a:t>
            </a:r>
          </a:p>
          <a:p>
            <a:pPr marL="965200" lvl="1" indent="-508000" fontAlgn="base">
              <a:spcAft>
                <a:spcPct val="0"/>
              </a:spcAft>
              <a:buFontTx/>
              <a:buChar char="–"/>
            </a:pPr>
            <a:r>
              <a:rPr lang="en-US" altLang="en-US" sz="2200" kern="0" dirty="0">
                <a:solidFill>
                  <a:srgbClr val="000000"/>
                </a:solidFill>
              </a:rPr>
              <a:t>Select the link, get a new LISTSERV password</a:t>
            </a:r>
          </a:p>
          <a:p>
            <a:pPr marL="965200" lvl="1" indent="-508000" fontAlgn="base">
              <a:spcAft>
                <a:spcPct val="0"/>
              </a:spcAft>
              <a:buFontTx/>
              <a:buChar char="–"/>
            </a:pPr>
            <a:r>
              <a:rPr lang="en-US" altLang="en-US" sz="2200" kern="0" dirty="0">
                <a:solidFill>
                  <a:srgbClr val="000000"/>
                </a:solidFill>
              </a:rPr>
              <a:t>Enter your email address, password, verify your password</a:t>
            </a:r>
          </a:p>
          <a:p>
            <a:pPr marL="965200" lvl="1" indent="-508000" fontAlgn="base">
              <a:spcAft>
                <a:spcPct val="0"/>
              </a:spcAft>
              <a:buFontTx/>
              <a:buChar char="–"/>
            </a:pPr>
            <a:r>
              <a:rPr lang="en-US" altLang="en-US" sz="2200" kern="0" dirty="0">
                <a:solidFill>
                  <a:srgbClr val="000000"/>
                </a:solidFill>
              </a:rPr>
              <a:t>Select Register Password</a:t>
            </a:r>
          </a:p>
          <a:p>
            <a:pPr marL="965200" lvl="1" indent="-508000" fontAlgn="base">
              <a:spcAft>
                <a:spcPct val="0"/>
              </a:spcAft>
              <a:buFontTx/>
              <a:buChar char="–"/>
            </a:pPr>
            <a:r>
              <a:rPr lang="en-US" altLang="en-US" sz="2200" kern="0" dirty="0">
                <a:solidFill>
                  <a:srgbClr val="000000"/>
                </a:solidFill>
              </a:rPr>
              <a:t>A confirmation email will be sent to you</a:t>
            </a:r>
          </a:p>
          <a:p>
            <a:pPr marL="965200" lvl="1" indent="-508000" fontAlgn="base">
              <a:spcAft>
                <a:spcPct val="0"/>
              </a:spcAft>
              <a:buFontTx/>
              <a:buChar char="–"/>
            </a:pPr>
            <a:r>
              <a:rPr lang="en-US" altLang="en-US" sz="2200" kern="0" dirty="0">
                <a:solidFill>
                  <a:srgbClr val="000000"/>
                </a:solidFill>
              </a:rPr>
              <a:t>Open the email and select the link within the 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2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How Do I Sign Up For Mailing Lists?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05400"/>
          </a:xfrm>
        </p:spPr>
        <p:txBody>
          <a:bodyPr/>
          <a:lstStyle/>
          <a:p>
            <a:pPr marL="508000" lvl="0" indent="-508000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en-US" altLang="en-US" sz="2400" b="1" kern="0" dirty="0">
                <a:solidFill>
                  <a:srgbClr val="000000"/>
                </a:solidFill>
              </a:rPr>
              <a:t>To Subscribe to a Mailing List</a:t>
            </a:r>
          </a:p>
          <a:p>
            <a:pPr marL="965200" lvl="1" indent="-508000" fontAlgn="base">
              <a:lnSpc>
                <a:spcPct val="90000"/>
              </a:lnSpc>
              <a:spcAft>
                <a:spcPct val="0"/>
              </a:spcAft>
              <a:buFontTx/>
              <a:buChar char="–"/>
            </a:pPr>
            <a:r>
              <a:rPr lang="en-US" altLang="en-US" sz="2400" kern="0" dirty="0">
                <a:solidFill>
                  <a:srgbClr val="000000"/>
                </a:solidFill>
              </a:rPr>
              <a:t>Select Subscriber’s Corner tab</a:t>
            </a:r>
          </a:p>
          <a:p>
            <a:pPr marL="965200" lvl="1" indent="-508000" fontAlgn="base">
              <a:lnSpc>
                <a:spcPct val="90000"/>
              </a:lnSpc>
              <a:spcAft>
                <a:spcPct val="0"/>
              </a:spcAft>
              <a:buFontTx/>
              <a:buChar char="–"/>
            </a:pPr>
            <a:r>
              <a:rPr lang="en-US" altLang="en-US" sz="2400" kern="0" dirty="0">
                <a:solidFill>
                  <a:srgbClr val="000000"/>
                </a:solidFill>
              </a:rPr>
              <a:t>Search Options, select Show All Lists from the drop down, click the search button</a:t>
            </a:r>
          </a:p>
          <a:p>
            <a:pPr marL="965200" lvl="1" indent="-508000" fontAlgn="base">
              <a:lnSpc>
                <a:spcPct val="90000"/>
              </a:lnSpc>
              <a:spcAft>
                <a:spcPct val="0"/>
              </a:spcAft>
              <a:buFontTx/>
              <a:buChar char="–"/>
            </a:pPr>
            <a:r>
              <a:rPr lang="en-US" altLang="en-US" sz="2400" kern="0" dirty="0">
                <a:solidFill>
                  <a:srgbClr val="000000"/>
                </a:solidFill>
              </a:rPr>
              <a:t>A list of the mailing lists will appear</a:t>
            </a:r>
          </a:p>
          <a:p>
            <a:pPr marL="965200" lvl="1" indent="-508000" fontAlgn="base">
              <a:lnSpc>
                <a:spcPct val="90000"/>
              </a:lnSpc>
              <a:spcAft>
                <a:spcPct val="0"/>
              </a:spcAft>
              <a:buFontTx/>
              <a:buChar char="–"/>
            </a:pPr>
            <a:r>
              <a:rPr lang="en-US" altLang="en-US" sz="2400" kern="0" dirty="0">
                <a:solidFill>
                  <a:srgbClr val="000000"/>
                </a:solidFill>
              </a:rPr>
              <a:t>Select the box next to the mailing list that you would like to subscribe to</a:t>
            </a:r>
          </a:p>
          <a:p>
            <a:pPr marL="965200" lvl="1" indent="-508000" fontAlgn="base">
              <a:lnSpc>
                <a:spcPct val="90000"/>
              </a:lnSpc>
              <a:spcAft>
                <a:spcPct val="0"/>
              </a:spcAft>
              <a:buFontTx/>
              <a:buChar char="–"/>
            </a:pPr>
            <a:r>
              <a:rPr lang="en-US" altLang="en-US" sz="2400" kern="0" dirty="0">
                <a:solidFill>
                  <a:srgbClr val="000000"/>
                </a:solidFill>
              </a:rPr>
              <a:t>Select Subscribe from the drop down box. This box is located at the bottom of the screen</a:t>
            </a:r>
          </a:p>
          <a:p>
            <a:pPr marL="965200" lvl="1" indent="-508000" fontAlgn="base">
              <a:lnSpc>
                <a:spcPct val="90000"/>
              </a:lnSpc>
              <a:spcAft>
                <a:spcPct val="0"/>
              </a:spcAft>
              <a:buFontTx/>
              <a:buChar char="–"/>
            </a:pPr>
            <a:r>
              <a:rPr lang="en-US" altLang="en-US" sz="2400" kern="0" dirty="0">
                <a:solidFill>
                  <a:srgbClr val="000000"/>
                </a:solidFill>
              </a:rPr>
              <a:t>Select Submit</a:t>
            </a:r>
          </a:p>
          <a:p>
            <a:pPr marL="965200" lvl="1" indent="-508000" fontAlgn="base">
              <a:lnSpc>
                <a:spcPct val="90000"/>
              </a:lnSpc>
              <a:spcAft>
                <a:spcPct val="0"/>
              </a:spcAft>
              <a:buFontTx/>
              <a:buChar char="–"/>
            </a:pPr>
            <a:endParaRPr lang="en-US" altLang="en-US" sz="2400" kern="0" dirty="0">
              <a:solidFill>
                <a:srgbClr val="000000"/>
              </a:solidFill>
            </a:endParaRPr>
          </a:p>
          <a:p>
            <a:pPr marL="508000" lvl="0" indent="-508000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en-US" altLang="en-US" sz="2400" kern="0" dirty="0">
                <a:solidFill>
                  <a:srgbClr val="000000"/>
                </a:solidFill>
              </a:rPr>
              <a:t>Upon completion of these steps, you will receive emails from</a:t>
            </a:r>
          </a:p>
          <a:p>
            <a:pPr marL="508000" lvl="0" indent="-508000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en-US" altLang="en-US" sz="2400" kern="0" dirty="0">
                <a:solidFill>
                  <a:srgbClr val="000000"/>
                </a:solidFill>
              </a:rPr>
              <a:t>LISTSSERV@LISTS.ERCOT.COM: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6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How Do I Sign Up For Mailing Lists?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800600"/>
          </a:xfrm>
        </p:spPr>
        <p:txBody>
          <a:bodyPr/>
          <a:lstStyle/>
          <a:p>
            <a:pPr marL="508000" lvl="0" indent="-508000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en-US" altLang="en-US" sz="2400" b="1" kern="0" dirty="0">
                <a:solidFill>
                  <a:srgbClr val="000000"/>
                </a:solidFill>
              </a:rPr>
              <a:t>To Unsubscribe to a Mailing List</a:t>
            </a:r>
          </a:p>
          <a:p>
            <a:pPr marL="965200" lvl="1" indent="-508000" fontAlgn="base">
              <a:lnSpc>
                <a:spcPct val="90000"/>
              </a:lnSpc>
              <a:spcAft>
                <a:spcPct val="0"/>
              </a:spcAft>
              <a:buFontTx/>
              <a:buChar char="–"/>
            </a:pPr>
            <a:r>
              <a:rPr lang="en-US" altLang="en-US" sz="2400" kern="0" dirty="0">
                <a:solidFill>
                  <a:srgbClr val="000000"/>
                </a:solidFill>
              </a:rPr>
              <a:t>Select Subscriber’s Corner tab</a:t>
            </a:r>
          </a:p>
          <a:p>
            <a:pPr marL="965200" lvl="1" indent="-508000" fontAlgn="base">
              <a:lnSpc>
                <a:spcPct val="90000"/>
              </a:lnSpc>
              <a:spcAft>
                <a:spcPct val="0"/>
              </a:spcAft>
              <a:buFontTx/>
              <a:buChar char="–"/>
            </a:pPr>
            <a:r>
              <a:rPr lang="en-US" altLang="en-US" sz="2400" kern="0" dirty="0">
                <a:solidFill>
                  <a:srgbClr val="000000"/>
                </a:solidFill>
              </a:rPr>
              <a:t>All mailing lists that you currently subscribe to will appear</a:t>
            </a:r>
          </a:p>
          <a:p>
            <a:pPr marL="965200" lvl="1" indent="-508000" fontAlgn="base">
              <a:lnSpc>
                <a:spcPct val="90000"/>
              </a:lnSpc>
              <a:spcAft>
                <a:spcPct val="0"/>
              </a:spcAft>
              <a:buFontTx/>
              <a:buChar char="–"/>
            </a:pPr>
            <a:r>
              <a:rPr lang="en-US" altLang="en-US" sz="2400" kern="0" dirty="0">
                <a:solidFill>
                  <a:srgbClr val="000000"/>
                </a:solidFill>
              </a:rPr>
              <a:t>Select the box next to the mailing list that you would like to unsubscribe to</a:t>
            </a:r>
          </a:p>
          <a:p>
            <a:pPr marL="965200" lvl="1" indent="-508000" fontAlgn="base">
              <a:lnSpc>
                <a:spcPct val="90000"/>
              </a:lnSpc>
              <a:spcAft>
                <a:spcPct val="0"/>
              </a:spcAft>
              <a:buFontTx/>
              <a:buChar char="–"/>
            </a:pPr>
            <a:r>
              <a:rPr lang="en-US" altLang="en-US" sz="2400" kern="0" dirty="0">
                <a:solidFill>
                  <a:srgbClr val="000000"/>
                </a:solidFill>
              </a:rPr>
              <a:t>Select Unsubscribe from the drop down box. This box is located at the bottom of the screen</a:t>
            </a:r>
          </a:p>
          <a:p>
            <a:pPr marL="965200" lvl="1" indent="-508000" fontAlgn="base">
              <a:lnSpc>
                <a:spcPct val="90000"/>
              </a:lnSpc>
              <a:spcAft>
                <a:spcPct val="0"/>
              </a:spcAft>
              <a:buFontTx/>
              <a:buChar char="–"/>
            </a:pPr>
            <a:r>
              <a:rPr lang="en-US" altLang="en-US" sz="2400" kern="0" dirty="0">
                <a:solidFill>
                  <a:srgbClr val="000000"/>
                </a:solidFill>
              </a:rPr>
              <a:t>Select Submit</a:t>
            </a:r>
            <a:endParaRPr lang="en-US" altLang="en-US" sz="2400" b="1" kern="0" dirty="0">
              <a:solidFill>
                <a:srgbClr val="000000"/>
              </a:solidFill>
            </a:endParaRPr>
          </a:p>
          <a:p>
            <a:pPr marL="508000" lvl="0" indent="-508000" fontAlgn="base">
              <a:lnSpc>
                <a:spcPct val="90000"/>
              </a:lnSpc>
              <a:spcAft>
                <a:spcPct val="0"/>
              </a:spcAft>
              <a:buNone/>
            </a:pPr>
            <a:endParaRPr lang="en-US" altLang="en-US" sz="2400" kern="0" dirty="0">
              <a:solidFill>
                <a:srgbClr val="000000"/>
              </a:solidFill>
            </a:endParaRPr>
          </a:p>
          <a:p>
            <a:pPr marL="508000" lvl="0" indent="-508000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en-US" altLang="en-US" sz="2400" kern="0" dirty="0">
                <a:solidFill>
                  <a:srgbClr val="000000"/>
                </a:solidFill>
              </a:rPr>
              <a:t>Upon completion of these steps, you will receive emails from</a:t>
            </a:r>
          </a:p>
          <a:p>
            <a:pPr marL="508000" lvl="0" indent="-508000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en-US" altLang="en-US" sz="2400" kern="0" dirty="0">
                <a:solidFill>
                  <a:srgbClr val="000000"/>
                </a:solidFill>
              </a:rPr>
              <a:t>LISTSSERV@LISTS.ERCOT.COM: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6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ERCOT Meeting Calendar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</p:spPr>
        <p:txBody>
          <a:bodyPr/>
          <a:lstStyle/>
          <a:p>
            <a:pPr marL="508000" lvl="0" indent="-508000" fontAlgn="base">
              <a:spcAft>
                <a:spcPct val="0"/>
              </a:spcAft>
              <a:buNone/>
            </a:pPr>
            <a:r>
              <a:rPr lang="en-US" altLang="en-US" sz="2400" kern="0" dirty="0">
                <a:solidFill>
                  <a:srgbClr val="000000"/>
                </a:solidFill>
              </a:rPr>
              <a:t>	A link to Market meetings and meeting material may be found as follows:</a:t>
            </a:r>
          </a:p>
          <a:p>
            <a:pPr marL="508000" lvl="0" indent="-508000" fontAlgn="base">
              <a:spcAft>
                <a:spcPct val="0"/>
              </a:spcAft>
              <a:buNone/>
            </a:pPr>
            <a:endParaRPr lang="en-US" altLang="en-US" sz="2400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None/>
            </a:pPr>
            <a:r>
              <a:rPr lang="en-US" altLang="en-US" sz="2400" kern="0" dirty="0">
                <a:solidFill>
                  <a:srgbClr val="000000"/>
                </a:solidFill>
              </a:rPr>
              <a:t>			</a:t>
            </a:r>
            <a:r>
              <a:rPr lang="en-US" altLang="en-US" sz="2400" kern="0" dirty="0">
                <a:solidFill>
                  <a:srgbClr val="000000"/>
                </a:solidFill>
                <a:hlinkClick r:id="rId3"/>
              </a:rPr>
              <a:t>www.ercot.com</a:t>
            </a:r>
            <a:endParaRPr lang="en-US" altLang="en-US" sz="2400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None/>
            </a:pPr>
            <a:r>
              <a:rPr lang="en-US" altLang="en-US" sz="2400" kern="0" dirty="0">
                <a:solidFill>
                  <a:srgbClr val="000000"/>
                </a:solidFill>
              </a:rPr>
              <a:t>			Select View Calendar</a:t>
            </a:r>
          </a:p>
          <a:p>
            <a:pPr marL="508000" lvl="0" indent="-508000" fontAlgn="base">
              <a:spcAft>
                <a:spcPct val="0"/>
              </a:spcAft>
              <a:buNone/>
            </a:pPr>
            <a:r>
              <a:rPr lang="en-US" altLang="en-US" sz="2400" kern="0" dirty="0">
                <a:solidFill>
                  <a:srgbClr val="000000"/>
                </a:solidFill>
              </a:rPr>
              <a:t>			Select the Month of the Meeting</a:t>
            </a:r>
          </a:p>
          <a:p>
            <a:pPr marL="508000" lvl="0" indent="-508000" fontAlgn="base">
              <a:spcAft>
                <a:spcPct val="0"/>
              </a:spcAft>
              <a:buNone/>
            </a:pPr>
            <a:r>
              <a:rPr lang="en-US" altLang="en-US" sz="2400" kern="0" dirty="0">
                <a:solidFill>
                  <a:srgbClr val="000000"/>
                </a:solidFill>
              </a:rPr>
              <a:t>			Select the link for the Market meeting</a:t>
            </a:r>
            <a:endParaRPr lang="en-US" altLang="en-US" sz="2400" b="1" kern="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8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Meeting Agendas and Notes/Minutes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33451"/>
            <a:ext cx="8534400" cy="1371599"/>
          </a:xfrm>
        </p:spPr>
        <p:txBody>
          <a:bodyPr/>
          <a:lstStyle/>
          <a:p>
            <a:pPr marL="508000" lvl="0" indent="-508000" fontAlgn="base">
              <a:spcAft>
                <a:spcPct val="0"/>
              </a:spcAft>
              <a:buNone/>
            </a:pPr>
            <a:r>
              <a:rPr lang="en-US" altLang="en-US" sz="2600" kern="0" dirty="0">
                <a:solidFill>
                  <a:srgbClr val="000000"/>
                </a:solidFill>
              </a:rPr>
              <a:t>	Prior to attending a meeting, individuals may review the meeting agenda and supporting documents from the ERCOT Calendar.</a:t>
            </a:r>
            <a:endParaRPr lang="en-US" altLang="en-US" sz="3000" b="1" kern="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923" r="2722"/>
          <a:stretch/>
        </p:blipFill>
        <p:spPr>
          <a:xfrm>
            <a:off x="366409" y="2286000"/>
            <a:ext cx="8472791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1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A Final Note…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571999"/>
          </a:xfrm>
        </p:spPr>
        <p:txBody>
          <a:bodyPr/>
          <a:lstStyle/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</a:rPr>
              <a:t>Texas SET is the forum for testing standards and testing issue resolution by Market Participants</a:t>
            </a:r>
          </a:p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endParaRPr lang="en-US" altLang="en-US" sz="2600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endParaRPr lang="en-US" altLang="en-US" sz="2600" kern="0" dirty="0">
              <a:solidFill>
                <a:srgbClr val="000000"/>
              </a:solidFill>
            </a:endParaRPr>
          </a:p>
          <a:p>
            <a:pPr marL="1828800" lvl="3" indent="-457200" fontAlgn="base">
              <a:spcAft>
                <a:spcPct val="0"/>
              </a:spcAft>
              <a:buNone/>
            </a:pPr>
            <a:r>
              <a:rPr lang="en-US" altLang="en-US" sz="2200" b="1" kern="0" dirty="0">
                <a:solidFill>
                  <a:srgbClr val="000000"/>
                </a:solidFill>
              </a:rPr>
              <a:t>		</a:t>
            </a:r>
            <a:r>
              <a:rPr lang="en-US" altLang="en-US" sz="2800" b="1" kern="0" dirty="0">
                <a:solidFill>
                  <a:srgbClr val="000000"/>
                </a:solidFill>
              </a:rPr>
              <a:t>REMEMBER! </a:t>
            </a:r>
          </a:p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endParaRPr lang="en-US" altLang="en-US" sz="2800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None/>
            </a:pPr>
            <a:endParaRPr lang="en-US" altLang="en-US" sz="2600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</a:rPr>
              <a:t>Input from every Market Participant is vital; not only to the success of the individual company, but also to the success of the Market as a whole.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286000"/>
            <a:ext cx="1835055" cy="17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61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917575"/>
          </a:xfrm>
        </p:spPr>
        <p:txBody>
          <a:bodyPr/>
          <a:lstStyle/>
          <a:p>
            <a:r>
              <a:rPr lang="en-US" dirty="0"/>
              <a:t>Scripts Overview</a:t>
            </a:r>
          </a:p>
        </p:txBody>
      </p:sp>
      <p:pic>
        <p:nvPicPr>
          <p:cNvPr id="4" name="Picture 8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4950" y="2057400"/>
            <a:ext cx="3594100" cy="3213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07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Scripts Approach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219200"/>
            <a:ext cx="8534400" cy="4572000"/>
          </a:xfrm>
        </p:spPr>
        <p:txBody>
          <a:bodyPr/>
          <a:lstStyle/>
          <a:p>
            <a:pPr marL="508000" lvl="0" indent="-50800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</a:rPr>
              <a:t>Script tasks are delineated by Day and are designed to mimic production business processes</a:t>
            </a:r>
          </a:p>
          <a:p>
            <a:pPr marL="508000" lvl="0" indent="-508000" fontAlgn="base">
              <a:lnSpc>
                <a:spcPct val="90000"/>
              </a:lnSpc>
              <a:spcAft>
                <a:spcPct val="0"/>
              </a:spcAft>
              <a:buNone/>
            </a:pPr>
            <a:endParaRPr lang="en-US" altLang="en-US" sz="1000" kern="0" dirty="0">
              <a:solidFill>
                <a:srgbClr val="000000"/>
              </a:solidFill>
            </a:endParaRPr>
          </a:p>
          <a:p>
            <a:pPr marL="508000" lvl="0" indent="-50800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</a:rPr>
              <a:t>Business Processes or Transaction Lifecycles can be tracked by color or by Lifecycle number</a:t>
            </a:r>
          </a:p>
          <a:p>
            <a:pPr marL="508000" lvl="0" indent="-508000" fontAlgn="base">
              <a:lnSpc>
                <a:spcPct val="90000"/>
              </a:lnSpc>
              <a:spcAft>
                <a:spcPct val="0"/>
              </a:spcAft>
              <a:buNone/>
            </a:pPr>
            <a:endParaRPr lang="en-US" altLang="en-US" sz="1000" kern="0" dirty="0">
              <a:solidFill>
                <a:srgbClr val="000000"/>
              </a:solidFill>
            </a:endParaRPr>
          </a:p>
          <a:p>
            <a:pPr marL="508000" lvl="0" indent="-50800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</a:rPr>
              <a:t>Transactions that close a business process scenario will be the color of the lifecycle they are closing</a:t>
            </a:r>
          </a:p>
          <a:p>
            <a:pPr marL="508000" lvl="0" indent="-508000" fontAlgn="base">
              <a:lnSpc>
                <a:spcPct val="90000"/>
              </a:lnSpc>
              <a:spcAft>
                <a:spcPct val="0"/>
              </a:spcAft>
              <a:buNone/>
            </a:pPr>
            <a:endParaRPr lang="en-US" altLang="en-US" sz="1000" kern="0" dirty="0">
              <a:solidFill>
                <a:srgbClr val="000000"/>
              </a:solidFill>
            </a:endParaRPr>
          </a:p>
          <a:p>
            <a:pPr marL="508000" lvl="0" indent="-50800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</a:rPr>
              <a:t>Initiating transactions must be sent on the Day required by the script</a:t>
            </a:r>
          </a:p>
          <a:p>
            <a:pPr marL="508000" lvl="0" indent="-508000" fontAlgn="base">
              <a:lnSpc>
                <a:spcPct val="90000"/>
              </a:lnSpc>
              <a:spcAft>
                <a:spcPct val="0"/>
              </a:spcAft>
              <a:buNone/>
            </a:pPr>
            <a:endParaRPr lang="en-US" altLang="en-US" sz="1000" kern="0" dirty="0">
              <a:solidFill>
                <a:srgbClr val="000000"/>
              </a:solidFill>
            </a:endParaRPr>
          </a:p>
          <a:p>
            <a:pPr marL="508000" lvl="0" indent="-50800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</a:rPr>
              <a:t>Market Participants should not hold response transactions unless the script specifies that the transactions be held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9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TX SET V4.0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</p:spPr>
        <p:txBody>
          <a:bodyPr/>
          <a:lstStyle/>
          <a:p>
            <a:pPr marL="508000" lvl="0" indent="-508000" fontAlgn="base">
              <a:spcAft>
                <a:spcPct val="0"/>
              </a:spcAft>
              <a:buNone/>
            </a:pPr>
            <a:r>
              <a:rPr lang="en-US" altLang="en-US" sz="2400" kern="0" dirty="0">
                <a:solidFill>
                  <a:srgbClr val="000000"/>
                </a:solidFill>
              </a:rPr>
              <a:t>	All documents related to the TX SET V4.0 can be found at:</a:t>
            </a:r>
          </a:p>
          <a:p>
            <a:pPr marL="508000" lvl="0" indent="-508000" fontAlgn="base">
              <a:spcAft>
                <a:spcPct val="0"/>
              </a:spcAft>
              <a:buNone/>
            </a:pPr>
            <a:endParaRPr lang="en-US" altLang="en-US" sz="2400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None/>
            </a:pPr>
            <a:r>
              <a:rPr lang="en-US" altLang="en-US" sz="2400" kern="0" dirty="0">
                <a:solidFill>
                  <a:srgbClr val="000000"/>
                </a:solidFill>
              </a:rPr>
              <a:t>		</a:t>
            </a:r>
            <a:r>
              <a:rPr lang="en-US" altLang="en-US" sz="2400" kern="0" dirty="0">
                <a:solidFill>
                  <a:srgbClr val="000000"/>
                </a:solidFill>
                <a:hlinkClick r:id="rId3"/>
              </a:rPr>
              <a:t>www.ercot.com</a:t>
            </a:r>
            <a:endParaRPr lang="en-US" altLang="en-US" sz="2400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None/>
            </a:pPr>
            <a:r>
              <a:rPr lang="en-US" altLang="en-US" sz="2400" kern="0" dirty="0">
                <a:solidFill>
                  <a:srgbClr val="000000"/>
                </a:solidFill>
              </a:rPr>
              <a:t>		Select Market Rules</a:t>
            </a:r>
          </a:p>
          <a:p>
            <a:pPr marL="508000" lvl="0" indent="-508000" fontAlgn="base">
              <a:spcAft>
                <a:spcPct val="0"/>
              </a:spcAft>
              <a:buNone/>
            </a:pPr>
            <a:r>
              <a:rPr lang="en-US" altLang="en-US" sz="2400" kern="0" dirty="0">
                <a:solidFill>
                  <a:srgbClr val="000000"/>
                </a:solidFill>
              </a:rPr>
              <a:t>		Select Market Guides</a:t>
            </a:r>
          </a:p>
          <a:p>
            <a:pPr marL="508000" lvl="0" indent="-508000" fontAlgn="base">
              <a:spcAft>
                <a:spcPct val="0"/>
              </a:spcAft>
              <a:buNone/>
            </a:pPr>
            <a:r>
              <a:rPr lang="en-US" altLang="en-US" sz="2400" kern="0" dirty="0">
                <a:solidFill>
                  <a:srgbClr val="000000"/>
                </a:solidFill>
              </a:rPr>
              <a:t>		Select Texas SET Guides</a:t>
            </a:r>
          </a:p>
          <a:p>
            <a:pPr marL="508000" lvl="0" indent="-508000" fontAlgn="base">
              <a:spcAft>
                <a:spcPct val="0"/>
              </a:spcAft>
              <a:buNone/>
            </a:pPr>
            <a:r>
              <a:rPr lang="en-US" altLang="en-US" sz="2400" kern="0" dirty="0">
                <a:solidFill>
                  <a:srgbClr val="000000"/>
                </a:solidFill>
              </a:rPr>
              <a:t>		Select Current Texas SET Implementation Guides</a:t>
            </a:r>
            <a:endParaRPr lang="en-US" altLang="en-US" sz="2400" b="1" kern="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7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 kern="0" dirty="0">
                <a:solidFill>
                  <a:srgbClr val="000000"/>
                </a:solidFill>
                <a:ea typeface="+mn-ea"/>
                <a:cs typeface="+mn-cs"/>
              </a:rPr>
              <a:t>Texas Retail Testing Requirements and Expectations</a:t>
            </a:r>
            <a:br>
              <a:rPr lang="en-US" altLang="en-US" sz="3200" b="1" kern="0" dirty="0">
                <a:solidFill>
                  <a:srgbClr val="000000"/>
                </a:solidFill>
                <a:ea typeface="+mn-ea"/>
                <a:cs typeface="+mn-cs"/>
              </a:rPr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133600"/>
            <a:ext cx="2517866" cy="306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15414"/>
          </a:xfrm>
        </p:spPr>
        <p:txBody>
          <a:bodyPr/>
          <a:lstStyle/>
          <a:p>
            <a:r>
              <a:rPr lang="en-US" dirty="0"/>
              <a:t>Signing up for Flight </a:t>
            </a:r>
            <a:r>
              <a:rPr lang="en-US" dirty="0" smtClean="0"/>
              <a:t>0219: </a:t>
            </a:r>
            <a:r>
              <a:rPr lang="en-US" dirty="0"/>
              <a:t>New LSEs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203579"/>
          </a:xfrm>
        </p:spPr>
        <p:txBody>
          <a:bodyPr/>
          <a:lstStyle/>
          <a:p>
            <a:pPr marL="508000" lvl="0" indent="-5080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US" sz="2200" b="1" kern="0" dirty="0">
                <a:solidFill>
                  <a:srgbClr val="000000"/>
                </a:solidFill>
              </a:rPr>
              <a:t>Submit $500 LSE Application Fee</a:t>
            </a: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US" sz="1000" b="1" kern="0" dirty="0">
              <a:solidFill>
                <a:srgbClr val="000000"/>
              </a:solidFill>
            </a:endParaRPr>
          </a:p>
          <a:p>
            <a:pPr marL="508000" lvl="0" indent="-5080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US" sz="2200" b="1" kern="0" dirty="0">
                <a:solidFill>
                  <a:srgbClr val="000000"/>
                </a:solidFill>
              </a:rPr>
              <a:t>File for REP Certification with PUCT (not required for MOU/EC)</a:t>
            </a:r>
          </a:p>
          <a:p>
            <a:pPr marL="1308100" lvl="2" indent="-5080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Send the PUCT docket number to: </a:t>
            </a:r>
            <a:r>
              <a:rPr lang="en-US" sz="2000" kern="0" dirty="0">
                <a:solidFill>
                  <a:srgbClr val="000000"/>
                </a:solidFill>
                <a:hlinkClick r:id="rId3"/>
              </a:rPr>
              <a:t>RetailMarketTesting@ercot.com</a:t>
            </a:r>
            <a:endParaRPr lang="en-US" sz="2000" kern="0" dirty="0">
              <a:solidFill>
                <a:srgbClr val="000000"/>
              </a:solidFill>
            </a:endParaRPr>
          </a:p>
          <a:p>
            <a:pPr marL="508000" lvl="0" indent="-50800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US" sz="800" b="1" kern="0" dirty="0">
              <a:solidFill>
                <a:srgbClr val="000000"/>
              </a:solidFill>
            </a:endParaRPr>
          </a:p>
          <a:p>
            <a:pPr marL="508000" lvl="0" indent="-5080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endParaRPr lang="en-US" sz="1000" b="1" kern="0" dirty="0">
              <a:solidFill>
                <a:srgbClr val="000000"/>
              </a:solidFill>
            </a:endParaRPr>
          </a:p>
          <a:p>
            <a:pPr marL="508000" lvl="0" indent="-5080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US" sz="2200" b="1" kern="0" dirty="0">
                <a:solidFill>
                  <a:srgbClr val="000000"/>
                </a:solidFill>
              </a:rPr>
              <a:t>Complete and submit a Testing Worksheet (TW)</a:t>
            </a:r>
          </a:p>
          <a:p>
            <a:pPr marL="1371600" lvl="2" indent="-4572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TW located on the Texas Retail Testing Website</a:t>
            </a:r>
          </a:p>
          <a:p>
            <a:pPr marL="1828800" lvl="3" indent="-45720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en-US" kern="0" dirty="0">
                <a:solidFill>
                  <a:srgbClr val="000000"/>
                </a:solidFill>
              </a:rPr>
              <a:t>(</a:t>
            </a:r>
            <a:r>
              <a:rPr lang="en-US" kern="0" dirty="0">
                <a:solidFill>
                  <a:srgbClr val="000000"/>
                </a:solidFill>
                <a:hlinkClick r:id="rId4"/>
              </a:rPr>
              <a:t>https://etod.ercot.com</a:t>
            </a:r>
            <a:r>
              <a:rPr lang="en-US" kern="0" dirty="0">
                <a:solidFill>
                  <a:srgbClr val="000000"/>
                </a:solidFill>
              </a:rPr>
              <a:t>)</a:t>
            </a:r>
          </a:p>
          <a:p>
            <a:pPr marL="1828800" lvl="3" indent="-45720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US" sz="800" kern="0" dirty="0">
              <a:solidFill>
                <a:srgbClr val="000000"/>
              </a:solidFill>
            </a:endParaRPr>
          </a:p>
          <a:p>
            <a:pPr marL="508000" lvl="0" indent="-5080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endParaRPr lang="en-US" sz="1000" b="1" kern="0" dirty="0">
              <a:solidFill>
                <a:srgbClr val="000000"/>
              </a:solidFill>
            </a:endParaRPr>
          </a:p>
          <a:p>
            <a:pPr marL="508000" lvl="0" indent="-5080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US" sz="2200" b="1" kern="0" dirty="0">
                <a:solidFill>
                  <a:srgbClr val="000000"/>
                </a:solidFill>
              </a:rPr>
              <a:t>Notify ERCOT of intent to test via email</a:t>
            </a:r>
            <a:r>
              <a:rPr lang="en-US" sz="2400" b="1" kern="0" dirty="0">
                <a:solidFill>
                  <a:srgbClr val="000000"/>
                </a:solidFill>
              </a:rPr>
              <a:t> </a:t>
            </a:r>
            <a:endParaRPr lang="en-US" sz="800" b="1" kern="0" dirty="0">
              <a:solidFill>
                <a:srgbClr val="000000"/>
              </a:solidFill>
            </a:endParaRPr>
          </a:p>
          <a:p>
            <a:pPr marL="1371600" lvl="2" indent="-4572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Notification must include company legal name and DUNS</a:t>
            </a:r>
          </a:p>
          <a:p>
            <a:pPr marL="1371600" lvl="2" indent="-4572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E-mail must be sent directly from the Authorized Representative as designated on the LSE application</a:t>
            </a:r>
          </a:p>
          <a:p>
            <a:pPr marL="1371600" lvl="2" indent="-45720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Send notification e-mail to:  </a:t>
            </a:r>
            <a:r>
              <a:rPr lang="en-US" sz="2000" kern="0" dirty="0">
                <a:solidFill>
                  <a:srgbClr val="000000"/>
                </a:solidFill>
                <a:hlinkClick r:id="rId3"/>
              </a:rPr>
              <a:t>RetailMarketTesting@ercot.com</a:t>
            </a:r>
            <a:endParaRPr lang="en-US" sz="2000" kern="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7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Methodology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181600"/>
          </a:xfrm>
        </p:spPr>
        <p:txBody>
          <a:bodyPr/>
          <a:lstStyle/>
          <a:p>
            <a:pPr marL="508000" lvl="0" indent="-508000" fontAlgn="base">
              <a:spcAft>
                <a:spcPct val="0"/>
              </a:spcAft>
              <a:buNone/>
            </a:pPr>
            <a:r>
              <a:rPr lang="en-US" altLang="en-US" sz="2400" kern="0" dirty="0">
                <a:solidFill>
                  <a:srgbClr val="000000"/>
                </a:solidFill>
              </a:rPr>
              <a:t>Highlights of script methodology</a:t>
            </a:r>
          </a:p>
          <a:p>
            <a:pPr marL="508000" lvl="0" indent="-508000" fontAlgn="base">
              <a:spcAft>
                <a:spcPct val="0"/>
              </a:spcAft>
              <a:buNone/>
            </a:pPr>
            <a:endParaRPr lang="en-US" altLang="en-US" sz="1000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</a:rPr>
              <a:t>Some scripts use simulated LSEs with testing LSEs to execute required functionality</a:t>
            </a:r>
          </a:p>
          <a:p>
            <a:pPr marL="508000" lvl="0" indent="-508000" fontAlgn="base">
              <a:spcAft>
                <a:spcPct val="0"/>
              </a:spcAft>
              <a:buNone/>
            </a:pPr>
            <a:endParaRPr lang="en-US" altLang="en-US" sz="1000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</a:rPr>
              <a:t>Not all scripts carry through to billing</a:t>
            </a:r>
          </a:p>
          <a:p>
            <a:pPr marL="508000" lvl="0" indent="-508000" fontAlgn="base">
              <a:spcAft>
                <a:spcPct val="0"/>
              </a:spcAft>
              <a:buNone/>
            </a:pPr>
            <a:endParaRPr lang="en-US" altLang="en-US" sz="1000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</a:rPr>
              <a:t>When possible, contingencies are built into the scripts in the event a MP falls behind and is required to retest</a:t>
            </a:r>
          </a:p>
          <a:p>
            <a:pPr marL="508000" lvl="0" indent="-508000" fontAlgn="base">
              <a:spcAft>
                <a:spcPct val="0"/>
              </a:spcAft>
              <a:buNone/>
            </a:pPr>
            <a:endParaRPr lang="en-US" altLang="en-US" sz="1000" kern="0" dirty="0">
              <a:solidFill>
                <a:srgbClr val="000000"/>
              </a:solidFill>
            </a:endParaRPr>
          </a:p>
          <a:p>
            <a:pPr marL="965200" lvl="1" indent="-508000" fontAlgn="base">
              <a:spcAft>
                <a:spcPct val="0"/>
              </a:spcAft>
              <a:buFontTx/>
              <a:buChar char="–"/>
            </a:pPr>
            <a:r>
              <a:rPr lang="en-US" altLang="en-US" sz="2400" kern="0" dirty="0">
                <a:solidFill>
                  <a:srgbClr val="000000"/>
                </a:solidFill>
              </a:rPr>
              <a:t>NOTE: This does not apply to all scripts</a:t>
            </a:r>
          </a:p>
          <a:p>
            <a:pPr marL="965200" lvl="1" indent="-508000" fontAlgn="base">
              <a:spcAft>
                <a:spcPct val="0"/>
              </a:spcAft>
              <a:buNone/>
            </a:pPr>
            <a:endParaRPr lang="en-US" altLang="en-US" sz="1000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</a:rPr>
              <a:t>Failure to consistently meet checkpoints will result in escalation to Executive Contacts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6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Retail Qualification letters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876800"/>
          </a:xfrm>
        </p:spPr>
        <p:txBody>
          <a:bodyPr/>
          <a:lstStyle/>
          <a:p>
            <a:pPr marL="508000" lvl="0" indent="-50800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</a:rPr>
              <a:t>Upon notification to Retail Client Services from the Flight Administrator, New Market Participants will receive their ERCOT </a:t>
            </a:r>
            <a:r>
              <a:rPr lang="en-US" altLang="en-US" sz="2400" kern="0" dirty="0" smtClean="0">
                <a:solidFill>
                  <a:srgbClr val="000000"/>
                </a:solidFill>
              </a:rPr>
              <a:t>Retail Qualification letter </a:t>
            </a:r>
            <a:r>
              <a:rPr lang="en-US" altLang="en-US" sz="2400" kern="0" dirty="0">
                <a:solidFill>
                  <a:srgbClr val="000000"/>
                </a:solidFill>
              </a:rPr>
              <a:t>when they have successfully completed testing and met all Registration requirements</a:t>
            </a:r>
          </a:p>
          <a:p>
            <a:pPr marL="508000" lvl="0" indent="-508000" fontAlgn="base">
              <a:lnSpc>
                <a:spcPct val="90000"/>
              </a:lnSpc>
              <a:spcAft>
                <a:spcPct val="0"/>
              </a:spcAft>
              <a:buNone/>
            </a:pPr>
            <a:endParaRPr lang="en-US" altLang="en-US" sz="2400" b="1" kern="0" dirty="0">
              <a:solidFill>
                <a:srgbClr val="000000"/>
              </a:solidFill>
            </a:endParaRPr>
          </a:p>
          <a:p>
            <a:pPr marL="508000" lvl="0" indent="-50800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</a:rPr>
              <a:t>Existing Market Participants testing new TDSP territories, new business functionality, and/or adding an additional DUNS will receive their ERCOT </a:t>
            </a:r>
            <a:r>
              <a:rPr lang="en-US" altLang="en-US" sz="2400" kern="0" dirty="0" smtClean="0">
                <a:solidFill>
                  <a:srgbClr val="000000"/>
                </a:solidFill>
              </a:rPr>
              <a:t>Retail Qualification letter </a:t>
            </a:r>
            <a:r>
              <a:rPr lang="en-US" altLang="en-US" sz="2400" kern="0" dirty="0">
                <a:solidFill>
                  <a:srgbClr val="000000"/>
                </a:solidFill>
              </a:rPr>
              <a:t>upon completion of the Flight.</a:t>
            </a:r>
          </a:p>
          <a:p>
            <a:pPr marL="508000" lvl="0" indent="-50800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endParaRPr lang="en-US" altLang="en-US" sz="2400" kern="0" dirty="0">
              <a:solidFill>
                <a:srgbClr val="000000"/>
              </a:solidFill>
            </a:endParaRPr>
          </a:p>
          <a:p>
            <a:pPr marL="508000" lvl="0" indent="-50800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</a:rPr>
              <a:t>Market Participants testing for Change of Service </a:t>
            </a:r>
            <a:r>
              <a:rPr lang="en-US" altLang="en-US" sz="2400" kern="0" dirty="0" smtClean="0">
                <a:solidFill>
                  <a:srgbClr val="000000"/>
                </a:solidFill>
              </a:rPr>
              <a:t>Provider or Change of Bank </a:t>
            </a:r>
            <a:r>
              <a:rPr lang="en-US" altLang="en-US" sz="2400" kern="0" dirty="0">
                <a:solidFill>
                  <a:srgbClr val="000000"/>
                </a:solidFill>
              </a:rPr>
              <a:t>will </a:t>
            </a:r>
            <a:r>
              <a:rPr lang="en-US" altLang="en-US" sz="2400" u="sng" kern="0" dirty="0">
                <a:solidFill>
                  <a:srgbClr val="000000"/>
                </a:solidFill>
              </a:rPr>
              <a:t>not</a:t>
            </a:r>
            <a:r>
              <a:rPr lang="en-US" altLang="en-US" sz="2400" kern="0" dirty="0">
                <a:solidFill>
                  <a:srgbClr val="000000"/>
                </a:solidFill>
              </a:rPr>
              <a:t> receive an ERCOT </a:t>
            </a:r>
            <a:r>
              <a:rPr lang="en-US" altLang="en-US" sz="2400" kern="0" dirty="0" smtClean="0">
                <a:solidFill>
                  <a:srgbClr val="000000"/>
                </a:solidFill>
              </a:rPr>
              <a:t>Retail Qualification letter </a:t>
            </a:r>
            <a:r>
              <a:rPr lang="en-US" altLang="en-US" sz="2400" kern="0" dirty="0">
                <a:solidFill>
                  <a:srgbClr val="000000"/>
                </a:solidFill>
              </a:rPr>
              <a:t>upon completion of the Flight.</a:t>
            </a:r>
            <a:endParaRPr lang="en-US" altLang="en-US" sz="2400" u="sng" kern="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5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Testing to Production Checklist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82074"/>
          </a:xfrm>
        </p:spPr>
        <p:txBody>
          <a:bodyPr/>
          <a:lstStyle/>
          <a:p>
            <a:pPr marL="508000" lvl="0" indent="-50800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</a:rPr>
              <a:t>Please refer to the Testing to Production Checklist for Production requirements. </a:t>
            </a:r>
          </a:p>
          <a:p>
            <a:pPr marL="508000" lvl="0" indent="-50800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</a:rPr>
              <a:t>The Testing to Production Checklist will advise your entity of the next steps that must be taken to enter into Production with ERCOT and your Trading Partners (TDSPs)</a:t>
            </a:r>
          </a:p>
          <a:p>
            <a:pPr marL="508000" lvl="0" indent="-508000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en-US" altLang="en-US" sz="2400" kern="0" dirty="0">
                <a:solidFill>
                  <a:srgbClr val="000000"/>
                </a:solidFill>
              </a:rPr>
              <a:t>			</a:t>
            </a:r>
            <a:r>
              <a:rPr lang="en-US" altLang="en-US" sz="2400" kern="0" dirty="0">
                <a:solidFill>
                  <a:srgbClr val="000000"/>
                </a:solidFill>
                <a:hlinkClick r:id="rId3"/>
              </a:rPr>
              <a:t>www.ercot.com</a:t>
            </a:r>
            <a:endParaRPr lang="en-US" altLang="en-US" sz="2400" kern="0" dirty="0">
              <a:solidFill>
                <a:srgbClr val="000000"/>
              </a:solidFill>
            </a:endParaRPr>
          </a:p>
          <a:p>
            <a:pPr marL="508000" lvl="0" indent="-508000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en-US" altLang="en-US" sz="2400" kern="0" dirty="0">
                <a:solidFill>
                  <a:srgbClr val="000000"/>
                </a:solidFill>
              </a:rPr>
              <a:t>			Select Services</a:t>
            </a:r>
          </a:p>
          <a:p>
            <a:pPr marL="508000" lvl="0" indent="-508000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en-US" altLang="en-US" sz="2400" kern="0" dirty="0">
                <a:solidFill>
                  <a:srgbClr val="000000"/>
                </a:solidFill>
              </a:rPr>
              <a:t>			Select Registration and Qualification</a:t>
            </a:r>
          </a:p>
          <a:p>
            <a:pPr marL="508000" lvl="0" indent="-508000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en-US" altLang="en-US" sz="2400" kern="0" dirty="0">
                <a:solidFill>
                  <a:srgbClr val="000000"/>
                </a:solidFill>
              </a:rPr>
              <a:t>			Select Load Serving </a:t>
            </a:r>
            <a:r>
              <a:rPr lang="en-US" altLang="en-US" sz="2400" kern="0" dirty="0" smtClean="0">
                <a:solidFill>
                  <a:srgbClr val="000000"/>
                </a:solidFill>
              </a:rPr>
              <a:t>Entities</a:t>
            </a:r>
          </a:p>
          <a:p>
            <a:pPr marL="508000" indent="-508000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en-US" altLang="en-US" sz="2400" kern="0" dirty="0" smtClean="0">
                <a:solidFill>
                  <a:srgbClr val="000000"/>
                </a:solidFill>
              </a:rPr>
              <a:t>			Select </a:t>
            </a:r>
            <a:r>
              <a:rPr lang="en-US" altLang="en-US" sz="2400" kern="0" dirty="0">
                <a:solidFill>
                  <a:srgbClr val="000000"/>
                </a:solidFill>
              </a:rPr>
              <a:t>the Texas Retail Market Testing and 				latest test flight </a:t>
            </a:r>
            <a:r>
              <a:rPr lang="en-US" altLang="en-US" sz="2400" kern="0" dirty="0" smtClean="0">
                <a:solidFill>
                  <a:srgbClr val="000000"/>
                </a:solidFill>
              </a:rPr>
              <a:t>link</a:t>
            </a:r>
            <a:endParaRPr lang="en-US" altLang="en-US" sz="2400" kern="0" dirty="0">
              <a:solidFill>
                <a:srgbClr val="000000"/>
              </a:solidFill>
            </a:endParaRPr>
          </a:p>
          <a:p>
            <a:pPr marL="508000" lvl="0" indent="-508000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en-US" altLang="en-US" sz="2400" kern="0" dirty="0">
                <a:solidFill>
                  <a:srgbClr val="000000"/>
                </a:solidFill>
              </a:rPr>
              <a:t>			Under Key Documents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8651" y="3124200"/>
            <a:ext cx="1231499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02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Testing to Production Transition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2438399"/>
          </a:xfrm>
        </p:spPr>
        <p:txBody>
          <a:bodyPr/>
          <a:lstStyle/>
          <a:p>
            <a:pPr marL="508000" lvl="0" indent="-508000" fontAlgn="base">
              <a:spcAft>
                <a:spcPct val="0"/>
              </a:spcAft>
              <a:buNone/>
            </a:pPr>
            <a:r>
              <a:rPr lang="en-US" altLang="en-US" sz="2400" kern="0" dirty="0">
                <a:solidFill>
                  <a:srgbClr val="000000"/>
                </a:solidFill>
              </a:rPr>
              <a:t>	REMINDER:</a:t>
            </a:r>
          </a:p>
          <a:p>
            <a:pPr marL="508000" lvl="0" indent="-508000" fontAlgn="base">
              <a:spcAft>
                <a:spcPct val="0"/>
              </a:spcAft>
              <a:buNone/>
            </a:pPr>
            <a:endParaRPr lang="en-US" altLang="en-US" sz="2400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None/>
            </a:pPr>
            <a:r>
              <a:rPr lang="en-US" altLang="en-US" sz="2400" kern="0" dirty="0">
                <a:solidFill>
                  <a:srgbClr val="000000"/>
                </a:solidFill>
              </a:rPr>
              <a:t>		A Qualified Scheduling Entity (QSE) must be </a:t>
            </a:r>
          </a:p>
          <a:p>
            <a:pPr marL="508000" lvl="0" indent="-508000" fontAlgn="base">
              <a:spcAft>
                <a:spcPct val="0"/>
              </a:spcAft>
              <a:buNone/>
            </a:pPr>
            <a:r>
              <a:rPr lang="en-US" altLang="en-US" sz="2400" kern="0" dirty="0">
                <a:solidFill>
                  <a:srgbClr val="000000"/>
                </a:solidFill>
              </a:rPr>
              <a:t>		designated as part of the completion for your LSE</a:t>
            </a:r>
          </a:p>
          <a:p>
            <a:pPr marL="508000" lvl="0" indent="-508000" fontAlgn="base">
              <a:spcAft>
                <a:spcPct val="0"/>
              </a:spcAft>
              <a:buNone/>
            </a:pPr>
            <a:r>
              <a:rPr lang="en-US" altLang="en-US" sz="2400" kern="0" dirty="0">
                <a:solidFill>
                  <a:srgbClr val="000000"/>
                </a:solidFill>
              </a:rPr>
              <a:t>		Application.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3457573"/>
            <a:ext cx="3273836" cy="26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21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Training Opportunities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20319"/>
            <a:ext cx="8534400" cy="4319832"/>
          </a:xfrm>
        </p:spPr>
        <p:txBody>
          <a:bodyPr/>
          <a:lstStyle/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endParaRPr lang="en-US" altLang="en-US" sz="1200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None/>
            </a:pPr>
            <a:r>
              <a:rPr lang="en-US" altLang="en-US" sz="2600" kern="0" dirty="0">
                <a:solidFill>
                  <a:srgbClr val="000000"/>
                </a:solidFill>
              </a:rPr>
              <a:t>	Information regarding Training Opportunities offered by ERCOT may be found as follows:</a:t>
            </a:r>
          </a:p>
          <a:p>
            <a:pPr marL="508000" lvl="0" indent="-508000" fontAlgn="base">
              <a:spcAft>
                <a:spcPct val="0"/>
              </a:spcAft>
              <a:buNone/>
            </a:pPr>
            <a:r>
              <a:rPr lang="en-US" altLang="en-US" sz="2600" kern="0" dirty="0">
                <a:solidFill>
                  <a:srgbClr val="000000"/>
                </a:solidFill>
              </a:rPr>
              <a:t>			</a:t>
            </a:r>
            <a:r>
              <a:rPr lang="en-US" altLang="en-US" sz="2600" kern="0" dirty="0">
                <a:solidFill>
                  <a:srgbClr val="000000"/>
                </a:solidFill>
                <a:hlinkClick r:id="rId3"/>
              </a:rPr>
              <a:t>www.ercot.com</a:t>
            </a:r>
            <a:endParaRPr lang="en-US" altLang="en-US" sz="2600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None/>
            </a:pPr>
            <a:r>
              <a:rPr lang="en-US" altLang="en-US" sz="2600" kern="0" dirty="0">
                <a:solidFill>
                  <a:srgbClr val="000000"/>
                </a:solidFill>
              </a:rPr>
              <a:t>			Select Services</a:t>
            </a:r>
          </a:p>
          <a:p>
            <a:pPr marL="508000" lvl="0" indent="-508000" fontAlgn="base">
              <a:spcAft>
                <a:spcPct val="0"/>
              </a:spcAft>
              <a:buNone/>
            </a:pPr>
            <a:r>
              <a:rPr lang="en-US" altLang="en-US" sz="2600" kern="0" dirty="0">
                <a:solidFill>
                  <a:srgbClr val="000000"/>
                </a:solidFill>
              </a:rPr>
              <a:t>			Select Training</a:t>
            </a:r>
          </a:p>
          <a:p>
            <a:pPr marL="508000" lvl="0" indent="-508000" fontAlgn="base">
              <a:spcAft>
                <a:spcPct val="0"/>
              </a:spcAft>
              <a:buNone/>
            </a:pPr>
            <a:r>
              <a:rPr lang="en-US" altLang="en-US" sz="2600" kern="0" dirty="0">
                <a:solidFill>
                  <a:srgbClr val="000000"/>
                </a:solidFill>
              </a:rPr>
              <a:t>			Select Course Catalog</a:t>
            </a:r>
          </a:p>
          <a:p>
            <a:pPr marL="508000" lvl="0" indent="-508000" fontAlgn="base">
              <a:spcAft>
                <a:spcPct val="0"/>
              </a:spcAft>
              <a:buNone/>
            </a:pPr>
            <a:r>
              <a:rPr lang="en-US" altLang="en-US" sz="2600" kern="0" dirty="0">
                <a:solidFill>
                  <a:srgbClr val="000000"/>
                </a:solidFill>
              </a:rPr>
              <a:t>			Select the link of the Training Opportunities </a:t>
            </a:r>
          </a:p>
          <a:p>
            <a:pPr marL="508000" lvl="0" indent="-508000" fontAlgn="base">
              <a:spcAft>
                <a:spcPct val="0"/>
              </a:spcAft>
              <a:buNone/>
            </a:pPr>
            <a:r>
              <a:rPr lang="en-US" altLang="en-US" sz="2600" kern="0" dirty="0">
                <a:solidFill>
                  <a:srgbClr val="000000"/>
                </a:solidFill>
              </a:rPr>
              <a:t>				you are interested in</a:t>
            </a:r>
            <a:endParaRPr lang="en-US" altLang="en-US" sz="3000" b="1" kern="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191000"/>
            <a:ext cx="1682642" cy="18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2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Training Opportunities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066800"/>
            <a:ext cx="8534400" cy="4876800"/>
          </a:xfrm>
        </p:spPr>
        <p:txBody>
          <a:bodyPr/>
          <a:lstStyle/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</a:rPr>
              <a:t>The link allows you to:</a:t>
            </a:r>
          </a:p>
          <a:p>
            <a:pPr marL="965200" lvl="1" indent="-508000" fontAlgn="base">
              <a:spcAft>
                <a:spcPct val="0"/>
              </a:spcAft>
              <a:buFontTx/>
              <a:buChar char="–"/>
            </a:pPr>
            <a:r>
              <a:rPr lang="en-US" altLang="en-US" sz="2400" kern="0" dirty="0">
                <a:solidFill>
                  <a:srgbClr val="000000"/>
                </a:solidFill>
              </a:rPr>
              <a:t>View currently offered training classes</a:t>
            </a:r>
          </a:p>
          <a:p>
            <a:pPr marL="965200" lvl="1" indent="-508000" fontAlgn="base">
              <a:spcAft>
                <a:spcPct val="0"/>
              </a:spcAft>
              <a:buFontTx/>
              <a:buChar char="–"/>
            </a:pPr>
            <a:r>
              <a:rPr lang="en-US" altLang="en-US" sz="2400" kern="0" dirty="0">
                <a:solidFill>
                  <a:srgbClr val="000000"/>
                </a:solidFill>
              </a:rPr>
              <a:t>Register for training classes</a:t>
            </a:r>
          </a:p>
          <a:p>
            <a:pPr marL="965200" lvl="1" indent="-508000" fontAlgn="base">
              <a:spcAft>
                <a:spcPct val="0"/>
              </a:spcAft>
              <a:buFontTx/>
              <a:buChar char="–"/>
            </a:pPr>
            <a:r>
              <a:rPr lang="en-US" altLang="en-US" sz="2400" kern="0" dirty="0">
                <a:solidFill>
                  <a:srgbClr val="000000"/>
                </a:solidFill>
              </a:rPr>
              <a:t>Withdraw from training classes</a:t>
            </a:r>
          </a:p>
          <a:p>
            <a:pPr marL="965200" lvl="1" indent="-508000" fontAlgn="base">
              <a:spcAft>
                <a:spcPct val="0"/>
              </a:spcAft>
              <a:buNone/>
            </a:pPr>
            <a:endParaRPr lang="en-US" altLang="en-US" sz="1000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</a:rPr>
              <a:t>A user name and password are required to register for the classes</a:t>
            </a:r>
          </a:p>
          <a:p>
            <a:pPr marL="508000" lvl="0" indent="-508000" fontAlgn="base">
              <a:spcAft>
                <a:spcPct val="0"/>
              </a:spcAft>
              <a:buNone/>
            </a:pPr>
            <a:endParaRPr lang="en-US" altLang="en-US" sz="1000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</a:rPr>
              <a:t>You may create an account if you do not already have a Login</a:t>
            </a:r>
          </a:p>
          <a:p>
            <a:pPr marL="508000" lvl="0" indent="-508000" fontAlgn="base">
              <a:spcAft>
                <a:spcPct val="0"/>
              </a:spcAft>
              <a:buNone/>
            </a:pPr>
            <a:endParaRPr lang="en-US" altLang="en-US" sz="1000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</a:rPr>
              <a:t>The Login allows only that individual to sign up for the 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8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Training Documentation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319832"/>
          </a:xfrm>
        </p:spPr>
        <p:txBody>
          <a:bodyPr/>
          <a:lstStyle/>
          <a:p>
            <a:pPr marL="508000" lvl="0" indent="-508000" fontAlgn="base">
              <a:spcAft>
                <a:spcPct val="0"/>
              </a:spcAft>
              <a:buNone/>
            </a:pPr>
            <a:r>
              <a:rPr lang="en-US" altLang="en-US" sz="2400" kern="0" dirty="0">
                <a:solidFill>
                  <a:srgbClr val="000000"/>
                </a:solidFill>
              </a:rPr>
              <a:t>	You may obtain copies of training presentations through the ERCOT website as follows:</a:t>
            </a:r>
          </a:p>
          <a:p>
            <a:pPr marL="508000" lvl="0" indent="-508000" fontAlgn="base">
              <a:spcAft>
                <a:spcPct val="0"/>
              </a:spcAft>
              <a:buNone/>
            </a:pPr>
            <a:endParaRPr lang="en-US" altLang="en-US" sz="2400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None/>
            </a:pPr>
            <a:r>
              <a:rPr lang="en-US" altLang="en-US" sz="2400" kern="0" dirty="0">
                <a:solidFill>
                  <a:srgbClr val="000000"/>
                </a:solidFill>
              </a:rPr>
              <a:t>			</a:t>
            </a:r>
            <a:r>
              <a:rPr lang="en-US" altLang="en-US" sz="2400" kern="0" dirty="0">
                <a:solidFill>
                  <a:srgbClr val="000000"/>
                </a:solidFill>
                <a:hlinkClick r:id="rId3"/>
              </a:rPr>
              <a:t>www.ercot.com</a:t>
            </a:r>
            <a:endParaRPr lang="en-US" altLang="en-US" sz="2400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None/>
            </a:pPr>
            <a:r>
              <a:rPr lang="en-US" altLang="en-US" sz="2400" kern="0" dirty="0">
                <a:solidFill>
                  <a:srgbClr val="000000"/>
                </a:solidFill>
              </a:rPr>
              <a:t>			Select Services</a:t>
            </a:r>
          </a:p>
          <a:p>
            <a:pPr marL="508000" lvl="0" indent="-508000" fontAlgn="base">
              <a:spcAft>
                <a:spcPct val="0"/>
              </a:spcAft>
              <a:buNone/>
            </a:pPr>
            <a:r>
              <a:rPr lang="en-US" altLang="en-US" sz="2400" kern="0" dirty="0">
                <a:solidFill>
                  <a:srgbClr val="000000"/>
                </a:solidFill>
              </a:rPr>
              <a:t>			Select Training</a:t>
            </a:r>
          </a:p>
          <a:p>
            <a:pPr marL="508000" lvl="0" indent="-508000" fontAlgn="base">
              <a:spcAft>
                <a:spcPct val="0"/>
              </a:spcAft>
              <a:buNone/>
            </a:pPr>
            <a:r>
              <a:rPr lang="en-US" altLang="en-US" sz="2400" kern="0" dirty="0">
                <a:solidFill>
                  <a:srgbClr val="000000"/>
                </a:solidFill>
              </a:rPr>
              <a:t>			Select Course Catalog</a:t>
            </a:r>
          </a:p>
          <a:p>
            <a:pPr marL="508000" lvl="0" indent="-508000" fontAlgn="base">
              <a:spcAft>
                <a:spcPct val="0"/>
              </a:spcAft>
              <a:buNone/>
            </a:pPr>
            <a:r>
              <a:rPr lang="en-US" altLang="en-US" sz="2400" kern="0" dirty="0">
                <a:solidFill>
                  <a:srgbClr val="000000"/>
                </a:solidFill>
              </a:rPr>
              <a:t>			Select the course name </a:t>
            </a:r>
          </a:p>
          <a:p>
            <a:pPr marL="508000" lvl="0" indent="-508000" fontAlgn="base">
              <a:spcAft>
                <a:spcPct val="0"/>
              </a:spcAft>
              <a:buNone/>
            </a:pPr>
            <a:r>
              <a:rPr lang="en-US" altLang="en-US" sz="2400" kern="0" dirty="0">
                <a:solidFill>
                  <a:srgbClr val="000000"/>
                </a:solidFill>
              </a:rPr>
              <a:t>			Select the Materials tab </a:t>
            </a:r>
            <a:endParaRPr lang="en-US" altLang="en-US" sz="2400" b="1" kern="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2286000"/>
            <a:ext cx="1231499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9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828800"/>
            <a:ext cx="7848600" cy="2816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050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dirty="0"/>
              <a:t>Signing up for Flight </a:t>
            </a:r>
            <a:r>
              <a:rPr lang="en-US" dirty="0" smtClean="0"/>
              <a:t>0219: </a:t>
            </a:r>
            <a:r>
              <a:rPr lang="en-US" dirty="0"/>
              <a:t>New LSEs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319832"/>
          </a:xfrm>
        </p:spPr>
        <p:txBody>
          <a:bodyPr/>
          <a:lstStyle/>
          <a:p>
            <a:pPr marL="508000" lvl="0" indent="-508000" fontAlgn="base">
              <a:spcAft>
                <a:spcPct val="0"/>
              </a:spcAft>
              <a:buNone/>
            </a:pPr>
            <a:r>
              <a:rPr lang="en-US" altLang="en-US" sz="2400" b="1" kern="0" dirty="0">
                <a:solidFill>
                  <a:srgbClr val="000000"/>
                </a:solidFill>
              </a:rPr>
              <a:t>Additional DUNS for Certified REP please note:</a:t>
            </a:r>
          </a:p>
          <a:p>
            <a:pPr marL="508000" lvl="0" indent="-508000" fontAlgn="base">
              <a:spcAft>
                <a:spcPct val="0"/>
              </a:spcAft>
              <a:buNone/>
            </a:pPr>
            <a:endParaRPr lang="en-US" altLang="en-US" sz="2400" b="1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None/>
            </a:pPr>
            <a:r>
              <a:rPr lang="en-US" altLang="en-US" sz="2400" b="1" kern="0" dirty="0">
                <a:solidFill>
                  <a:srgbClr val="000000"/>
                </a:solidFill>
              </a:rPr>
              <a:t>If a decision is made to add a DUNS for a Certified REP (DUNS or DUNS plus 4), this new entity is considered a new LSE from a business perspective</a:t>
            </a:r>
          </a:p>
          <a:p>
            <a:pPr marL="965200" lvl="1" indent="-508000" fontAlgn="base">
              <a:spcAft>
                <a:spcPct val="0"/>
              </a:spcAft>
              <a:buFontTx/>
              <a:buChar char="–"/>
            </a:pPr>
            <a:r>
              <a:rPr lang="en-US" altLang="en-US" sz="2400" kern="0" dirty="0">
                <a:solidFill>
                  <a:srgbClr val="000000"/>
                </a:solidFill>
              </a:rPr>
              <a:t>The new LSE must follow the “New LSE” steps for signing up for Flight </a:t>
            </a:r>
            <a:r>
              <a:rPr lang="en-US" altLang="en-US" sz="2400" kern="0" dirty="0" smtClean="0">
                <a:solidFill>
                  <a:srgbClr val="000000"/>
                </a:solidFill>
              </a:rPr>
              <a:t>0219</a:t>
            </a:r>
            <a:endParaRPr lang="en-US" altLang="en-US" sz="2400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None/>
            </a:pPr>
            <a:endParaRPr lang="en-US" altLang="en-US" sz="2400" b="1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None/>
            </a:pPr>
            <a:r>
              <a:rPr lang="en-US" altLang="en-US" sz="2400" b="1" kern="0" dirty="0">
                <a:solidFill>
                  <a:srgbClr val="000000"/>
                </a:solidFill>
              </a:rPr>
              <a:t>From a testing perspective, there are ad-hoc truncated testing tracks available under certain circumstances.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7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Signing up for Flight </a:t>
            </a:r>
            <a:r>
              <a:rPr lang="en-US" dirty="0" smtClean="0"/>
              <a:t>0219: </a:t>
            </a:r>
            <a:r>
              <a:rPr lang="en-US" dirty="0"/>
              <a:t>Current LSEs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4319832"/>
          </a:xfrm>
        </p:spPr>
        <p:txBody>
          <a:bodyPr/>
          <a:lstStyle/>
          <a:p>
            <a:pPr marL="508000" lvl="0" indent="-508000" fontAlgn="base">
              <a:spcAft>
                <a:spcPct val="0"/>
              </a:spcAft>
              <a:buNone/>
            </a:pPr>
            <a:r>
              <a:rPr lang="en-US" altLang="en-US" sz="2600" b="1" kern="0" dirty="0" smtClean="0">
                <a:solidFill>
                  <a:srgbClr val="000000"/>
                </a:solidFill>
              </a:rPr>
              <a:t>	Current </a:t>
            </a:r>
            <a:r>
              <a:rPr lang="en-US" altLang="en-US" sz="2600" b="1" kern="0" dirty="0">
                <a:solidFill>
                  <a:srgbClr val="000000"/>
                </a:solidFill>
              </a:rPr>
              <a:t>LSEs will be required to test if they </a:t>
            </a:r>
            <a:r>
              <a:rPr lang="en-US" altLang="en-US" sz="2600" b="1" kern="0" dirty="0" smtClean="0">
                <a:solidFill>
                  <a:srgbClr val="000000"/>
                </a:solidFill>
              </a:rPr>
              <a:t>are entering </a:t>
            </a:r>
            <a:r>
              <a:rPr lang="en-US" altLang="en-US" sz="2600" b="1" kern="0" dirty="0">
                <a:solidFill>
                  <a:srgbClr val="000000"/>
                </a:solidFill>
              </a:rPr>
              <a:t>new service territories, testing additional </a:t>
            </a:r>
            <a:r>
              <a:rPr lang="en-US" altLang="en-US" sz="2600" b="1" kern="0" dirty="0" smtClean="0">
                <a:solidFill>
                  <a:srgbClr val="000000"/>
                </a:solidFill>
              </a:rPr>
              <a:t>business </a:t>
            </a:r>
            <a:r>
              <a:rPr lang="en-US" altLang="en-US" sz="2600" b="1" kern="0" dirty="0">
                <a:solidFill>
                  <a:srgbClr val="000000"/>
                </a:solidFill>
              </a:rPr>
              <a:t>functionality, changing banking </a:t>
            </a:r>
            <a:r>
              <a:rPr lang="en-US" altLang="en-US" sz="2600" b="1" kern="0" dirty="0" smtClean="0">
                <a:solidFill>
                  <a:srgbClr val="000000"/>
                </a:solidFill>
              </a:rPr>
              <a:t>information</a:t>
            </a:r>
            <a:r>
              <a:rPr lang="en-US" altLang="en-US" sz="2600" b="1" kern="0" dirty="0">
                <a:solidFill>
                  <a:srgbClr val="000000"/>
                </a:solidFill>
              </a:rPr>
              <a:t>, changing their service provider, or </a:t>
            </a:r>
            <a:r>
              <a:rPr lang="en-US" altLang="en-US" sz="2600" b="1" kern="0" dirty="0" smtClean="0">
                <a:solidFill>
                  <a:srgbClr val="000000"/>
                </a:solidFill>
              </a:rPr>
              <a:t>adding </a:t>
            </a:r>
            <a:r>
              <a:rPr lang="en-US" altLang="en-US" sz="2600" b="1" kern="0" dirty="0">
                <a:solidFill>
                  <a:srgbClr val="000000"/>
                </a:solidFill>
              </a:rPr>
              <a:t>another entity to their business umbrella.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815" y="3276600"/>
            <a:ext cx="2688569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6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Signing up for Flight </a:t>
            </a:r>
            <a:r>
              <a:rPr lang="en-US" dirty="0" smtClean="0"/>
              <a:t>0219: </a:t>
            </a:r>
            <a:r>
              <a:rPr lang="en-US" dirty="0"/>
              <a:t>Current LSEs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</p:spPr>
        <p:txBody>
          <a:bodyPr/>
          <a:lstStyle/>
          <a:p>
            <a:pPr marL="508000" lvl="0" indent="-508000" fontAlgn="base">
              <a:spcAft>
                <a:spcPct val="0"/>
              </a:spcAft>
              <a:buNone/>
            </a:pPr>
            <a:r>
              <a:rPr lang="en-US" altLang="en-US" sz="2400" b="1" kern="0" dirty="0">
                <a:solidFill>
                  <a:srgbClr val="000000"/>
                </a:solidFill>
              </a:rPr>
              <a:t>To sign up for Flight </a:t>
            </a:r>
            <a:r>
              <a:rPr lang="en-US" altLang="en-US" sz="2400" b="1" kern="0" dirty="0" smtClean="0">
                <a:solidFill>
                  <a:srgbClr val="000000"/>
                </a:solidFill>
              </a:rPr>
              <a:t>0219, </a:t>
            </a:r>
            <a:r>
              <a:rPr lang="en-US" altLang="en-US" sz="2400" b="1" kern="0" dirty="0">
                <a:solidFill>
                  <a:srgbClr val="000000"/>
                </a:solidFill>
              </a:rPr>
              <a:t>a current LSE must complete the following by Flight Deadline:</a:t>
            </a:r>
          </a:p>
          <a:p>
            <a:pPr marL="508000" lvl="0" indent="-508000" algn="ctr" fontAlgn="base">
              <a:spcAft>
                <a:spcPct val="0"/>
              </a:spcAft>
              <a:buNone/>
            </a:pPr>
            <a:r>
              <a:rPr lang="en-US" altLang="en-US" sz="2400" b="1" kern="0" dirty="0">
                <a:solidFill>
                  <a:srgbClr val="0000CC"/>
                </a:solidFill>
              </a:rPr>
              <a:t>Wednesday, </a:t>
            </a:r>
            <a:r>
              <a:rPr lang="en-US" altLang="en-US" sz="2400" b="1" kern="0" dirty="0" smtClean="0">
                <a:solidFill>
                  <a:srgbClr val="0000CC"/>
                </a:solidFill>
              </a:rPr>
              <a:t>January 16, 2019 </a:t>
            </a:r>
            <a:r>
              <a:rPr lang="en-US" altLang="en-US" sz="2400" b="1" kern="0" dirty="0">
                <a:solidFill>
                  <a:srgbClr val="0000CC"/>
                </a:solidFill>
              </a:rPr>
              <a:t>- 5:00 p.m. CPT</a:t>
            </a:r>
          </a:p>
          <a:p>
            <a:pPr marL="508000" lvl="0" indent="-508000" algn="ctr" fontAlgn="base">
              <a:spcAft>
                <a:spcPct val="0"/>
              </a:spcAft>
              <a:buNone/>
            </a:pPr>
            <a:r>
              <a:rPr lang="en-US" altLang="en-US" sz="1400" b="1" kern="0" dirty="0">
                <a:solidFill>
                  <a:srgbClr val="0000CC"/>
                </a:solidFill>
              </a:rPr>
              <a:t>Adhoc Deadline (subject to Flight Administrator and TDSP approval) Friday, </a:t>
            </a:r>
            <a:r>
              <a:rPr lang="en-US" altLang="en-US" sz="1400" b="1" kern="0" dirty="0" smtClean="0">
                <a:solidFill>
                  <a:srgbClr val="0000CC"/>
                </a:solidFill>
              </a:rPr>
              <a:t>February</a:t>
            </a:r>
            <a:r>
              <a:rPr lang="en-US" altLang="en-US" sz="1400" b="1" kern="0" dirty="0" smtClean="0">
                <a:solidFill>
                  <a:srgbClr val="0000CC"/>
                </a:solidFill>
              </a:rPr>
              <a:t> </a:t>
            </a:r>
            <a:r>
              <a:rPr lang="en-US" altLang="en-US" sz="1400" b="1" kern="0" dirty="0">
                <a:solidFill>
                  <a:srgbClr val="0000CC"/>
                </a:solidFill>
              </a:rPr>
              <a:t>2</a:t>
            </a:r>
            <a:r>
              <a:rPr lang="en-US" altLang="en-US" sz="1400" b="1" kern="0" dirty="0" smtClean="0">
                <a:solidFill>
                  <a:srgbClr val="0000CC"/>
                </a:solidFill>
              </a:rPr>
              <a:t>2</a:t>
            </a:r>
            <a:r>
              <a:rPr lang="en-US" altLang="en-US" sz="1400" b="1" kern="0" dirty="0" smtClean="0">
                <a:solidFill>
                  <a:srgbClr val="0000CC"/>
                </a:solidFill>
              </a:rPr>
              <a:t>, </a:t>
            </a:r>
            <a:r>
              <a:rPr lang="en-US" altLang="en-US" sz="1400" b="1" kern="0" dirty="0" smtClean="0">
                <a:solidFill>
                  <a:srgbClr val="0000CC"/>
                </a:solidFill>
              </a:rPr>
              <a:t>2019</a:t>
            </a:r>
            <a:endParaRPr lang="en-US" altLang="en-US" sz="1400" b="1" kern="0" dirty="0">
              <a:solidFill>
                <a:srgbClr val="0000CC"/>
              </a:solidFill>
            </a:endParaRPr>
          </a:p>
          <a:p>
            <a:pPr marL="508000" lvl="0" indent="-508000" fontAlgn="base">
              <a:spcAft>
                <a:spcPct val="0"/>
              </a:spcAft>
              <a:buNone/>
            </a:pPr>
            <a:endParaRPr lang="en-US" altLang="en-US" sz="1800" b="1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400" b="1" kern="0" dirty="0">
                <a:solidFill>
                  <a:srgbClr val="000000"/>
                </a:solidFill>
              </a:rPr>
              <a:t>Submit UPDATED Testing Worksheet (TW)</a:t>
            </a:r>
          </a:p>
          <a:p>
            <a:pPr marL="1371600" lvl="2" indent="-457200" fontAlgn="base">
              <a:spcAft>
                <a:spcPct val="0"/>
              </a:spcAft>
              <a:buFontTx/>
              <a:buChar char="•"/>
            </a:pPr>
            <a:r>
              <a:rPr lang="en-US" altLang="en-US" sz="2000" kern="0" dirty="0">
                <a:solidFill>
                  <a:srgbClr val="000000"/>
                </a:solidFill>
              </a:rPr>
              <a:t>TW located on the Texas Retail Testing Website</a:t>
            </a:r>
          </a:p>
          <a:p>
            <a:pPr marL="1828800" lvl="3" indent="-457200" fontAlgn="base">
              <a:spcAft>
                <a:spcPct val="0"/>
              </a:spcAft>
              <a:buNone/>
            </a:pPr>
            <a:r>
              <a:rPr lang="en-US" altLang="en-US" kern="0" dirty="0">
                <a:solidFill>
                  <a:srgbClr val="000000"/>
                </a:solidFill>
              </a:rPr>
              <a:t>(</a:t>
            </a:r>
            <a:r>
              <a:rPr lang="en-US" altLang="en-US" kern="0" dirty="0">
                <a:solidFill>
                  <a:srgbClr val="000000"/>
                </a:solidFill>
                <a:hlinkClick r:id="rId3"/>
              </a:rPr>
              <a:t>https://etod.ercot.com</a:t>
            </a:r>
            <a:r>
              <a:rPr lang="en-US" altLang="en-US" kern="0" dirty="0">
                <a:solidFill>
                  <a:srgbClr val="000000"/>
                </a:solidFill>
              </a:rPr>
              <a:t>)</a:t>
            </a:r>
          </a:p>
          <a:p>
            <a:pPr marL="1828800" lvl="3" indent="-457200" fontAlgn="base">
              <a:spcAft>
                <a:spcPct val="0"/>
              </a:spcAft>
              <a:buNone/>
            </a:pPr>
            <a:endParaRPr lang="en-US" altLang="en-US" sz="800" kern="0" dirty="0">
              <a:solidFill>
                <a:srgbClr val="000000"/>
              </a:solidFill>
            </a:endParaRPr>
          </a:p>
          <a:p>
            <a:pPr marL="508000" lvl="0" indent="-508000" fontAlgn="base">
              <a:spcAft>
                <a:spcPct val="0"/>
              </a:spcAft>
              <a:buFontTx/>
              <a:buChar char="•"/>
            </a:pPr>
            <a:r>
              <a:rPr lang="en-US" altLang="en-US" sz="2400" b="1" kern="0" dirty="0">
                <a:solidFill>
                  <a:srgbClr val="000000"/>
                </a:solidFill>
              </a:rPr>
              <a:t>Notify ERCOT of intent to test via email </a:t>
            </a:r>
          </a:p>
          <a:p>
            <a:pPr marL="1371600" lvl="2" indent="-45720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z="2000" kern="0" dirty="0">
                <a:solidFill>
                  <a:srgbClr val="000000"/>
                </a:solidFill>
              </a:rPr>
              <a:t>Notification must include company legal name, DUNS, and what the entity plans to test for</a:t>
            </a:r>
          </a:p>
          <a:p>
            <a:pPr marL="1371600" lvl="2" indent="-45720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z="2000" kern="0" dirty="0">
                <a:solidFill>
                  <a:srgbClr val="000000"/>
                </a:solidFill>
              </a:rPr>
              <a:t>E-mail must be sent directly from the Authorized Representative ERCOT currently has on file</a:t>
            </a:r>
          </a:p>
          <a:p>
            <a:pPr marL="1371600" lvl="2" indent="-45720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z="2000" kern="0" dirty="0">
                <a:solidFill>
                  <a:srgbClr val="000000"/>
                </a:solidFill>
              </a:rPr>
              <a:t>Send notification e-mail to:  </a:t>
            </a:r>
            <a:r>
              <a:rPr lang="en-US" altLang="en-US" sz="2000" kern="0" dirty="0">
                <a:solidFill>
                  <a:srgbClr val="000000"/>
                </a:solidFill>
                <a:hlinkClick r:id="rId4"/>
              </a:rPr>
              <a:t>RetailMarketTesting@ercot.com</a:t>
            </a:r>
            <a:endParaRPr lang="en-US" altLang="en-US" sz="2000" kern="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0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FABCE5-6410-4FC5-930F-1111C63E4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E9AA12-8AF9-4AA6-90FE-24669859CDF3}">
  <ds:schemaRefs>
    <ds:schemaRef ds:uri="http://www.w3.org/XML/1998/namespace"/>
    <ds:schemaRef ds:uri="http://purl.org/dc/dcmitype/"/>
    <ds:schemaRef ds:uri="http://schemas.microsoft.com/office/infopath/2007/PartnerControls"/>
    <ds:schemaRef ds:uri="http://purl.org/dc/elements/1.1/"/>
    <ds:schemaRef ds:uri="c34af464-7aa1-4edd-9be4-83dffc1cb926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2243</TotalTime>
  <Words>2958</Words>
  <Application>Microsoft Office PowerPoint</Application>
  <PresentationFormat>On-screen Show (4:3)</PresentationFormat>
  <Paragraphs>622</Paragraphs>
  <Slides>67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67</vt:i4>
      </vt:variant>
    </vt:vector>
  </HeadingPairs>
  <TitlesOfParts>
    <vt:vector size="72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PowerPoint Presentation</vt:lpstr>
      <vt:lpstr>Entering Test Flight</vt:lpstr>
      <vt:lpstr>Signing up for Flight 0219: New LSEs</vt:lpstr>
      <vt:lpstr>Signing up for Flight 0219: New LSEs</vt:lpstr>
      <vt:lpstr>Signing up for Flight 0219: New LSEs</vt:lpstr>
      <vt:lpstr>Signing up for Flight 0219: Current LSEs</vt:lpstr>
      <vt:lpstr>Signing up for Flight 0219: Current LSEs</vt:lpstr>
      <vt:lpstr>Registration Requirements</vt:lpstr>
      <vt:lpstr>LSE Registration Requirements</vt:lpstr>
      <vt:lpstr>PowerPoint Presentation</vt:lpstr>
      <vt:lpstr>Flight 0219 Test Participants</vt:lpstr>
      <vt:lpstr>How Do We Move Forward?</vt:lpstr>
      <vt:lpstr>How Do We Move Forward?</vt:lpstr>
      <vt:lpstr>PowerPoint Presentation</vt:lpstr>
      <vt:lpstr>Testing Tracks for V4.0 End-to-End Scripts</vt:lpstr>
      <vt:lpstr>Testing Tracks for V4.0 End-to-End Scripts</vt:lpstr>
      <vt:lpstr>Testing Tracks for V4.0 End-to-End Scripts</vt:lpstr>
      <vt:lpstr>NAESB Connectivity Testing</vt:lpstr>
      <vt:lpstr>Testing Relationships</vt:lpstr>
      <vt:lpstr>Testing Relationships</vt:lpstr>
      <vt:lpstr>What Happens If I Don’t Meet Flight Checkpoints/Tasks?</vt:lpstr>
      <vt:lpstr>Pre-Testing Preparation</vt:lpstr>
      <vt:lpstr>Pre-Testing Preparation</vt:lpstr>
      <vt:lpstr>The Testing Process</vt:lpstr>
      <vt:lpstr>Conference Calls</vt:lpstr>
      <vt:lpstr>Testing Contacts</vt:lpstr>
      <vt:lpstr>Testing Contacts</vt:lpstr>
      <vt:lpstr>PowerPoint Presentation</vt:lpstr>
      <vt:lpstr>This Site Contains…</vt:lpstr>
      <vt:lpstr>Login Information</vt:lpstr>
      <vt:lpstr>Testing Worksheet</vt:lpstr>
      <vt:lpstr>New or Existing TW?</vt:lpstr>
      <vt:lpstr>PowerPoint Presentation</vt:lpstr>
      <vt:lpstr>Delete Button - TW</vt:lpstr>
      <vt:lpstr>PowerPoint Presentation</vt:lpstr>
      <vt:lpstr>Options</vt:lpstr>
      <vt:lpstr>IOU Service Order &amp; Outage Options</vt:lpstr>
      <vt:lpstr>IOU Service Order &amp; Outage Options</vt:lpstr>
      <vt:lpstr>MOU/EC Service Order &amp; Outage Options</vt:lpstr>
      <vt:lpstr>MOU/EC Service Order &amp; Outage Options</vt:lpstr>
      <vt:lpstr>PUCT REP Certification Options</vt:lpstr>
      <vt:lpstr>Options</vt:lpstr>
      <vt:lpstr>PUCT REP Certification Option 2 REPs Only</vt:lpstr>
      <vt:lpstr>New TW Information</vt:lpstr>
      <vt:lpstr>Texas SET Working Group</vt:lpstr>
      <vt:lpstr>Texas Market Test Plan (TMTP)</vt:lpstr>
      <vt:lpstr>Texas SET Participation</vt:lpstr>
      <vt:lpstr>How Do I Sign Up For Mailing Lists?</vt:lpstr>
      <vt:lpstr>How Do I Sign Up For Mailing Lists?</vt:lpstr>
      <vt:lpstr>How Do I Sign Up For Mailing Lists?</vt:lpstr>
      <vt:lpstr>ERCOT Meeting Calendar</vt:lpstr>
      <vt:lpstr>Meeting Agendas and Notes/Minutes</vt:lpstr>
      <vt:lpstr>A Final Note…</vt:lpstr>
      <vt:lpstr>Scripts Overview</vt:lpstr>
      <vt:lpstr>Scripts Approach</vt:lpstr>
      <vt:lpstr>TX SET V4.0</vt:lpstr>
      <vt:lpstr>Texas Retail Testing Requirements and Expectations </vt:lpstr>
      <vt:lpstr>Methodology</vt:lpstr>
      <vt:lpstr>Retail Qualification letters</vt:lpstr>
      <vt:lpstr>Testing to Production Checklist</vt:lpstr>
      <vt:lpstr>Testing to Production Transition</vt:lpstr>
      <vt:lpstr>Training Opportunities</vt:lpstr>
      <vt:lpstr>Training Opportunities</vt:lpstr>
      <vt:lpstr>Training Documentation</vt:lpstr>
      <vt:lpstr>PowerPoint Presentation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Yockey, Paul</cp:lastModifiedBy>
  <cp:revision>68</cp:revision>
  <cp:lastPrinted>2016-01-21T20:53:15Z</cp:lastPrinted>
  <dcterms:created xsi:type="dcterms:W3CDTF">2016-01-21T15:20:31Z</dcterms:created>
  <dcterms:modified xsi:type="dcterms:W3CDTF">2018-12-10T18:45:52Z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