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5"/>
  </p:notesMasterIdLst>
  <p:handoutMasterIdLst>
    <p:handoutMasterId r:id="rId36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7" r:id="rId15"/>
    <p:sldId id="266" r:id="rId16"/>
    <p:sldId id="290" r:id="rId17"/>
    <p:sldId id="288" r:id="rId18"/>
    <p:sldId id="287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264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3869" autoAdjust="0"/>
  </p:normalViewPr>
  <p:slideViewPr>
    <p:cSldViewPr showGuides="1">
      <p:cViewPr varScale="1">
        <p:scale>
          <a:sx n="84" d="100"/>
          <a:sy n="84" d="100"/>
        </p:scale>
        <p:origin x="2430" y="9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16Mhz on avg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71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1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BAL-003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OP2018: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-843.17, </a:t>
            </a:r>
            <a:r>
              <a:rPr lang="en-US" baseline="0" dirty="0" err="1"/>
              <a:t>FRM_average</a:t>
            </a:r>
            <a:r>
              <a:rPr lang="en-US" baseline="0" dirty="0"/>
              <a:t> = -959.7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OP2019: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-811.14, </a:t>
            </a:r>
            <a:r>
              <a:rPr lang="en-US" baseline="0" dirty="0" err="1"/>
              <a:t>FRM_average</a:t>
            </a:r>
            <a:r>
              <a:rPr lang="en-US" baseline="0" dirty="0"/>
              <a:t> = -892.5</a:t>
            </a:r>
          </a:p>
          <a:p>
            <a:r>
              <a:rPr lang="en-US" baseline="0" dirty="0"/>
              <a:t>OP2020: FRO = -425.0, FRM median = -789.34, FRM average = -879.0</a:t>
            </a:r>
          </a:p>
          <a:p>
            <a:r>
              <a:rPr lang="en-US" baseline="0" dirty="0"/>
              <a:t>OP2021: FRO =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32,664,264MWh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8,604,573</a:t>
            </a:r>
            <a:r>
              <a:rPr lang="en-US" dirty="0"/>
              <a:t>  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26.34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%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2018</a:t>
            </a:r>
            <a:r>
              <a:rPr lang="en-US" baseline="0" dirty="0"/>
              <a:t> BAAL-003 FRM Performance: -843.17</a:t>
            </a:r>
          </a:p>
          <a:p>
            <a:pPr lvl="1"/>
            <a:r>
              <a:rPr lang="en-US" sz="1200" dirty="0">
                <a:solidFill>
                  <a:schemeClr val="accent2"/>
                </a:solidFill>
              </a:rPr>
              <a:t>Mean: 16.44 </a:t>
            </a:r>
            <a:r>
              <a:rPr lang="en-US" sz="1200" dirty="0" err="1">
                <a:solidFill>
                  <a:schemeClr val="accent2"/>
                </a:solidFill>
              </a:rPr>
              <a:t>mHz</a:t>
            </a:r>
            <a:endParaRPr lang="en-US" sz="1200" dirty="0">
              <a:solidFill>
                <a:schemeClr val="accent2"/>
              </a:solidFill>
            </a:endParaRPr>
          </a:p>
          <a:p>
            <a:pPr lvl="1"/>
            <a:r>
              <a:rPr lang="en-US" sz="1200" dirty="0">
                <a:solidFill>
                  <a:schemeClr val="accent2"/>
                </a:solidFill>
              </a:rPr>
              <a:t>Min: 12.01 </a:t>
            </a:r>
            <a:r>
              <a:rPr lang="en-US" sz="1200" dirty="0" err="1">
                <a:solidFill>
                  <a:schemeClr val="accent2"/>
                </a:solidFill>
              </a:rPr>
              <a:t>mHz</a:t>
            </a:r>
            <a:endParaRPr lang="en-US" sz="1200" dirty="0">
              <a:solidFill>
                <a:schemeClr val="accent2"/>
              </a:solidFill>
            </a:endParaRPr>
          </a:p>
          <a:p>
            <a:pPr lvl="1"/>
            <a:r>
              <a:rPr lang="en-US" sz="1200" dirty="0">
                <a:solidFill>
                  <a:schemeClr val="accent2"/>
                </a:solidFill>
              </a:rPr>
              <a:t>Max: 60.6 </a:t>
            </a:r>
            <a:r>
              <a:rPr lang="en-US" sz="1200" dirty="0" err="1">
                <a:solidFill>
                  <a:schemeClr val="accent2"/>
                </a:solidFill>
              </a:rPr>
              <a:t>mHz</a:t>
            </a:r>
            <a:endParaRPr lang="en-US" sz="120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2"/>
                </a:solidFill>
              </a:rPr>
              <a:t>Mean: </a:t>
            </a:r>
            <a:r>
              <a:rPr lang="en-US" sz="1200" b="1" baseline="0" dirty="0"/>
              <a:t>181,905 </a:t>
            </a:r>
            <a:r>
              <a:rPr lang="en-US" sz="1200" b="1" dirty="0">
                <a:solidFill>
                  <a:schemeClr val="accent2"/>
                </a:solidFill>
              </a:rPr>
              <a:t>MW*s</a:t>
            </a:r>
            <a:endParaRPr lang="en-US" sz="12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2"/>
                </a:solidFill>
              </a:rPr>
              <a:t>Max: </a:t>
            </a:r>
            <a:r>
              <a:rPr lang="en-US" sz="1200" b="1" dirty="0">
                <a:solidFill>
                  <a:schemeClr val="accent2"/>
                </a:solidFill>
              </a:rPr>
              <a:t>245,061 MW*s</a:t>
            </a:r>
            <a:r>
              <a:rPr lang="en-US" sz="1200" b="1" baseline="0" dirty="0">
                <a:solidFill>
                  <a:schemeClr val="accent2"/>
                </a:solidFill>
              </a:rPr>
              <a:t>  </a:t>
            </a:r>
            <a:r>
              <a:rPr lang="en-US" sz="1200" dirty="0">
                <a:solidFill>
                  <a:schemeClr val="accent2"/>
                </a:solidFill>
              </a:rPr>
              <a:t>on Oct 4th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2"/>
                </a:solidFill>
              </a:rPr>
              <a:t>Min: </a:t>
            </a:r>
            <a:r>
              <a:rPr lang="en-US" sz="1200" b="1" dirty="0">
                <a:solidFill>
                  <a:schemeClr val="accent2"/>
                </a:solidFill>
              </a:rPr>
              <a:t>134,760 MW*s</a:t>
            </a:r>
            <a:r>
              <a:rPr lang="en-US" sz="1200" b="1" baseline="0" dirty="0">
                <a:solidFill>
                  <a:schemeClr val="accent2"/>
                </a:solidFill>
              </a:rPr>
              <a:t> </a:t>
            </a:r>
            <a:r>
              <a:rPr lang="en-US" sz="1200" b="1" dirty="0">
                <a:solidFill>
                  <a:schemeClr val="accent2"/>
                </a:solidFill>
              </a:rPr>
              <a:t> </a:t>
            </a:r>
            <a:r>
              <a:rPr lang="en-US" sz="1200" dirty="0">
                <a:solidFill>
                  <a:schemeClr val="accent2"/>
                </a:solidFill>
              </a:rPr>
              <a:t>on Oct 29th</a:t>
            </a:r>
            <a:endParaRPr lang="en-US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1,414,241</a:t>
            </a:r>
            <a:r>
              <a:rPr lang="en-US" dirty="0"/>
              <a:t> 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/>
              <a:t>MWh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4.33%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Minimum Inertia</a:t>
            </a:r>
            <a:r>
              <a:rPr lang="en-US" baseline="0" dirty="0"/>
              <a:t> = 134,760 MW*s on 10/29/2021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Previous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baseline="0" dirty="0"/>
              <a:t>181,905 </a:t>
            </a:r>
            <a:r>
              <a:rPr lang="en-US" sz="1600" b="1" dirty="0">
                <a:solidFill>
                  <a:schemeClr val="accent2"/>
                </a:solidFill>
              </a:rPr>
              <a:t>MW*s</a:t>
            </a:r>
            <a:endParaRPr lang="en-US" sz="16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245,061 MW*s</a:t>
            </a:r>
            <a:r>
              <a:rPr lang="en-US" sz="1600" b="1" baseline="0" dirty="0">
                <a:solidFill>
                  <a:schemeClr val="accent2"/>
                </a:solidFill>
              </a:rPr>
              <a:t>  </a:t>
            </a:r>
            <a:r>
              <a:rPr lang="en-US" sz="1600" dirty="0">
                <a:solidFill>
                  <a:schemeClr val="accent2"/>
                </a:solidFill>
              </a:rPr>
              <a:t>on Oct 4th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134,760 MW*s</a:t>
            </a:r>
            <a:r>
              <a:rPr lang="en-US" sz="1600" b="1" baseline="0" dirty="0">
                <a:solidFill>
                  <a:schemeClr val="accent2"/>
                </a:solidFill>
              </a:rPr>
              <a:t> </a:t>
            </a:r>
            <a:r>
              <a:rPr lang="en-US" sz="1600" b="1" dirty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on Oct 29th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1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 83.5% @ 10/14/2021 HE 19:00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Expected Generation Deviation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Expected gen dev remained negative for the entire hour. The largest expected gen dev was -2507 MW @ 18:15 with contribution from solar and wind.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IRR Ramps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 18:00 to 19:00 solar ramped down by 3900 MW and wind ramped down by 1000 MW. 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baseline="0" dirty="0"/>
              <a:t>        Regulation</a:t>
            </a:r>
            <a:r>
              <a:rPr lang="en-US" baseline="0" dirty="0"/>
              <a:t>: Regulation up was exhausted for the most part of this hour. A 300 MW SCED manual offset was applied.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 88.7% @ 10/27/2021 HE 2:00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Expected Generation Deviation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Expected gen dev remained negative for half of the hour. The largest expected gen dev was -2125 MW @ 1:17 with contribution from wind and combine cycles.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IRR Ramps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 1:03 to 1:18 wind ramped down by 450 MW.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DC 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Between 1:00 to 1:20 DC Tie ramped up by 215 MW.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lang="en-US" b="1" baseline="0" dirty="0"/>
              <a:t>Regulation</a:t>
            </a:r>
            <a:r>
              <a:rPr lang="en-US" baseline="0" dirty="0"/>
              <a:t>: Regulation up was exhausted during the ramp intervals. A 200 MW SCED manual offset was applied.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 41.3% @ 10/27/2021 HE 19:00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Expected Generation Deviation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Expected gen dev remained negative for the entire hour. The largest expected gen dev was -3600MW @ 18:30 with contribution from solar and wind.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IRR Ramps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 18:32 to 19:00 solar ramped down by 700 MW and wind ramped down by 2800 MW. Steel mill load ramped up by 290 MW during the IRR ramps.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baseline="0" dirty="0"/>
              <a:t>        Regulation</a:t>
            </a:r>
            <a:r>
              <a:rPr lang="en-US" baseline="0" dirty="0"/>
              <a:t>: Regulation up was exhausted during these IRR ramp intervals. A 200 MW SCED manual offset was applied.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 61.1% @ 10/28/2021 HE 19:00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Expected Generation Deviation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Expected gen dev remained negative for the entire hour.. The largest expected gen dev was -3685 MW @ 18:32 with contribution from solar and wind.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IRR Ramps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 18:00to 19:00 solar ramped down by 2200 MW and wind ramped down by 3200 MW.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baseline="0" dirty="0"/>
              <a:t>        Regulation</a:t>
            </a:r>
            <a:r>
              <a:rPr lang="en-US" baseline="0" dirty="0"/>
              <a:t>: Regulation up was exhausted for the entire hour. A 300 MW SCED manual offset was applied.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 84.0% @ 10/29/2021 HE 19:00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Expected Generation Deviation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Expected gen dev remained negative for the entire hour. The largest expected gen dev was -2818 MW @ 18:08 with contribution from solar and wind.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IRR Ramps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 18:00to 19:00 solar ramped down by 3100 MW and wind ramped down by 4600 MW. 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baseline="0" dirty="0"/>
              <a:t>        Regulation</a:t>
            </a:r>
            <a:r>
              <a:rPr lang="en-US" baseline="0" dirty="0"/>
              <a:t>: Regulation up was exhausted for most part of the hour. A 250 MW and a 400 MW SCED manual offset were applied.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Occurred on 10/1/2021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600" dirty="0">
                <a:solidFill>
                  <a:schemeClr val="accent2"/>
                </a:solidFill>
              </a:rPr>
              <a:t>Mean: 16.44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12.01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60.6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ERCOT Frequency Control Report</a:t>
            </a:r>
          </a:p>
          <a:p>
            <a:r>
              <a:rPr lang="en-US" b="1" dirty="0"/>
              <a:t>October 2021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November 12</a:t>
            </a:r>
            <a:r>
              <a:rPr lang="en-US" baseline="30000" dirty="0"/>
              <a:t>th</a:t>
            </a:r>
            <a:r>
              <a:rPr lang="en-US" dirty="0"/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C29858-A6DC-4C4E-8EC5-5151C5622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40" y="914400"/>
            <a:ext cx="723392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FC494D-3364-480F-84A4-899D4AD3B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84" y="838200"/>
            <a:ext cx="7458832" cy="541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0FC907-1D84-48E0-8D68-AA43F4C9D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13" y="792480"/>
            <a:ext cx="7460373" cy="542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Correction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Daily Time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D7E2F7-B3FC-49E3-8162-4E3E5FE4D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800100"/>
            <a:ext cx="7239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 Log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have been no time error corrections since December 2016</a:t>
            </a:r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BAL-003 Performance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Op. Year 2020 BAL-003 Selected Events –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3B2765-2EA3-40DA-9926-6C13F0956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" y="2266950"/>
            <a:ext cx="869442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2020 BAL-003 FRM Performance -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FCA1F2C-2AFC-47EB-8118-95191504D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2819399"/>
            <a:ext cx="8534400" cy="121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/>
              <a:t>Summary of October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58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CPS1: </a:t>
            </a:r>
            <a:r>
              <a:rPr lang="en-US" sz="1800" b="1" dirty="0">
                <a:solidFill>
                  <a:schemeClr val="accent2"/>
                </a:solidFill>
              </a:rPr>
              <a:t>170.98%</a:t>
            </a:r>
            <a:endParaRPr lang="en-US" sz="1800" dirty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CPS1 12-Month Rolling Average: </a:t>
            </a:r>
            <a:r>
              <a:rPr lang="en-US" sz="1800" b="1" dirty="0">
                <a:solidFill>
                  <a:schemeClr val="accent2"/>
                </a:solidFill>
              </a:rPr>
              <a:t>169.37%</a:t>
            </a:r>
            <a:endParaRPr lang="en-US" sz="1800" dirty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1</a:t>
            </a:r>
            <a:r>
              <a:rPr lang="en-US" sz="1800" dirty="0">
                <a:solidFill>
                  <a:schemeClr val="accent2"/>
                </a:solidFill>
              </a:rPr>
              <a:t> BAAL Exceedance(s)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5 </a:t>
            </a:r>
            <a:r>
              <a:rPr lang="en-US" sz="1800" dirty="0">
                <a:solidFill>
                  <a:schemeClr val="accent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BAAL-003 Events have updated through 2020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2020 BAAL-003 FRM Performance: </a:t>
            </a:r>
            <a:r>
              <a:rPr lang="en-US" sz="1800" b="1" dirty="0">
                <a:solidFill>
                  <a:schemeClr val="accent2"/>
                </a:solidFill>
              </a:rPr>
              <a:t>-789.34</a:t>
            </a:r>
          </a:p>
          <a:p>
            <a:endParaRPr lang="en-US" sz="18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78" y="1524000"/>
            <a:ext cx="4516821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2"/>
                </a:solidFill>
              </a:rPr>
              <a:t>2021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16.44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12.01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60.6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1800" dirty="0">
                <a:solidFill>
                  <a:schemeClr val="accent2"/>
                </a:solidFill>
              </a:rPr>
              <a:t>Energy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Total Energy: </a:t>
            </a:r>
            <a:r>
              <a:rPr lang="en-US" sz="1600" b="1" dirty="0">
                <a:solidFill>
                  <a:schemeClr val="accent2"/>
                </a:solidFill>
              </a:rPr>
              <a:t>32,664,264 </a:t>
            </a:r>
            <a:r>
              <a:rPr lang="en-US" sz="1600" dirty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Wind Energy: </a:t>
            </a:r>
            <a:r>
              <a:rPr lang="en-US" sz="1600" b="1" dirty="0">
                <a:solidFill>
                  <a:schemeClr val="accent2"/>
                </a:solidFill>
              </a:rPr>
              <a:t>8,604,573 </a:t>
            </a:r>
            <a:r>
              <a:rPr lang="en-US" sz="1600" dirty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Percent Energy from Wind: </a:t>
            </a:r>
            <a:r>
              <a:rPr lang="en-US" sz="1600" b="1" dirty="0">
                <a:solidFill>
                  <a:schemeClr val="accent2"/>
                </a:solidFill>
              </a:rPr>
              <a:t>26.34%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Solar Energy: </a:t>
            </a:r>
            <a:r>
              <a:rPr lang="en-US" sz="1600" b="1" dirty="0">
                <a:solidFill>
                  <a:schemeClr val="accent2"/>
                </a:solidFill>
              </a:rPr>
              <a:t>1,414,241  </a:t>
            </a:r>
            <a:r>
              <a:rPr lang="en-US" sz="1600" dirty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Percent Energy from Solar: </a:t>
            </a:r>
            <a:r>
              <a:rPr lang="en-US" sz="1600" b="1" dirty="0">
                <a:solidFill>
                  <a:schemeClr val="accent2"/>
                </a:solidFill>
              </a:rPr>
              <a:t>4.33%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181,905</a:t>
            </a:r>
            <a:r>
              <a:rPr lang="en-US" sz="1600" dirty="0">
                <a:solidFill>
                  <a:schemeClr val="accent2"/>
                </a:solidFill>
              </a:rPr>
              <a:t> MW*s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245,061</a:t>
            </a:r>
            <a:r>
              <a:rPr lang="en-US" sz="1600" dirty="0">
                <a:solidFill>
                  <a:schemeClr val="accent2"/>
                </a:solidFill>
              </a:rPr>
              <a:t> MW*s  on Oct 4th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134,760</a:t>
            </a:r>
            <a:r>
              <a:rPr lang="en-US" sz="1600" dirty="0">
                <a:solidFill>
                  <a:schemeClr val="accent2"/>
                </a:solidFill>
              </a:rPr>
              <a:t> MW*s  on Oct 29th</a:t>
            </a:r>
          </a:p>
          <a:p>
            <a:pPr lvl="1"/>
            <a:endParaRPr lang="en-US" sz="1600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Energy Statistics</a:t>
            </a:r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3B29F0-A85F-4F58-B616-16D45CD59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777240"/>
            <a:ext cx="7303881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401D60-3DA2-4AFC-983D-C90F9AC95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159" y="796290"/>
            <a:ext cx="7303881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3B81F3-7A98-49D0-8AC9-7104AFE70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191" y="838200"/>
            <a:ext cx="7305817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9E05D7-006F-496D-A1A5-FC3C324D9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595" y="914400"/>
            <a:ext cx="7309010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F60A15-8CBF-4E01-9528-09F1ED826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250" y="914400"/>
            <a:ext cx="7291699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System Inertia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Minimum System Inertia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93372-9F2C-4EE9-A3A1-514E9A40D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838200"/>
            <a:ext cx="7296823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CPS1, BAAL, &amp; RMS1</a:t>
            </a:r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A3C2D1-2D4D-4876-AA07-54DDACDEC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633" y="868680"/>
            <a:ext cx="7048934" cy="5120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Hourly CPS1 by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9141C0-59C7-4D20-9C7C-6DF1112BB9F8}"/>
              </a:ext>
            </a:extLst>
          </p:cNvPr>
          <p:cNvSpPr txBox="1"/>
          <p:nvPr/>
        </p:nvSpPr>
        <p:spPr>
          <a:xfrm>
            <a:off x="5029200" y="4724400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Oct-21 CPS1 (%): 170.98</a:t>
            </a:r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BAAL Exceedances &amp; 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is 1 BAAL exceedance(s) in October</a:t>
            </a:r>
            <a:endParaRPr lang="en-US" sz="16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731E4B-E8C2-4578-BDDA-7D576954A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65" y="772668"/>
            <a:ext cx="7313270" cy="5312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E9089B-72C6-4DA8-8460-B4FF101834D1}"/>
              </a:ext>
            </a:extLst>
          </p:cNvPr>
          <p:cNvSpPr txBox="1"/>
          <p:nvPr/>
        </p:nvSpPr>
        <p:spPr>
          <a:xfrm>
            <a:off x="5091632" y="787908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Oct-21 CPS1 (%): 170.98</a:t>
            </a:r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B3A94B-B1D5-4793-8A78-1378011C0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298" y="838200"/>
            <a:ext cx="7309404" cy="5312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12-Month Rolling Average CPS1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87BC79-E05E-4736-90C3-4156CF00957E}"/>
              </a:ext>
            </a:extLst>
          </p:cNvPr>
          <p:cNvSpPr txBox="1"/>
          <p:nvPr/>
        </p:nvSpPr>
        <p:spPr>
          <a:xfrm>
            <a:off x="4563863" y="857250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/>
              <a:t>Current 12-Month Rolling Average: 169.37%</a:t>
            </a:r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47DAE83-CB7B-48AD-9639-FC851547C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777240"/>
            <a:ext cx="7437177" cy="54041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B5A472-E465-4497-8ECC-A51806772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140" y="914400"/>
            <a:ext cx="723392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81073</TotalTime>
  <Words>958</Words>
  <Application>Microsoft Office PowerPoint</Application>
  <PresentationFormat>On-screen Show (4:3)</PresentationFormat>
  <Paragraphs>202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1_Custom Design</vt:lpstr>
      <vt:lpstr>Office Theme</vt:lpstr>
      <vt:lpstr>Custom Design</vt:lpstr>
      <vt:lpstr>PowerPoint Presentation</vt:lpstr>
      <vt:lpstr>Summary of October 2021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2020 BAL-003 Selected Events – Update</vt:lpstr>
      <vt:lpstr>Op. Year 2020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Li, Weifeng</cp:lastModifiedBy>
  <cp:revision>1132</cp:revision>
  <cp:lastPrinted>2016-01-21T20:53:15Z</cp:lastPrinted>
  <dcterms:created xsi:type="dcterms:W3CDTF">2016-01-21T15:20:31Z</dcterms:created>
  <dcterms:modified xsi:type="dcterms:W3CDTF">2021-11-11T21:08:27Z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