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1" r:id="rId3"/>
    <p:sldId id="262"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F3D671-F345-4518-A71C-69F3DA5CB9FD}" type="datetimeFigureOut">
              <a:rPr lang="en-US" smtClean="0"/>
              <a:t>11/12/2021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5CCCE4-6163-414D-94DA-ED57EA4CB1DF}" type="slidenum">
              <a:rPr lang="en-US" smtClean="0"/>
              <a:t>‹#›</a:t>
            </a:fld>
            <a:endParaRPr lang="en-US"/>
          </a:p>
        </p:txBody>
      </p:sp>
    </p:spTree>
    <p:extLst>
      <p:ext uri="{BB962C8B-B14F-4D97-AF65-F5344CB8AC3E}">
        <p14:creationId xmlns:p14="http://schemas.microsoft.com/office/powerpoint/2010/main" val="1092433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FD2A0-052D-405A-A7BE-3379341F77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13DD8F-6596-45F7-A147-2B16E40141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134D0C-EC97-4950-96FE-1319AE2CC3A2}"/>
              </a:ext>
            </a:extLst>
          </p:cNvPr>
          <p:cNvSpPr>
            <a:spLocks noGrp="1"/>
          </p:cNvSpPr>
          <p:nvPr>
            <p:ph type="dt" sz="half" idx="10"/>
          </p:nvPr>
        </p:nvSpPr>
        <p:spPr/>
        <p:txBody>
          <a:bodyPr/>
          <a:lstStyle/>
          <a:p>
            <a:r>
              <a:rPr lang="en-US"/>
              <a:t>11/9/2021</a:t>
            </a:r>
          </a:p>
        </p:txBody>
      </p:sp>
      <p:sp>
        <p:nvSpPr>
          <p:cNvPr id="5" name="Footer Placeholder 4">
            <a:extLst>
              <a:ext uri="{FF2B5EF4-FFF2-40B4-BE49-F238E27FC236}">
                <a16:creationId xmlns:a16="http://schemas.microsoft.com/office/drawing/2014/main" id="{82C7A5D5-AEA7-46D5-BB07-D84C169642B5}"/>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AC5EDB31-2B23-41E0-8D48-25BF2A84D6AC}"/>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4221345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10481-DD1C-4BC1-AC43-4B1A4E3F35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85A853-5188-43E8-B638-0196190E36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D47C9-C07D-43DA-B1A7-D4022F1BBC2E}"/>
              </a:ext>
            </a:extLst>
          </p:cNvPr>
          <p:cNvSpPr>
            <a:spLocks noGrp="1"/>
          </p:cNvSpPr>
          <p:nvPr>
            <p:ph type="dt" sz="half" idx="10"/>
          </p:nvPr>
        </p:nvSpPr>
        <p:spPr/>
        <p:txBody>
          <a:bodyPr/>
          <a:lstStyle/>
          <a:p>
            <a:r>
              <a:rPr lang="en-US"/>
              <a:t>11/9/2021</a:t>
            </a:r>
          </a:p>
        </p:txBody>
      </p:sp>
      <p:sp>
        <p:nvSpPr>
          <p:cNvPr id="5" name="Footer Placeholder 4">
            <a:extLst>
              <a:ext uri="{FF2B5EF4-FFF2-40B4-BE49-F238E27FC236}">
                <a16:creationId xmlns:a16="http://schemas.microsoft.com/office/drawing/2014/main" id="{297A0788-FC93-4530-A856-AA9E828A35EB}"/>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B5EFAE6C-7A0E-432C-BD51-32E412E801BC}"/>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2667650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939F85-9CB4-4DD2-A4A2-AC6E6D95C8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7D0621-69A2-4C9D-BDF4-DB96A8A889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D1D85-B6F0-4499-AC97-2B6CA6AA0278}"/>
              </a:ext>
            </a:extLst>
          </p:cNvPr>
          <p:cNvSpPr>
            <a:spLocks noGrp="1"/>
          </p:cNvSpPr>
          <p:nvPr>
            <p:ph type="dt" sz="half" idx="10"/>
          </p:nvPr>
        </p:nvSpPr>
        <p:spPr/>
        <p:txBody>
          <a:bodyPr/>
          <a:lstStyle/>
          <a:p>
            <a:r>
              <a:rPr lang="en-US"/>
              <a:t>11/9/2021</a:t>
            </a:r>
          </a:p>
        </p:txBody>
      </p:sp>
      <p:sp>
        <p:nvSpPr>
          <p:cNvPr id="5" name="Footer Placeholder 4">
            <a:extLst>
              <a:ext uri="{FF2B5EF4-FFF2-40B4-BE49-F238E27FC236}">
                <a16:creationId xmlns:a16="http://schemas.microsoft.com/office/drawing/2014/main" id="{D9DD681B-0436-43F4-9760-CBEAC832E459}"/>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090E9840-043B-4D52-B0E5-A19CF6623D36}"/>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1708390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1D1CC-2501-4555-883D-0333841B2C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2F1770-3678-4279-91CD-34C515433C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313570-B2DC-422D-84EA-4AA1E58B1D5D}"/>
              </a:ext>
            </a:extLst>
          </p:cNvPr>
          <p:cNvSpPr>
            <a:spLocks noGrp="1"/>
          </p:cNvSpPr>
          <p:nvPr>
            <p:ph type="dt" sz="half" idx="10"/>
          </p:nvPr>
        </p:nvSpPr>
        <p:spPr/>
        <p:txBody>
          <a:bodyPr/>
          <a:lstStyle/>
          <a:p>
            <a:r>
              <a:rPr lang="en-US"/>
              <a:t>11/9/2021</a:t>
            </a:r>
          </a:p>
        </p:txBody>
      </p:sp>
      <p:sp>
        <p:nvSpPr>
          <p:cNvPr id="5" name="Footer Placeholder 4">
            <a:extLst>
              <a:ext uri="{FF2B5EF4-FFF2-40B4-BE49-F238E27FC236}">
                <a16:creationId xmlns:a16="http://schemas.microsoft.com/office/drawing/2014/main" id="{129BAAA6-9C6C-4168-9297-B0ADE0730D78}"/>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5B718B41-E187-4600-B72E-DC00A90DBA0A}"/>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96021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4B7BF-0518-48AC-9DB9-63234B72C4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6B59A9-53E3-4DC0-872F-88A5185A33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0180FB-F7FA-43AA-85DC-688EAF385778}"/>
              </a:ext>
            </a:extLst>
          </p:cNvPr>
          <p:cNvSpPr>
            <a:spLocks noGrp="1"/>
          </p:cNvSpPr>
          <p:nvPr>
            <p:ph type="dt" sz="half" idx="10"/>
          </p:nvPr>
        </p:nvSpPr>
        <p:spPr/>
        <p:txBody>
          <a:bodyPr/>
          <a:lstStyle/>
          <a:p>
            <a:r>
              <a:rPr lang="en-US"/>
              <a:t>11/9/2021</a:t>
            </a:r>
          </a:p>
        </p:txBody>
      </p:sp>
      <p:sp>
        <p:nvSpPr>
          <p:cNvPr id="5" name="Footer Placeholder 4">
            <a:extLst>
              <a:ext uri="{FF2B5EF4-FFF2-40B4-BE49-F238E27FC236}">
                <a16:creationId xmlns:a16="http://schemas.microsoft.com/office/drawing/2014/main" id="{758F3439-6053-4ABF-B329-F83E610DAAE1}"/>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35520742-89FF-4961-8E6C-1C6DDACE90B2}"/>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323975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E157E-803A-4ED4-BEEB-DEA7C9F853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E88605-4F6D-4F50-AC36-EAB4407C55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5FD4E9-40D5-4A7B-9148-3BD690068D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F1DE89-10C1-419A-B7FB-0E63C675306A}"/>
              </a:ext>
            </a:extLst>
          </p:cNvPr>
          <p:cNvSpPr>
            <a:spLocks noGrp="1"/>
          </p:cNvSpPr>
          <p:nvPr>
            <p:ph type="dt" sz="half" idx="10"/>
          </p:nvPr>
        </p:nvSpPr>
        <p:spPr/>
        <p:txBody>
          <a:bodyPr/>
          <a:lstStyle/>
          <a:p>
            <a:r>
              <a:rPr lang="en-US"/>
              <a:t>11/9/2021</a:t>
            </a:r>
          </a:p>
        </p:txBody>
      </p:sp>
      <p:sp>
        <p:nvSpPr>
          <p:cNvPr id="6" name="Footer Placeholder 5">
            <a:extLst>
              <a:ext uri="{FF2B5EF4-FFF2-40B4-BE49-F238E27FC236}">
                <a16:creationId xmlns:a16="http://schemas.microsoft.com/office/drawing/2014/main" id="{38F36507-7045-4773-BE59-D1DD6257E43C}"/>
              </a:ext>
            </a:extLst>
          </p:cNvPr>
          <p:cNvSpPr>
            <a:spLocks noGrp="1"/>
          </p:cNvSpPr>
          <p:nvPr>
            <p:ph type="ftr" sz="quarter" idx="11"/>
          </p:nvPr>
        </p:nvSpPr>
        <p:spPr/>
        <p:txBody>
          <a:bodyPr/>
          <a:lstStyle/>
          <a:p>
            <a:r>
              <a:rPr lang="en-US"/>
              <a:t>Public Utility Commission Texas</a:t>
            </a:r>
          </a:p>
        </p:txBody>
      </p:sp>
      <p:sp>
        <p:nvSpPr>
          <p:cNvPr id="7" name="Slide Number Placeholder 6">
            <a:extLst>
              <a:ext uri="{FF2B5EF4-FFF2-40B4-BE49-F238E27FC236}">
                <a16:creationId xmlns:a16="http://schemas.microsoft.com/office/drawing/2014/main" id="{97AB3AA7-0D9C-4954-BF1A-ECCE86F747E2}"/>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3412906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F1F71-1D7F-4303-B914-CE562F5576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9A161B-2779-446E-901F-5F5E562DE0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8487CA-C71D-499F-88A1-0E097106A8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8C0E0A-095A-456D-BC43-1C8A4604B5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144EDC-4FC0-41B7-9A2D-735E710086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D14473-0458-418D-A17B-15F3AB9D25B6}"/>
              </a:ext>
            </a:extLst>
          </p:cNvPr>
          <p:cNvSpPr>
            <a:spLocks noGrp="1"/>
          </p:cNvSpPr>
          <p:nvPr>
            <p:ph type="dt" sz="half" idx="10"/>
          </p:nvPr>
        </p:nvSpPr>
        <p:spPr/>
        <p:txBody>
          <a:bodyPr/>
          <a:lstStyle/>
          <a:p>
            <a:r>
              <a:rPr lang="en-US"/>
              <a:t>11/9/2021</a:t>
            </a:r>
          </a:p>
        </p:txBody>
      </p:sp>
      <p:sp>
        <p:nvSpPr>
          <p:cNvPr id="8" name="Footer Placeholder 7">
            <a:extLst>
              <a:ext uri="{FF2B5EF4-FFF2-40B4-BE49-F238E27FC236}">
                <a16:creationId xmlns:a16="http://schemas.microsoft.com/office/drawing/2014/main" id="{9AB65625-8F21-4031-8102-C553730C10A1}"/>
              </a:ext>
            </a:extLst>
          </p:cNvPr>
          <p:cNvSpPr>
            <a:spLocks noGrp="1"/>
          </p:cNvSpPr>
          <p:nvPr>
            <p:ph type="ftr" sz="quarter" idx="11"/>
          </p:nvPr>
        </p:nvSpPr>
        <p:spPr/>
        <p:txBody>
          <a:bodyPr/>
          <a:lstStyle/>
          <a:p>
            <a:r>
              <a:rPr lang="en-US"/>
              <a:t>Public Utility Commission Texas</a:t>
            </a:r>
          </a:p>
        </p:txBody>
      </p:sp>
      <p:sp>
        <p:nvSpPr>
          <p:cNvPr id="9" name="Slide Number Placeholder 8">
            <a:extLst>
              <a:ext uri="{FF2B5EF4-FFF2-40B4-BE49-F238E27FC236}">
                <a16:creationId xmlns:a16="http://schemas.microsoft.com/office/drawing/2014/main" id="{798E9625-9B18-429D-B595-D60D1F590687}"/>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3763375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E3AA-9930-4C9F-BE72-0561BF50DA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EB6F7E-1378-4172-BB92-69A929A0E9C3}"/>
              </a:ext>
            </a:extLst>
          </p:cNvPr>
          <p:cNvSpPr>
            <a:spLocks noGrp="1"/>
          </p:cNvSpPr>
          <p:nvPr>
            <p:ph type="dt" sz="half" idx="10"/>
          </p:nvPr>
        </p:nvSpPr>
        <p:spPr/>
        <p:txBody>
          <a:bodyPr/>
          <a:lstStyle/>
          <a:p>
            <a:r>
              <a:rPr lang="en-US"/>
              <a:t>11/9/2021</a:t>
            </a:r>
          </a:p>
        </p:txBody>
      </p:sp>
      <p:sp>
        <p:nvSpPr>
          <p:cNvPr id="4" name="Footer Placeholder 3">
            <a:extLst>
              <a:ext uri="{FF2B5EF4-FFF2-40B4-BE49-F238E27FC236}">
                <a16:creationId xmlns:a16="http://schemas.microsoft.com/office/drawing/2014/main" id="{F8C4F4CF-CE58-4A01-9709-6C25ED63AA8F}"/>
              </a:ext>
            </a:extLst>
          </p:cNvPr>
          <p:cNvSpPr>
            <a:spLocks noGrp="1"/>
          </p:cNvSpPr>
          <p:nvPr>
            <p:ph type="ftr" sz="quarter" idx="11"/>
          </p:nvPr>
        </p:nvSpPr>
        <p:spPr/>
        <p:txBody>
          <a:bodyPr/>
          <a:lstStyle/>
          <a:p>
            <a:r>
              <a:rPr lang="en-US"/>
              <a:t>Public Utility Commission Texas</a:t>
            </a:r>
          </a:p>
        </p:txBody>
      </p:sp>
      <p:sp>
        <p:nvSpPr>
          <p:cNvPr id="5" name="Slide Number Placeholder 4">
            <a:extLst>
              <a:ext uri="{FF2B5EF4-FFF2-40B4-BE49-F238E27FC236}">
                <a16:creationId xmlns:a16="http://schemas.microsoft.com/office/drawing/2014/main" id="{8B5AE919-AB09-4EE4-901F-9BE0CCF47F61}"/>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242764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37D39A-5401-42F1-8990-3C54F686A7F5}"/>
              </a:ext>
            </a:extLst>
          </p:cNvPr>
          <p:cNvSpPr>
            <a:spLocks noGrp="1"/>
          </p:cNvSpPr>
          <p:nvPr>
            <p:ph type="dt" sz="half" idx="10"/>
          </p:nvPr>
        </p:nvSpPr>
        <p:spPr/>
        <p:txBody>
          <a:bodyPr/>
          <a:lstStyle/>
          <a:p>
            <a:r>
              <a:rPr lang="en-US"/>
              <a:t>11/9/2021</a:t>
            </a:r>
          </a:p>
        </p:txBody>
      </p:sp>
      <p:sp>
        <p:nvSpPr>
          <p:cNvPr id="3" name="Footer Placeholder 2">
            <a:extLst>
              <a:ext uri="{FF2B5EF4-FFF2-40B4-BE49-F238E27FC236}">
                <a16:creationId xmlns:a16="http://schemas.microsoft.com/office/drawing/2014/main" id="{F63DA44B-1A25-4AB2-AE93-145A54FF123C}"/>
              </a:ext>
            </a:extLst>
          </p:cNvPr>
          <p:cNvSpPr>
            <a:spLocks noGrp="1"/>
          </p:cNvSpPr>
          <p:nvPr>
            <p:ph type="ftr" sz="quarter" idx="11"/>
          </p:nvPr>
        </p:nvSpPr>
        <p:spPr/>
        <p:txBody>
          <a:bodyPr/>
          <a:lstStyle/>
          <a:p>
            <a:r>
              <a:rPr lang="en-US"/>
              <a:t>Public Utility Commission Texas</a:t>
            </a:r>
          </a:p>
        </p:txBody>
      </p:sp>
      <p:sp>
        <p:nvSpPr>
          <p:cNvPr id="4" name="Slide Number Placeholder 3">
            <a:extLst>
              <a:ext uri="{FF2B5EF4-FFF2-40B4-BE49-F238E27FC236}">
                <a16:creationId xmlns:a16="http://schemas.microsoft.com/office/drawing/2014/main" id="{4B3F5F21-BF5C-4C18-AD81-42533C6096D0}"/>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215227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27CA3-C3D3-4E6E-8F98-AE27A84669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753F17-8A73-4C38-B25B-B0EF02E43C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3B353E-5472-4E75-8859-CC5F66D753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638878-1215-432A-BF81-95A40EAC8851}"/>
              </a:ext>
            </a:extLst>
          </p:cNvPr>
          <p:cNvSpPr>
            <a:spLocks noGrp="1"/>
          </p:cNvSpPr>
          <p:nvPr>
            <p:ph type="dt" sz="half" idx="10"/>
          </p:nvPr>
        </p:nvSpPr>
        <p:spPr/>
        <p:txBody>
          <a:bodyPr/>
          <a:lstStyle/>
          <a:p>
            <a:r>
              <a:rPr lang="en-US"/>
              <a:t>11/9/2021</a:t>
            </a:r>
          </a:p>
        </p:txBody>
      </p:sp>
      <p:sp>
        <p:nvSpPr>
          <p:cNvPr id="6" name="Footer Placeholder 5">
            <a:extLst>
              <a:ext uri="{FF2B5EF4-FFF2-40B4-BE49-F238E27FC236}">
                <a16:creationId xmlns:a16="http://schemas.microsoft.com/office/drawing/2014/main" id="{D0045B7A-1722-4CEB-8326-F597B4DCD246}"/>
              </a:ext>
            </a:extLst>
          </p:cNvPr>
          <p:cNvSpPr>
            <a:spLocks noGrp="1"/>
          </p:cNvSpPr>
          <p:nvPr>
            <p:ph type="ftr" sz="quarter" idx="11"/>
          </p:nvPr>
        </p:nvSpPr>
        <p:spPr/>
        <p:txBody>
          <a:bodyPr/>
          <a:lstStyle/>
          <a:p>
            <a:r>
              <a:rPr lang="en-US"/>
              <a:t>Public Utility Commission Texas</a:t>
            </a:r>
          </a:p>
        </p:txBody>
      </p:sp>
      <p:sp>
        <p:nvSpPr>
          <p:cNvPr id="7" name="Slide Number Placeholder 6">
            <a:extLst>
              <a:ext uri="{FF2B5EF4-FFF2-40B4-BE49-F238E27FC236}">
                <a16:creationId xmlns:a16="http://schemas.microsoft.com/office/drawing/2014/main" id="{1E5D8492-3B59-49FD-82C5-F0DCC14459E4}"/>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3398618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B9A25-0EC1-4A08-B3A8-9ED6271A0C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75D7D9-360D-4B9C-A2A9-1B203A929D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99E119-7799-45E1-807C-46E479533A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0DE699-0E39-4CAE-9356-75E75CCBAE2A}"/>
              </a:ext>
            </a:extLst>
          </p:cNvPr>
          <p:cNvSpPr>
            <a:spLocks noGrp="1"/>
          </p:cNvSpPr>
          <p:nvPr>
            <p:ph type="dt" sz="half" idx="10"/>
          </p:nvPr>
        </p:nvSpPr>
        <p:spPr/>
        <p:txBody>
          <a:bodyPr/>
          <a:lstStyle/>
          <a:p>
            <a:r>
              <a:rPr lang="en-US"/>
              <a:t>11/9/2021</a:t>
            </a:r>
          </a:p>
        </p:txBody>
      </p:sp>
      <p:sp>
        <p:nvSpPr>
          <p:cNvPr id="6" name="Footer Placeholder 5">
            <a:extLst>
              <a:ext uri="{FF2B5EF4-FFF2-40B4-BE49-F238E27FC236}">
                <a16:creationId xmlns:a16="http://schemas.microsoft.com/office/drawing/2014/main" id="{E119F838-C29E-48A8-83C5-CE754C46821B}"/>
              </a:ext>
            </a:extLst>
          </p:cNvPr>
          <p:cNvSpPr>
            <a:spLocks noGrp="1"/>
          </p:cNvSpPr>
          <p:nvPr>
            <p:ph type="ftr" sz="quarter" idx="11"/>
          </p:nvPr>
        </p:nvSpPr>
        <p:spPr/>
        <p:txBody>
          <a:bodyPr/>
          <a:lstStyle/>
          <a:p>
            <a:r>
              <a:rPr lang="en-US"/>
              <a:t>Public Utility Commission Texas</a:t>
            </a:r>
          </a:p>
        </p:txBody>
      </p:sp>
      <p:sp>
        <p:nvSpPr>
          <p:cNvPr id="7" name="Slide Number Placeholder 6">
            <a:extLst>
              <a:ext uri="{FF2B5EF4-FFF2-40B4-BE49-F238E27FC236}">
                <a16:creationId xmlns:a16="http://schemas.microsoft.com/office/drawing/2014/main" id="{FD68C9B1-613E-4CDE-B239-C459EFC04DA0}"/>
              </a:ext>
            </a:extLst>
          </p:cNvPr>
          <p:cNvSpPr>
            <a:spLocks noGrp="1"/>
          </p:cNvSpPr>
          <p:nvPr>
            <p:ph type="sldNum" sz="quarter" idx="12"/>
          </p:nvPr>
        </p:nvSpPr>
        <p:spPr/>
        <p:txBody>
          <a:bodyPr/>
          <a:lstStyle/>
          <a:p>
            <a:fld id="{9C5AA5D2-846D-420F-997F-C6663BF0B955}" type="slidenum">
              <a:rPr lang="en-US" smtClean="0"/>
              <a:t>‹#›</a:t>
            </a:fld>
            <a:endParaRPr lang="en-US"/>
          </a:p>
        </p:txBody>
      </p:sp>
    </p:spTree>
    <p:extLst>
      <p:ext uri="{BB962C8B-B14F-4D97-AF65-F5344CB8AC3E}">
        <p14:creationId xmlns:p14="http://schemas.microsoft.com/office/powerpoint/2010/main" val="2966611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D06C17-6787-46FE-99C5-34FA3103C3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410CB8-8A39-4A53-8EA5-A164248DB1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97EEC6-AE64-46BF-B874-2F76116A0E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11/9/2021</a:t>
            </a:r>
          </a:p>
        </p:txBody>
      </p:sp>
      <p:sp>
        <p:nvSpPr>
          <p:cNvPr id="5" name="Footer Placeholder 4">
            <a:extLst>
              <a:ext uri="{FF2B5EF4-FFF2-40B4-BE49-F238E27FC236}">
                <a16:creationId xmlns:a16="http://schemas.microsoft.com/office/drawing/2014/main" id="{94F50561-905C-47A4-A483-A01D0BA331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Utility Commission Texas</a:t>
            </a:r>
          </a:p>
        </p:txBody>
      </p:sp>
      <p:sp>
        <p:nvSpPr>
          <p:cNvPr id="6" name="Slide Number Placeholder 5">
            <a:extLst>
              <a:ext uri="{FF2B5EF4-FFF2-40B4-BE49-F238E27FC236}">
                <a16:creationId xmlns:a16="http://schemas.microsoft.com/office/drawing/2014/main" id="{AEA252DE-1DD8-4841-8322-2576407F5A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5AA5D2-846D-420F-997F-C6663BF0B955}" type="slidenum">
              <a:rPr lang="en-US" smtClean="0"/>
              <a:t>‹#›</a:t>
            </a:fld>
            <a:endParaRPr lang="en-US"/>
          </a:p>
        </p:txBody>
      </p:sp>
    </p:spTree>
    <p:extLst>
      <p:ext uri="{BB962C8B-B14F-4D97-AF65-F5344CB8AC3E}">
        <p14:creationId xmlns:p14="http://schemas.microsoft.com/office/powerpoint/2010/main" val="3457358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FE5E-01D2-48B5-BAA5-090330489CB5}"/>
              </a:ext>
            </a:extLst>
          </p:cNvPr>
          <p:cNvSpPr>
            <a:spLocks noGrp="1"/>
          </p:cNvSpPr>
          <p:nvPr>
            <p:ph type="ctrTitle"/>
          </p:nvPr>
        </p:nvSpPr>
        <p:spPr/>
        <p:txBody>
          <a:bodyPr/>
          <a:lstStyle/>
          <a:p>
            <a:r>
              <a:rPr lang="en-US" dirty="0"/>
              <a:t>Weatherization Rule</a:t>
            </a:r>
          </a:p>
        </p:txBody>
      </p:sp>
      <p:sp>
        <p:nvSpPr>
          <p:cNvPr id="3" name="Subtitle 2">
            <a:extLst>
              <a:ext uri="{FF2B5EF4-FFF2-40B4-BE49-F238E27FC236}">
                <a16:creationId xmlns:a16="http://schemas.microsoft.com/office/drawing/2014/main" id="{E5DF1BB8-7892-4C52-98F9-D47B6E1CDEDC}"/>
              </a:ext>
            </a:extLst>
          </p:cNvPr>
          <p:cNvSpPr>
            <a:spLocks noGrp="1"/>
          </p:cNvSpPr>
          <p:nvPr>
            <p:ph type="subTitle" idx="1"/>
          </p:nvPr>
        </p:nvSpPr>
        <p:spPr/>
        <p:txBody>
          <a:bodyPr/>
          <a:lstStyle/>
          <a:p>
            <a:r>
              <a:rPr lang="en-US" dirty="0"/>
              <a:t>Phase I</a:t>
            </a:r>
          </a:p>
        </p:txBody>
      </p:sp>
      <p:pic>
        <p:nvPicPr>
          <p:cNvPr id="1026" name="Picture 11">
            <a:extLst>
              <a:ext uri="{FF2B5EF4-FFF2-40B4-BE49-F238E27FC236}">
                <a16:creationId xmlns:a16="http://schemas.microsoft.com/office/drawing/2014/main" id="{CD57237C-C087-4453-A775-0EE7197D67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480" y="349250"/>
            <a:ext cx="746125" cy="773113"/>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A69BA5D6-66D3-4EED-8432-EF88DF31B7A2}"/>
              </a:ext>
            </a:extLst>
          </p:cNvPr>
          <p:cNvSpPr>
            <a:spLocks noGrp="1"/>
          </p:cNvSpPr>
          <p:nvPr>
            <p:ph type="dt" sz="half" idx="10"/>
          </p:nvPr>
        </p:nvSpPr>
        <p:spPr/>
        <p:txBody>
          <a:bodyPr/>
          <a:lstStyle/>
          <a:p>
            <a:r>
              <a:rPr lang="en-US"/>
              <a:t>11/9/2021</a:t>
            </a:r>
          </a:p>
        </p:txBody>
      </p:sp>
      <p:sp>
        <p:nvSpPr>
          <p:cNvPr id="5" name="Footer Placeholder 4">
            <a:extLst>
              <a:ext uri="{FF2B5EF4-FFF2-40B4-BE49-F238E27FC236}">
                <a16:creationId xmlns:a16="http://schemas.microsoft.com/office/drawing/2014/main" id="{12DBAE72-0960-4243-9340-372197A57349}"/>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25937536-7C3F-4A15-B5F7-2E2DE737C31D}"/>
              </a:ext>
            </a:extLst>
          </p:cNvPr>
          <p:cNvSpPr>
            <a:spLocks noGrp="1"/>
          </p:cNvSpPr>
          <p:nvPr>
            <p:ph type="sldNum" sz="quarter" idx="12"/>
          </p:nvPr>
        </p:nvSpPr>
        <p:spPr/>
        <p:txBody>
          <a:bodyPr/>
          <a:lstStyle/>
          <a:p>
            <a:fld id="{9C5AA5D2-846D-420F-997F-C6663BF0B955}" type="slidenum">
              <a:rPr lang="en-US" smtClean="0"/>
              <a:t>1</a:t>
            </a:fld>
            <a:endParaRPr lang="en-US"/>
          </a:p>
        </p:txBody>
      </p:sp>
    </p:spTree>
    <p:extLst>
      <p:ext uri="{BB962C8B-B14F-4D97-AF65-F5344CB8AC3E}">
        <p14:creationId xmlns:p14="http://schemas.microsoft.com/office/powerpoint/2010/main" val="19832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B88463-6D63-4802-8EBA-841D09B22196}"/>
              </a:ext>
            </a:extLst>
          </p:cNvPr>
          <p:cNvSpPr txBox="1"/>
          <p:nvPr/>
        </p:nvSpPr>
        <p:spPr>
          <a:xfrm>
            <a:off x="2877164" y="1797784"/>
            <a:ext cx="6437671" cy="3262432"/>
          </a:xfrm>
          <a:prstGeom prst="rect">
            <a:avLst/>
          </a:prstGeom>
          <a:noFill/>
        </p:spPr>
        <p:txBody>
          <a:bodyPr wrap="square">
            <a:spAutoFit/>
          </a:bodyPr>
          <a:lstStyle/>
          <a:p>
            <a:pPr algn="l"/>
            <a:endParaRPr lang="en-US" sz="2000" b="0" i="0" u="none" strike="noStrike" baseline="0" dirty="0">
              <a:solidFill>
                <a:srgbClr val="000000"/>
              </a:solidFill>
              <a:latin typeface="Arial" panose="020B0604020202020204" pitchFamily="34" charset="0"/>
            </a:endParaRPr>
          </a:p>
          <a:p>
            <a:r>
              <a:rPr lang="en-US" sz="2400" b="1" i="0" u="none" strike="noStrike" baseline="0" dirty="0">
                <a:latin typeface="Arial" panose="020B0604020202020204" pitchFamily="34" charset="0"/>
              </a:rPr>
              <a:t>§25.55. Weather Emergency Preparedness. </a:t>
            </a:r>
          </a:p>
          <a:p>
            <a:endParaRPr lang="en-US" dirty="0">
              <a:latin typeface="Arial" panose="020B0604020202020204" pitchFamily="34" charset="0"/>
            </a:endParaRPr>
          </a:p>
          <a:p>
            <a:endParaRPr lang="en-US" sz="1800" b="0" i="0" u="none" strike="noStrike" baseline="0" dirty="0">
              <a:latin typeface="Arial" panose="020B0604020202020204" pitchFamily="34" charset="0"/>
            </a:endParaRPr>
          </a:p>
          <a:p>
            <a:r>
              <a:rPr lang="en-US" sz="1800" b="0" i="0" u="none" strike="noStrike" baseline="0" dirty="0">
                <a:latin typeface="Arial" panose="020B0604020202020204" pitchFamily="34" charset="0"/>
              </a:rPr>
              <a:t>(a) </a:t>
            </a:r>
            <a:r>
              <a:rPr lang="en-US" sz="1800" b="1" i="0" u="none" strike="noStrike" baseline="0" dirty="0">
                <a:latin typeface="Arial" panose="020B0604020202020204" pitchFamily="34" charset="0"/>
              </a:rPr>
              <a:t>Application</a:t>
            </a:r>
            <a:r>
              <a:rPr lang="en-US" sz="1800" b="0" i="0" u="none" strike="noStrike" baseline="0" dirty="0">
                <a:latin typeface="Arial" panose="020B0604020202020204" pitchFamily="34" charset="0"/>
              </a:rPr>
              <a:t>. This section applies to the Electric Reliability Council of Texas, Inc. (ERCOT) and to generation entities and transmission service providers (TSPs) in the ERCOT power region. A generation resource with an ERCOT-approved notice of suspension of operations for the 2021-2022 winter weather season is not required to be in compliance under this section until it is returned to service. </a:t>
            </a:r>
            <a:endParaRPr lang="en-US" dirty="0"/>
          </a:p>
        </p:txBody>
      </p:sp>
      <p:pic>
        <p:nvPicPr>
          <p:cNvPr id="3" name="Picture 11">
            <a:extLst>
              <a:ext uri="{FF2B5EF4-FFF2-40B4-BE49-F238E27FC236}">
                <a16:creationId xmlns:a16="http://schemas.microsoft.com/office/drawing/2014/main" id="{7F79E2B5-D1D7-442C-9002-7278F202EE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480" y="349250"/>
            <a:ext cx="746125" cy="773113"/>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362A0F08-A6D8-4E0E-B4D3-129839835CB6}"/>
              </a:ext>
            </a:extLst>
          </p:cNvPr>
          <p:cNvSpPr>
            <a:spLocks noGrp="1"/>
          </p:cNvSpPr>
          <p:nvPr>
            <p:ph type="dt" sz="half" idx="10"/>
          </p:nvPr>
        </p:nvSpPr>
        <p:spPr/>
        <p:txBody>
          <a:bodyPr/>
          <a:lstStyle/>
          <a:p>
            <a:r>
              <a:rPr lang="en-US"/>
              <a:t>11/9/2021</a:t>
            </a:r>
          </a:p>
        </p:txBody>
      </p:sp>
      <p:sp>
        <p:nvSpPr>
          <p:cNvPr id="4" name="Footer Placeholder 3">
            <a:extLst>
              <a:ext uri="{FF2B5EF4-FFF2-40B4-BE49-F238E27FC236}">
                <a16:creationId xmlns:a16="http://schemas.microsoft.com/office/drawing/2014/main" id="{80D0C434-27BB-4C25-9B9C-4C51DD2384FF}"/>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F6BB320D-C95C-4E6E-A99B-F632670C6DF5}"/>
              </a:ext>
            </a:extLst>
          </p:cNvPr>
          <p:cNvSpPr>
            <a:spLocks noGrp="1"/>
          </p:cNvSpPr>
          <p:nvPr>
            <p:ph type="sldNum" sz="quarter" idx="12"/>
          </p:nvPr>
        </p:nvSpPr>
        <p:spPr/>
        <p:txBody>
          <a:bodyPr/>
          <a:lstStyle/>
          <a:p>
            <a:fld id="{9C5AA5D2-846D-420F-997F-C6663BF0B955}" type="slidenum">
              <a:rPr lang="en-US" smtClean="0"/>
              <a:t>2</a:t>
            </a:fld>
            <a:endParaRPr lang="en-US"/>
          </a:p>
        </p:txBody>
      </p:sp>
    </p:spTree>
    <p:extLst>
      <p:ext uri="{BB962C8B-B14F-4D97-AF65-F5344CB8AC3E}">
        <p14:creationId xmlns:p14="http://schemas.microsoft.com/office/powerpoint/2010/main" val="381754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D984954-164E-4F21-9DC1-0E5A98270C79}"/>
              </a:ext>
            </a:extLst>
          </p:cNvPr>
          <p:cNvSpPr txBox="1"/>
          <p:nvPr/>
        </p:nvSpPr>
        <p:spPr>
          <a:xfrm>
            <a:off x="3047509" y="395268"/>
            <a:ext cx="6096982" cy="646331"/>
          </a:xfrm>
          <a:prstGeom prst="rect">
            <a:avLst/>
          </a:prstGeom>
          <a:noFill/>
        </p:spPr>
        <p:txBody>
          <a:bodyPr wrap="square">
            <a:spAutoFit/>
          </a:bodyPr>
          <a:lstStyle/>
          <a:p>
            <a:r>
              <a:rPr lang="en-US" sz="1800" b="0" i="0" u="none" strike="noStrike" baseline="0">
                <a:latin typeface="Arial" panose="020B0604020202020204" pitchFamily="34" charset="0"/>
              </a:rPr>
              <a:t>(b) Definitions. In this section, the following definitions apply unless the context indicates otherwise. </a:t>
            </a:r>
            <a:endParaRPr lang="en-US" dirty="0"/>
          </a:p>
        </p:txBody>
      </p:sp>
      <p:sp>
        <p:nvSpPr>
          <p:cNvPr id="10" name="Content Placeholder 9">
            <a:extLst>
              <a:ext uri="{FF2B5EF4-FFF2-40B4-BE49-F238E27FC236}">
                <a16:creationId xmlns:a16="http://schemas.microsoft.com/office/drawing/2014/main" id="{2E18B026-A8E5-488B-8A1A-6011729053EC}"/>
              </a:ext>
            </a:extLst>
          </p:cNvPr>
          <p:cNvSpPr>
            <a:spLocks noGrp="1"/>
          </p:cNvSpPr>
          <p:nvPr>
            <p:ph sz="half" idx="1"/>
          </p:nvPr>
        </p:nvSpPr>
        <p:spPr>
          <a:xfrm>
            <a:off x="838200" y="1235695"/>
            <a:ext cx="5181600" cy="4351338"/>
          </a:xfrm>
        </p:spPr>
        <p:txBody>
          <a:bodyPr>
            <a:noAutofit/>
          </a:bodyPr>
          <a:lstStyle/>
          <a:p>
            <a:pPr marL="342900" indent="-342900">
              <a:buFont typeface="+mj-lt"/>
              <a:buAutoNum type="arabicParenR"/>
            </a:pPr>
            <a:r>
              <a:rPr lang="en-US" sz="1400" b="1" i="0" u="none" strike="noStrike" baseline="0" dirty="0">
                <a:latin typeface="Arial" panose="020B0604020202020204" pitchFamily="34" charset="0"/>
              </a:rPr>
              <a:t>Cold weather critical component </a:t>
            </a:r>
            <a:r>
              <a:rPr lang="en-US" sz="1400" b="0" i="0" u="none" strike="noStrike" baseline="0" dirty="0">
                <a:latin typeface="Arial" panose="020B0604020202020204" pitchFamily="34" charset="0"/>
              </a:rPr>
              <a:t>- Any component that is susceptible to freezing or icing, the occurrence of which is likely to significantly hinder the ability of a resource or transmission system to function as intended and, for a generation entity, to lead to a trip, derate, or failure to start of a resource. For a TSP, cold weather critical component is limited to any transmission-voltage component within the fence surrounding a TSP's high-voltage switching station or substation. </a:t>
            </a:r>
          </a:p>
          <a:p>
            <a:pPr marL="342900" indent="-342900">
              <a:buAutoNum type="arabicParenR"/>
            </a:pPr>
            <a:r>
              <a:rPr lang="en-US" sz="1400" b="1" i="0" u="none" strike="noStrike" baseline="0" dirty="0">
                <a:latin typeface="Arial" panose="020B0604020202020204" pitchFamily="34" charset="0"/>
              </a:rPr>
              <a:t>Energy storage resource </a:t>
            </a:r>
            <a:r>
              <a:rPr lang="en-US" sz="1400" b="0" i="0" u="none" strike="noStrike" baseline="0" dirty="0">
                <a:latin typeface="Arial" panose="020B0604020202020204" pitchFamily="34" charset="0"/>
              </a:rPr>
              <a:t>- An energy storage system registered with ERCOT for the purpose of providing energy or ancillary services to the ERCOT grid and associated facilities controlled by the generation entity that are behind the system's point o f interconnection, necessary for the operation o f the system, and not part of a manufacturing process that is separate from the generation of electricity. </a:t>
            </a:r>
            <a:endParaRPr lang="en-US" sz="1400" dirty="0">
              <a:latin typeface="Arial" panose="020B0604020202020204" pitchFamily="34" charset="0"/>
            </a:endParaRPr>
          </a:p>
          <a:p>
            <a:pPr marL="342900" indent="-342900">
              <a:buAutoNum type="arabicParenR"/>
            </a:pPr>
            <a:r>
              <a:rPr lang="en-US" sz="1400" b="1" i="0" u="none" strike="noStrike" baseline="0" dirty="0">
                <a:latin typeface="Arial" panose="020B0604020202020204" pitchFamily="34" charset="0"/>
              </a:rPr>
              <a:t>Generation entity </a:t>
            </a:r>
            <a:r>
              <a:rPr lang="en-US" sz="1400" b="0" i="0" u="none" strike="noStrike" baseline="0" dirty="0">
                <a:latin typeface="Arial" panose="020B0604020202020204" pitchFamily="34" charset="0"/>
              </a:rPr>
              <a:t>- An ERCOT-registered resource entity acting on behalf of an ERCOT-registered generation resource or energy storage resource. </a:t>
            </a:r>
          </a:p>
          <a:p>
            <a:pPr marL="342900" indent="-342900">
              <a:buFont typeface="Arial" panose="020B0604020202020204" pitchFamily="34" charset="0"/>
              <a:buAutoNum type="arabicParenR"/>
            </a:pPr>
            <a:r>
              <a:rPr lang="en-US" sz="1400" b="1" dirty="0"/>
              <a:t>Generation resource </a:t>
            </a:r>
            <a:r>
              <a:rPr lang="en-US" sz="1400" dirty="0"/>
              <a:t>- A generator capable of providing energy or ancillary services to the ERCOT grid and that is registered with ERCOT as a generation resource, as well as associated facilities controlled by the generation entity that are behind the generator's point of interconnection, necessary for the operation of the generator, and not part of a manufacturing process that is separate from the generation of electricity. </a:t>
            </a:r>
          </a:p>
          <a:p>
            <a:pPr marL="0" indent="0">
              <a:buNone/>
            </a:pPr>
            <a:endParaRPr lang="en-US" sz="1400" dirty="0"/>
          </a:p>
        </p:txBody>
      </p:sp>
      <p:sp>
        <p:nvSpPr>
          <p:cNvPr id="11" name="Content Placeholder 10">
            <a:extLst>
              <a:ext uri="{FF2B5EF4-FFF2-40B4-BE49-F238E27FC236}">
                <a16:creationId xmlns:a16="http://schemas.microsoft.com/office/drawing/2014/main" id="{CB0200A0-09CA-41F1-AA3C-6B5327728B67}"/>
              </a:ext>
            </a:extLst>
          </p:cNvPr>
          <p:cNvSpPr>
            <a:spLocks noGrp="1"/>
          </p:cNvSpPr>
          <p:nvPr>
            <p:ph sz="half" idx="2"/>
          </p:nvPr>
        </p:nvSpPr>
        <p:spPr>
          <a:xfrm>
            <a:off x="6172202" y="1235695"/>
            <a:ext cx="5181600" cy="4351338"/>
          </a:xfrm>
        </p:spPr>
        <p:txBody>
          <a:bodyPr vert="horz" lIns="91440" tIns="45720" rIns="91440" bIns="45720" rtlCol="0">
            <a:noAutofit/>
          </a:bodyPr>
          <a:lstStyle/>
          <a:p>
            <a:pPr marL="342900" indent="-342900">
              <a:buFont typeface="+mj-lt"/>
              <a:buAutoNum type="arabicParenR" startAt="5"/>
            </a:pPr>
            <a:r>
              <a:rPr lang="en-US" sz="1400" b="1" dirty="0">
                <a:latin typeface="Arial" panose="020B0604020202020204" pitchFamily="34" charset="0"/>
              </a:rPr>
              <a:t>Inspection</a:t>
            </a:r>
            <a:r>
              <a:rPr lang="en-US" sz="1400" dirty="0">
                <a:latin typeface="Arial" panose="020B0604020202020204" pitchFamily="34" charset="0"/>
              </a:rPr>
              <a:t> - Activities that ERCOT engages in to determine whether a generation entity is in compliance with all or parts </a:t>
            </a:r>
            <a:r>
              <a:rPr lang="en-US" sz="1400" dirty="0" err="1">
                <a:latin typeface="Arial" panose="020B0604020202020204" pitchFamily="34" charset="0"/>
              </a:rPr>
              <a:t>ofparagraph</a:t>
            </a:r>
            <a:r>
              <a:rPr lang="en-US" sz="1400" dirty="0">
                <a:latin typeface="Arial" panose="020B0604020202020204" pitchFamily="34" charset="0"/>
              </a:rPr>
              <a:t> (c)(1) </a:t>
            </a:r>
            <a:r>
              <a:rPr lang="en-US" sz="1400" dirty="0" err="1">
                <a:latin typeface="Arial" panose="020B0604020202020204" pitchFamily="34" charset="0"/>
              </a:rPr>
              <a:t>ofthis</a:t>
            </a:r>
            <a:r>
              <a:rPr lang="en-US" sz="1400" dirty="0">
                <a:latin typeface="Arial" panose="020B0604020202020204" pitchFamily="34" charset="0"/>
              </a:rPr>
              <a:t> section or whether a TSP is in compliance with all or parts of paragraph (f)(1) of this section. An inspection may include site visits; assessments of procedures; interviews; and review of information provided by a generation entity or TSP in response to a request by ERCOT, including review of evaluations conducted by the generation entity or TSP or its contractor. </a:t>
            </a:r>
          </a:p>
          <a:p>
            <a:pPr marL="342900" indent="-342900">
              <a:buFont typeface="+mj-lt"/>
              <a:buAutoNum type="arabicParenR" startAt="5"/>
            </a:pPr>
            <a:r>
              <a:rPr lang="en-US" sz="1400" b="1" dirty="0">
                <a:latin typeface="Arial" panose="020B0604020202020204" pitchFamily="34" charset="0"/>
              </a:rPr>
              <a:t>Resource</a:t>
            </a:r>
            <a:r>
              <a:rPr lang="en-US" sz="1400" dirty="0">
                <a:latin typeface="Arial" panose="020B0604020202020204" pitchFamily="34" charset="0"/>
              </a:rPr>
              <a:t> - A generation resource or energy storage resource. </a:t>
            </a:r>
          </a:p>
          <a:p>
            <a:pPr marL="342900" indent="-342900">
              <a:buFont typeface="+mj-lt"/>
              <a:buAutoNum type="arabicParenR" startAt="5"/>
            </a:pPr>
            <a:r>
              <a:rPr lang="en-US" sz="1400" b="1" dirty="0">
                <a:latin typeface="Arial" panose="020B0604020202020204" pitchFamily="34" charset="0"/>
              </a:rPr>
              <a:t>Weather emergency </a:t>
            </a:r>
            <a:r>
              <a:rPr lang="en-US" sz="1400" dirty="0">
                <a:latin typeface="Arial" panose="020B0604020202020204" pitchFamily="34" charset="0"/>
              </a:rPr>
              <a:t>- A situation resulting from weather conditions that produces significant risk for a TSP that firm load must be shed or a situation for which ERCOT provides advance notice to market participants involving weather-related risks to the ERCOT power region. </a:t>
            </a:r>
          </a:p>
          <a:p>
            <a:pPr marL="342900" indent="-342900">
              <a:buFont typeface="+mj-lt"/>
              <a:buAutoNum type="arabicParenR" startAt="5"/>
            </a:pPr>
            <a:r>
              <a:rPr lang="en-US" sz="1400" b="1" dirty="0">
                <a:latin typeface="Arial" panose="020B0604020202020204" pitchFamily="34" charset="0"/>
              </a:rPr>
              <a:t>Weather emergency preparation measures </a:t>
            </a:r>
            <a:r>
              <a:rPr lang="en-US" sz="1400" dirty="0">
                <a:latin typeface="Arial" panose="020B0604020202020204" pitchFamily="34" charset="0"/>
              </a:rPr>
              <a:t>- Measures that a generation entity or TSP takes to support the function of a facility during a weather emergency. </a:t>
            </a:r>
          </a:p>
        </p:txBody>
      </p:sp>
      <p:pic>
        <p:nvPicPr>
          <p:cNvPr id="6" name="Picture 11">
            <a:extLst>
              <a:ext uri="{FF2B5EF4-FFF2-40B4-BE49-F238E27FC236}">
                <a16:creationId xmlns:a16="http://schemas.microsoft.com/office/drawing/2014/main" id="{8BBA899A-2D69-4134-A893-C96EA1398C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480" y="349250"/>
            <a:ext cx="746125" cy="773113"/>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AC3AFC3A-939B-4B68-8A45-1B5DE415B7D4}"/>
              </a:ext>
            </a:extLst>
          </p:cNvPr>
          <p:cNvSpPr>
            <a:spLocks noGrp="1"/>
          </p:cNvSpPr>
          <p:nvPr>
            <p:ph type="dt" sz="half" idx="10"/>
          </p:nvPr>
        </p:nvSpPr>
        <p:spPr/>
        <p:txBody>
          <a:bodyPr/>
          <a:lstStyle/>
          <a:p>
            <a:r>
              <a:rPr lang="en-US"/>
              <a:t>11/9/2021</a:t>
            </a:r>
          </a:p>
        </p:txBody>
      </p:sp>
      <p:sp>
        <p:nvSpPr>
          <p:cNvPr id="3" name="Footer Placeholder 2">
            <a:extLst>
              <a:ext uri="{FF2B5EF4-FFF2-40B4-BE49-F238E27FC236}">
                <a16:creationId xmlns:a16="http://schemas.microsoft.com/office/drawing/2014/main" id="{DB0619D6-F5FA-41AE-A9B8-B5C90D211530}"/>
              </a:ext>
            </a:extLst>
          </p:cNvPr>
          <p:cNvSpPr>
            <a:spLocks noGrp="1"/>
          </p:cNvSpPr>
          <p:nvPr>
            <p:ph type="ftr" sz="quarter" idx="11"/>
          </p:nvPr>
        </p:nvSpPr>
        <p:spPr/>
        <p:txBody>
          <a:bodyPr/>
          <a:lstStyle/>
          <a:p>
            <a:r>
              <a:rPr lang="en-US"/>
              <a:t>Public Utility Commission Texas</a:t>
            </a:r>
          </a:p>
        </p:txBody>
      </p:sp>
      <p:sp>
        <p:nvSpPr>
          <p:cNvPr id="4" name="Slide Number Placeholder 3">
            <a:extLst>
              <a:ext uri="{FF2B5EF4-FFF2-40B4-BE49-F238E27FC236}">
                <a16:creationId xmlns:a16="http://schemas.microsoft.com/office/drawing/2014/main" id="{610A6A08-0A91-45B2-81FA-E5B46ADA08AE}"/>
              </a:ext>
            </a:extLst>
          </p:cNvPr>
          <p:cNvSpPr>
            <a:spLocks noGrp="1"/>
          </p:cNvSpPr>
          <p:nvPr>
            <p:ph type="sldNum" sz="quarter" idx="12"/>
          </p:nvPr>
        </p:nvSpPr>
        <p:spPr/>
        <p:txBody>
          <a:bodyPr/>
          <a:lstStyle/>
          <a:p>
            <a:fld id="{9C5AA5D2-846D-420F-997F-C6663BF0B955}" type="slidenum">
              <a:rPr lang="en-US" smtClean="0"/>
              <a:t>3</a:t>
            </a:fld>
            <a:endParaRPr lang="en-US"/>
          </a:p>
        </p:txBody>
      </p:sp>
    </p:spTree>
    <p:extLst>
      <p:ext uri="{BB962C8B-B14F-4D97-AF65-F5344CB8AC3E}">
        <p14:creationId xmlns:p14="http://schemas.microsoft.com/office/powerpoint/2010/main" val="3425195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B95443C-6334-4F83-8177-DBC76DA67D66}"/>
              </a:ext>
            </a:extLst>
          </p:cNvPr>
          <p:cNvSpPr txBox="1"/>
          <p:nvPr/>
        </p:nvSpPr>
        <p:spPr>
          <a:xfrm>
            <a:off x="3047509" y="765267"/>
            <a:ext cx="6096982" cy="830997"/>
          </a:xfrm>
          <a:prstGeom prst="rect">
            <a:avLst/>
          </a:prstGeom>
          <a:noFill/>
        </p:spPr>
        <p:txBody>
          <a:bodyPr wrap="square">
            <a:spAutoFit/>
          </a:bodyPr>
          <a:lstStyle/>
          <a:p>
            <a:r>
              <a:rPr lang="en-US" sz="2400" dirty="0"/>
              <a:t>(f) Weather emergency preparedness reliability standards for a TSP. </a:t>
            </a:r>
          </a:p>
        </p:txBody>
      </p:sp>
      <p:sp>
        <p:nvSpPr>
          <p:cNvPr id="7" name="TextBox 6">
            <a:extLst>
              <a:ext uri="{FF2B5EF4-FFF2-40B4-BE49-F238E27FC236}">
                <a16:creationId xmlns:a16="http://schemas.microsoft.com/office/drawing/2014/main" id="{64C4F085-F96C-4D51-BF51-095DD2FC8746}"/>
              </a:ext>
            </a:extLst>
          </p:cNvPr>
          <p:cNvSpPr txBox="1"/>
          <p:nvPr/>
        </p:nvSpPr>
        <p:spPr>
          <a:xfrm>
            <a:off x="3048492" y="1706926"/>
            <a:ext cx="6096982" cy="3785652"/>
          </a:xfrm>
          <a:prstGeom prst="rect">
            <a:avLst/>
          </a:prstGeom>
          <a:noFill/>
        </p:spPr>
        <p:txBody>
          <a:bodyPr wrap="square">
            <a:spAutoFit/>
          </a:bodyPr>
          <a:lstStyle/>
          <a:p>
            <a:pPr marL="457200" indent="-457200" algn="l">
              <a:buAutoNum type="arabicParenBoth"/>
            </a:pPr>
            <a:r>
              <a:rPr lang="en-US" sz="2000" dirty="0"/>
              <a:t>By December 1,2021, a TSP must complete the following winter weather preparations for its transmission system and facilities. </a:t>
            </a:r>
          </a:p>
          <a:p>
            <a:pPr lvl="1"/>
            <a:r>
              <a:rPr lang="en-US" sz="2000" dirty="0"/>
              <a:t>(A) Use best efforts to implement weather emergency preparation measures intended to ensure the sustained operation of all cold weather critical components during winter weather conditions, including weatherization, staffing plans, operational readiness, and structural preparations; secure sufficient chemicals, auxiliary fuels, and other materials; and personnel required to operate the transmission system and facilities;</a:t>
            </a:r>
            <a:endParaRPr lang="en-US" dirty="0"/>
          </a:p>
        </p:txBody>
      </p:sp>
      <p:pic>
        <p:nvPicPr>
          <p:cNvPr id="4" name="Picture 11">
            <a:extLst>
              <a:ext uri="{FF2B5EF4-FFF2-40B4-BE49-F238E27FC236}">
                <a16:creationId xmlns:a16="http://schemas.microsoft.com/office/drawing/2014/main" id="{88F18487-80F3-4805-9E84-A7F8FD78CA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480" y="349250"/>
            <a:ext cx="746125" cy="773113"/>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0972DA52-3AE1-4E54-A92A-C3BB91A8CC6B}"/>
              </a:ext>
            </a:extLst>
          </p:cNvPr>
          <p:cNvSpPr>
            <a:spLocks noGrp="1"/>
          </p:cNvSpPr>
          <p:nvPr>
            <p:ph type="dt" sz="half" idx="10"/>
          </p:nvPr>
        </p:nvSpPr>
        <p:spPr/>
        <p:txBody>
          <a:bodyPr/>
          <a:lstStyle/>
          <a:p>
            <a:r>
              <a:rPr lang="en-US"/>
              <a:t>11/9/2021</a:t>
            </a:r>
          </a:p>
        </p:txBody>
      </p:sp>
      <p:sp>
        <p:nvSpPr>
          <p:cNvPr id="3" name="Footer Placeholder 2">
            <a:extLst>
              <a:ext uri="{FF2B5EF4-FFF2-40B4-BE49-F238E27FC236}">
                <a16:creationId xmlns:a16="http://schemas.microsoft.com/office/drawing/2014/main" id="{C6323370-446B-4C8D-8653-587A8FD6077D}"/>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37916F63-1F01-4BF3-8178-6EB6F575CD9F}"/>
              </a:ext>
            </a:extLst>
          </p:cNvPr>
          <p:cNvSpPr>
            <a:spLocks noGrp="1"/>
          </p:cNvSpPr>
          <p:nvPr>
            <p:ph type="sldNum" sz="quarter" idx="12"/>
          </p:nvPr>
        </p:nvSpPr>
        <p:spPr/>
        <p:txBody>
          <a:bodyPr/>
          <a:lstStyle/>
          <a:p>
            <a:fld id="{9C5AA5D2-846D-420F-997F-C6663BF0B955}" type="slidenum">
              <a:rPr lang="en-US" smtClean="0"/>
              <a:t>4</a:t>
            </a:fld>
            <a:endParaRPr lang="en-US"/>
          </a:p>
        </p:txBody>
      </p:sp>
    </p:spTree>
    <p:extLst>
      <p:ext uri="{BB962C8B-B14F-4D97-AF65-F5344CB8AC3E}">
        <p14:creationId xmlns:p14="http://schemas.microsoft.com/office/powerpoint/2010/main" val="1666464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CC22DF8-7B3E-4680-8A3D-353964AF7F3B}"/>
              </a:ext>
            </a:extLst>
          </p:cNvPr>
          <p:cNvSpPr txBox="1"/>
          <p:nvPr/>
        </p:nvSpPr>
        <p:spPr>
          <a:xfrm>
            <a:off x="3048492" y="348830"/>
            <a:ext cx="6096982" cy="6063198"/>
          </a:xfrm>
          <a:prstGeom prst="rect">
            <a:avLst/>
          </a:prstGeom>
          <a:noFill/>
        </p:spPr>
        <p:txBody>
          <a:bodyPr wrap="square">
            <a:spAutoFit/>
          </a:bodyPr>
          <a:lstStyle/>
          <a:p>
            <a:pPr algn="l"/>
            <a:r>
              <a:rPr lang="en-US" sz="2000" dirty="0"/>
              <a:t>(B) Confirm the ability of all systems and subsystems containing cold weather critical components required to ensure operation of each of the TSP's substations within the design and operating limitations addressed in subparagraph (1)(G) of this paragraph; </a:t>
            </a:r>
          </a:p>
          <a:p>
            <a:pPr algn="l"/>
            <a:endParaRPr lang="en-US" sz="2000" dirty="0"/>
          </a:p>
          <a:p>
            <a:pPr algn="l"/>
            <a:r>
              <a:rPr lang="en-US" sz="2000" dirty="0"/>
              <a:t>(C) Use best efforts to address cold weather critical component failures that occurred because of winter weather conditions in the period between November 30,2020 and March 1,2021; </a:t>
            </a:r>
          </a:p>
          <a:p>
            <a:pPr algn="l"/>
            <a:endParaRPr lang="en-US" sz="2000" dirty="0"/>
          </a:p>
          <a:p>
            <a:pPr algn="l"/>
            <a:r>
              <a:rPr lang="en-US" sz="2000" dirty="0"/>
              <a:t>(D) Provide training on winter weather preparations and operations to relevant operational personnel; </a:t>
            </a:r>
          </a:p>
          <a:p>
            <a:pPr algn="l"/>
            <a:endParaRPr lang="en-US" sz="2000" dirty="0"/>
          </a:p>
          <a:p>
            <a:pPr algn="l"/>
            <a:r>
              <a:rPr lang="en-US" dirty="0"/>
              <a:t>(E) Confirm that the sulfur hexafluoride gas in breakers and metering and other electrical equipment is at the correct pressure and temperature to operate safely during winter weather emergencies, and perform annual maintenance that tests sulfur hexafluoride breaker heaters and supporting circuitry to assure that they are functional;</a:t>
            </a:r>
          </a:p>
        </p:txBody>
      </p:sp>
      <p:pic>
        <p:nvPicPr>
          <p:cNvPr id="3" name="Picture 11">
            <a:extLst>
              <a:ext uri="{FF2B5EF4-FFF2-40B4-BE49-F238E27FC236}">
                <a16:creationId xmlns:a16="http://schemas.microsoft.com/office/drawing/2014/main" id="{B0C4EF3C-F76E-4EAE-AAE9-C8D525961E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480" y="349250"/>
            <a:ext cx="746125" cy="773113"/>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902EC2CA-E585-4945-8A30-02B5D8DBAEE1}"/>
              </a:ext>
            </a:extLst>
          </p:cNvPr>
          <p:cNvSpPr>
            <a:spLocks noGrp="1"/>
          </p:cNvSpPr>
          <p:nvPr>
            <p:ph type="dt" sz="half" idx="10"/>
          </p:nvPr>
        </p:nvSpPr>
        <p:spPr/>
        <p:txBody>
          <a:bodyPr/>
          <a:lstStyle/>
          <a:p>
            <a:r>
              <a:rPr lang="en-US"/>
              <a:t>11/9/2021</a:t>
            </a:r>
          </a:p>
        </p:txBody>
      </p:sp>
      <p:sp>
        <p:nvSpPr>
          <p:cNvPr id="4" name="Footer Placeholder 3">
            <a:extLst>
              <a:ext uri="{FF2B5EF4-FFF2-40B4-BE49-F238E27FC236}">
                <a16:creationId xmlns:a16="http://schemas.microsoft.com/office/drawing/2014/main" id="{8BEB23B3-F1E2-4900-8B39-9B3ADB0E7F43}"/>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A9F7678C-02A7-4660-80B7-6D8129AB1C28}"/>
              </a:ext>
            </a:extLst>
          </p:cNvPr>
          <p:cNvSpPr>
            <a:spLocks noGrp="1"/>
          </p:cNvSpPr>
          <p:nvPr>
            <p:ph type="sldNum" sz="quarter" idx="12"/>
          </p:nvPr>
        </p:nvSpPr>
        <p:spPr/>
        <p:txBody>
          <a:bodyPr/>
          <a:lstStyle/>
          <a:p>
            <a:fld id="{9C5AA5D2-846D-420F-997F-C6663BF0B955}" type="slidenum">
              <a:rPr lang="en-US" smtClean="0"/>
              <a:t>5</a:t>
            </a:fld>
            <a:endParaRPr lang="en-US"/>
          </a:p>
        </p:txBody>
      </p:sp>
    </p:spTree>
    <p:extLst>
      <p:ext uri="{BB962C8B-B14F-4D97-AF65-F5344CB8AC3E}">
        <p14:creationId xmlns:p14="http://schemas.microsoft.com/office/powerpoint/2010/main" val="3251854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4F3D3FF-9FF5-44C8-A5D8-64DBDF5E4517}"/>
              </a:ext>
            </a:extLst>
          </p:cNvPr>
          <p:cNvSpPr txBox="1"/>
          <p:nvPr/>
        </p:nvSpPr>
        <p:spPr>
          <a:xfrm>
            <a:off x="3047509" y="1720840"/>
            <a:ext cx="6096982" cy="3693319"/>
          </a:xfrm>
          <a:prstGeom prst="rect">
            <a:avLst/>
          </a:prstGeom>
          <a:noFill/>
        </p:spPr>
        <p:txBody>
          <a:bodyPr wrap="square">
            <a:spAutoFit/>
          </a:bodyPr>
          <a:lstStyle/>
          <a:p>
            <a:r>
              <a:rPr lang="en-US" dirty="0"/>
              <a:t>(F) Confirm the operability of power transformers and auto transformers in winter weather emergencies by: </a:t>
            </a:r>
          </a:p>
          <a:p>
            <a:pPr marL="857250" lvl="1" indent="-400050">
              <a:buAutoNum type="romanLcParenBoth"/>
            </a:pPr>
            <a:r>
              <a:rPr lang="en-US" dirty="0"/>
              <a:t>Checking heaters in the control cabinets; </a:t>
            </a:r>
          </a:p>
          <a:p>
            <a:pPr marL="857250" lvl="1" indent="-400050">
              <a:buAutoNum type="romanLcParenBoth"/>
            </a:pPr>
            <a:r>
              <a:rPr lang="en-US" dirty="0"/>
              <a:t>Verifying that main tank oil levels are appropriate for actual oil temperature; </a:t>
            </a:r>
          </a:p>
          <a:p>
            <a:pPr marL="857250" lvl="1" indent="-400050">
              <a:buAutoNum type="romanLcParenBoth"/>
            </a:pPr>
            <a:r>
              <a:rPr lang="en-US" dirty="0"/>
              <a:t>Checking bushing oil levels; and </a:t>
            </a:r>
          </a:p>
          <a:p>
            <a:pPr marL="857250" lvl="1" indent="-400050">
              <a:buAutoNum type="romanLcParenBoth"/>
            </a:pPr>
            <a:r>
              <a:rPr lang="en-US" dirty="0"/>
              <a:t>Checking the nitrogen pressure, if necessary. </a:t>
            </a:r>
          </a:p>
          <a:p>
            <a:endParaRPr lang="en-US" dirty="0"/>
          </a:p>
          <a:p>
            <a:r>
              <a:rPr lang="en-US" dirty="0"/>
              <a:t>(G) Determine minimum design temperature or minimum experienced operating temperature, and other operating limitations based on temperature, precipitation, humidity, wind speed, and wind direction for facilities containing cold weather critical components. </a:t>
            </a:r>
          </a:p>
        </p:txBody>
      </p:sp>
      <p:pic>
        <p:nvPicPr>
          <p:cNvPr id="3" name="Picture 11">
            <a:extLst>
              <a:ext uri="{FF2B5EF4-FFF2-40B4-BE49-F238E27FC236}">
                <a16:creationId xmlns:a16="http://schemas.microsoft.com/office/drawing/2014/main" id="{293893A6-72BF-4D8F-8B33-0FCB9E886E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480" y="349250"/>
            <a:ext cx="746125" cy="773113"/>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E8DE7C0D-6381-4210-AF87-8967D349DE11}"/>
              </a:ext>
            </a:extLst>
          </p:cNvPr>
          <p:cNvSpPr>
            <a:spLocks noGrp="1"/>
          </p:cNvSpPr>
          <p:nvPr>
            <p:ph type="dt" sz="half" idx="10"/>
          </p:nvPr>
        </p:nvSpPr>
        <p:spPr/>
        <p:txBody>
          <a:bodyPr/>
          <a:lstStyle/>
          <a:p>
            <a:r>
              <a:rPr lang="en-US"/>
              <a:t>11/9/2021</a:t>
            </a:r>
          </a:p>
        </p:txBody>
      </p:sp>
      <p:sp>
        <p:nvSpPr>
          <p:cNvPr id="4" name="Footer Placeholder 3">
            <a:extLst>
              <a:ext uri="{FF2B5EF4-FFF2-40B4-BE49-F238E27FC236}">
                <a16:creationId xmlns:a16="http://schemas.microsoft.com/office/drawing/2014/main" id="{34D73B41-8155-4B7C-A96A-24D7B35815CF}"/>
              </a:ext>
            </a:extLst>
          </p:cNvPr>
          <p:cNvSpPr>
            <a:spLocks noGrp="1"/>
          </p:cNvSpPr>
          <p:nvPr>
            <p:ph type="ftr" sz="quarter" idx="11"/>
          </p:nvPr>
        </p:nvSpPr>
        <p:spPr/>
        <p:txBody>
          <a:bodyPr/>
          <a:lstStyle/>
          <a:p>
            <a:r>
              <a:rPr lang="en-US"/>
              <a:t>Public Utility Commission Texas</a:t>
            </a:r>
          </a:p>
        </p:txBody>
      </p:sp>
      <p:sp>
        <p:nvSpPr>
          <p:cNvPr id="6" name="Slide Number Placeholder 5">
            <a:extLst>
              <a:ext uri="{FF2B5EF4-FFF2-40B4-BE49-F238E27FC236}">
                <a16:creationId xmlns:a16="http://schemas.microsoft.com/office/drawing/2014/main" id="{6F9173CE-7A94-4579-AA24-2957AE5F1672}"/>
              </a:ext>
            </a:extLst>
          </p:cNvPr>
          <p:cNvSpPr>
            <a:spLocks noGrp="1"/>
          </p:cNvSpPr>
          <p:nvPr>
            <p:ph type="sldNum" sz="quarter" idx="12"/>
          </p:nvPr>
        </p:nvSpPr>
        <p:spPr/>
        <p:txBody>
          <a:bodyPr/>
          <a:lstStyle/>
          <a:p>
            <a:fld id="{9C5AA5D2-846D-420F-997F-C6663BF0B955}" type="slidenum">
              <a:rPr lang="en-US" smtClean="0"/>
              <a:t>6</a:t>
            </a:fld>
            <a:endParaRPr lang="en-US"/>
          </a:p>
        </p:txBody>
      </p:sp>
    </p:spTree>
    <p:extLst>
      <p:ext uri="{BB962C8B-B14F-4D97-AF65-F5344CB8AC3E}">
        <p14:creationId xmlns:p14="http://schemas.microsoft.com/office/powerpoint/2010/main" val="39017212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884</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Weatherization Rule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Weatherization Rule</dc:title>
  <dc:creator>Albert Esser</dc:creator>
  <cp:lastModifiedBy>Albert Esser</cp:lastModifiedBy>
  <cp:revision>7</cp:revision>
  <dcterms:created xsi:type="dcterms:W3CDTF">2021-11-09T17:15:43Z</dcterms:created>
  <dcterms:modified xsi:type="dcterms:W3CDTF">2021-11-12T14:20:20Z</dcterms:modified>
</cp:coreProperties>
</file>