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82" r:id="rId8"/>
    <p:sldId id="283" r:id="rId9"/>
    <p:sldId id="333" r:id="rId10"/>
    <p:sldId id="330" r:id="rId11"/>
    <p:sldId id="33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6" autoAdjust="0"/>
    <p:restoredTop sz="95417" autoAdjust="0"/>
  </p:normalViewPr>
  <p:slideViewPr>
    <p:cSldViewPr showGuides="1">
      <p:cViewPr varScale="1">
        <p:scale>
          <a:sx n="109" d="100"/>
          <a:sy n="109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CMWG\2021_11\RENA_August_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CMWG\2021_11\RENA_August_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CMWG\2021_11\RENA_August_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CMWG\2021_11\072021_crrba_plo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CMWG\2021_11\072021_crrba_plo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Monthly RENA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Monthly!$Q$2</c:f>
              <c:strCache>
                <c:ptCount val="1"/>
                <c:pt idx="0">
                  <c:v>RENA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BDE-4B50-92BB-31B4B413766A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BDE-4B50-92BB-31B4B413766A}"/>
              </c:ext>
            </c:extLst>
          </c:dPt>
          <c:cat>
            <c:strRef>
              <c:f>Monthly!$P$3:$P$27</c:f>
              <c:strCache>
                <c:ptCount val="25"/>
                <c:pt idx="0">
                  <c:v>2019_8</c:v>
                </c:pt>
                <c:pt idx="1">
                  <c:v>2019_9</c:v>
                </c:pt>
                <c:pt idx="2">
                  <c:v>2019_10</c:v>
                </c:pt>
                <c:pt idx="3">
                  <c:v>2019_11</c:v>
                </c:pt>
                <c:pt idx="4">
                  <c:v>2019_12</c:v>
                </c:pt>
                <c:pt idx="5">
                  <c:v>2020_1</c:v>
                </c:pt>
                <c:pt idx="6">
                  <c:v>2020_2</c:v>
                </c:pt>
                <c:pt idx="7">
                  <c:v>2020_3</c:v>
                </c:pt>
                <c:pt idx="8">
                  <c:v>2020_4</c:v>
                </c:pt>
                <c:pt idx="9">
                  <c:v>2020_5</c:v>
                </c:pt>
                <c:pt idx="10">
                  <c:v>2020_6</c:v>
                </c:pt>
                <c:pt idx="11">
                  <c:v>2020_7</c:v>
                </c:pt>
                <c:pt idx="12">
                  <c:v>2020_8</c:v>
                </c:pt>
                <c:pt idx="13">
                  <c:v>2020_9</c:v>
                </c:pt>
                <c:pt idx="14">
                  <c:v>2020_10</c:v>
                </c:pt>
                <c:pt idx="15">
                  <c:v>2020_11</c:v>
                </c:pt>
                <c:pt idx="16">
                  <c:v>2020_12</c:v>
                </c:pt>
                <c:pt idx="17">
                  <c:v>2021_1</c:v>
                </c:pt>
                <c:pt idx="18">
                  <c:v>2021_2</c:v>
                </c:pt>
                <c:pt idx="19">
                  <c:v>2021_3</c:v>
                </c:pt>
                <c:pt idx="20">
                  <c:v>2021_4</c:v>
                </c:pt>
                <c:pt idx="21">
                  <c:v>2021_5</c:v>
                </c:pt>
                <c:pt idx="22">
                  <c:v>2021_6</c:v>
                </c:pt>
                <c:pt idx="23">
                  <c:v>2021_7</c:v>
                </c:pt>
                <c:pt idx="24">
                  <c:v>2021_8</c:v>
                </c:pt>
              </c:strCache>
            </c:strRef>
          </c:cat>
          <c:val>
            <c:numRef>
              <c:f>Monthly!$Q$3:$Q$27</c:f>
              <c:numCache>
                <c:formatCode>General</c:formatCode>
                <c:ptCount val="25"/>
                <c:pt idx="0">
                  <c:v>2689013.3</c:v>
                </c:pt>
                <c:pt idx="1">
                  <c:v>6604.220000000525</c:v>
                </c:pt>
                <c:pt idx="2">
                  <c:v>5782591.5900000045</c:v>
                </c:pt>
                <c:pt idx="3">
                  <c:v>-5054952.3899999987</c:v>
                </c:pt>
                <c:pt idx="4">
                  <c:v>9942188.320000004</c:v>
                </c:pt>
                <c:pt idx="5">
                  <c:v>6398653.7600000007</c:v>
                </c:pt>
                <c:pt idx="6">
                  <c:v>7591379.410000002</c:v>
                </c:pt>
                <c:pt idx="7">
                  <c:v>26975003.069999997</c:v>
                </c:pt>
                <c:pt idx="8">
                  <c:v>2782950.2200000007</c:v>
                </c:pt>
                <c:pt idx="9">
                  <c:v>14204605.040000008</c:v>
                </c:pt>
                <c:pt idx="10">
                  <c:v>-295501.83</c:v>
                </c:pt>
                <c:pt idx="11">
                  <c:v>1374127.76</c:v>
                </c:pt>
                <c:pt idx="12">
                  <c:v>-13329665.039999999</c:v>
                </c:pt>
                <c:pt idx="13">
                  <c:v>5265833.459999999</c:v>
                </c:pt>
                <c:pt idx="14">
                  <c:v>-2876364.1299999994</c:v>
                </c:pt>
                <c:pt idx="15">
                  <c:v>22308654.66</c:v>
                </c:pt>
                <c:pt idx="16">
                  <c:v>5117961.3900000006</c:v>
                </c:pt>
                <c:pt idx="17">
                  <c:v>5414406.5199999986</c:v>
                </c:pt>
                <c:pt idx="18">
                  <c:v>-57004649.330000006</c:v>
                </c:pt>
                <c:pt idx="19">
                  <c:v>15662765.750000004</c:v>
                </c:pt>
                <c:pt idx="20">
                  <c:v>9977037.0099999998</c:v>
                </c:pt>
                <c:pt idx="21">
                  <c:v>1036128.2299999999</c:v>
                </c:pt>
                <c:pt idx="22">
                  <c:v>-2338743.7100000004</c:v>
                </c:pt>
                <c:pt idx="23">
                  <c:v>1682468.5200000003</c:v>
                </c:pt>
                <c:pt idx="24">
                  <c:v>2079333.04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DE-4B50-92BB-31B4B41376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674208"/>
        <c:axId val="467677344"/>
      </c:barChart>
      <c:catAx>
        <c:axId val="46767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7344"/>
        <c:crosses val="autoZero"/>
        <c:auto val="1"/>
        <c:lblAlgn val="ctr"/>
        <c:lblOffset val="100"/>
        <c:tickLblSkip val="3"/>
        <c:noMultiLvlLbl val="0"/>
      </c:catAx>
      <c:valAx>
        <c:axId val="467677344"/>
        <c:scaling>
          <c:orientation val="minMax"/>
          <c:max val="30000000"/>
          <c:min val="-6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4208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baseline="0">
                <a:effectLst/>
              </a:rPr>
              <a:t>Daily RENA vs RT Congestion Rent</a:t>
            </a:r>
            <a:endParaRPr lang="en-US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Aug_RENA!$I$1</c:f>
              <c:strCache>
                <c:ptCount val="1"/>
                <c:pt idx="0">
                  <c:v>Sum of RT Congestion Rent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Aug_RENA!$H$2:$H$32</c:f>
              <c:numCache>
                <c:formatCode>m/d/yyyy</c:formatCode>
                <c:ptCount val="31"/>
                <c:pt idx="0">
                  <c:v>44409</c:v>
                </c:pt>
                <c:pt idx="1">
                  <c:v>44410</c:v>
                </c:pt>
                <c:pt idx="2">
                  <c:v>44411</c:v>
                </c:pt>
                <c:pt idx="3">
                  <c:v>44412</c:v>
                </c:pt>
                <c:pt idx="4">
                  <c:v>44413</c:v>
                </c:pt>
                <c:pt idx="5">
                  <c:v>44414</c:v>
                </c:pt>
                <c:pt idx="6">
                  <c:v>44415</c:v>
                </c:pt>
                <c:pt idx="7">
                  <c:v>44416</c:v>
                </c:pt>
                <c:pt idx="8">
                  <c:v>44417</c:v>
                </c:pt>
                <c:pt idx="9">
                  <c:v>44418</c:v>
                </c:pt>
                <c:pt idx="10">
                  <c:v>44419</c:v>
                </c:pt>
                <c:pt idx="11">
                  <c:v>44420</c:v>
                </c:pt>
                <c:pt idx="12">
                  <c:v>44421</c:v>
                </c:pt>
                <c:pt idx="13">
                  <c:v>44422</c:v>
                </c:pt>
                <c:pt idx="14">
                  <c:v>44423</c:v>
                </c:pt>
                <c:pt idx="15">
                  <c:v>44424</c:v>
                </c:pt>
                <c:pt idx="16">
                  <c:v>44425</c:v>
                </c:pt>
                <c:pt idx="17">
                  <c:v>44426</c:v>
                </c:pt>
                <c:pt idx="18">
                  <c:v>44427</c:v>
                </c:pt>
                <c:pt idx="19">
                  <c:v>44428</c:v>
                </c:pt>
                <c:pt idx="20">
                  <c:v>44429</c:v>
                </c:pt>
                <c:pt idx="21">
                  <c:v>44430</c:v>
                </c:pt>
                <c:pt idx="22">
                  <c:v>44431</c:v>
                </c:pt>
                <c:pt idx="23">
                  <c:v>44432</c:v>
                </c:pt>
                <c:pt idx="24">
                  <c:v>44433</c:v>
                </c:pt>
                <c:pt idx="25">
                  <c:v>44434</c:v>
                </c:pt>
                <c:pt idx="26">
                  <c:v>44435</c:v>
                </c:pt>
                <c:pt idx="27">
                  <c:v>44436</c:v>
                </c:pt>
                <c:pt idx="28">
                  <c:v>44437</c:v>
                </c:pt>
                <c:pt idx="29">
                  <c:v>44438</c:v>
                </c:pt>
                <c:pt idx="30">
                  <c:v>44439</c:v>
                </c:pt>
              </c:numCache>
            </c:numRef>
          </c:cat>
          <c:val>
            <c:numRef>
              <c:f>Aug_RENA!$I$2:$I$32</c:f>
              <c:numCache>
                <c:formatCode>#,##0.0</c:formatCode>
                <c:ptCount val="31"/>
                <c:pt idx="0">
                  <c:v>962705.58546760003</c:v>
                </c:pt>
                <c:pt idx="1">
                  <c:v>641607.24399962998</c:v>
                </c:pt>
                <c:pt idx="2">
                  <c:v>978049.14939569996</c:v>
                </c:pt>
                <c:pt idx="3">
                  <c:v>342041.50195000006</c:v>
                </c:pt>
                <c:pt idx="4">
                  <c:v>129134.32059429001</c:v>
                </c:pt>
                <c:pt idx="5">
                  <c:v>1356337.5629917399</c:v>
                </c:pt>
                <c:pt idx="6">
                  <c:v>4812876.5802742438</c:v>
                </c:pt>
                <c:pt idx="7">
                  <c:v>5531857.8311102008</c:v>
                </c:pt>
                <c:pt idx="8">
                  <c:v>7664923.2655544207</c:v>
                </c:pt>
                <c:pt idx="9">
                  <c:v>9624751.4886165373</c:v>
                </c:pt>
                <c:pt idx="10">
                  <c:v>3835325.3591690883</c:v>
                </c:pt>
                <c:pt idx="11">
                  <c:v>2675376.8944976046</c:v>
                </c:pt>
                <c:pt idx="12">
                  <c:v>1009608.4405062</c:v>
                </c:pt>
                <c:pt idx="13">
                  <c:v>48169.34292037</c:v>
                </c:pt>
                <c:pt idx="14">
                  <c:v>158780.2651936</c:v>
                </c:pt>
                <c:pt idx="15">
                  <c:v>196574.755095217</c:v>
                </c:pt>
                <c:pt idx="16">
                  <c:v>1056768.4566151001</c:v>
                </c:pt>
                <c:pt idx="17">
                  <c:v>2637446.5526081002</c:v>
                </c:pt>
                <c:pt idx="18">
                  <c:v>8894741.7966361698</c:v>
                </c:pt>
                <c:pt idx="19">
                  <c:v>4097405.9597940403</c:v>
                </c:pt>
                <c:pt idx="20">
                  <c:v>1990862.0180672999</c:v>
                </c:pt>
                <c:pt idx="21">
                  <c:v>3957162.8021521973</c:v>
                </c:pt>
                <c:pt idx="22">
                  <c:v>3725456.9230488497</c:v>
                </c:pt>
                <c:pt idx="23">
                  <c:v>3688955.6857187124</c:v>
                </c:pt>
                <c:pt idx="24">
                  <c:v>1971059.6355594902</c:v>
                </c:pt>
                <c:pt idx="25">
                  <c:v>1555017.9046993</c:v>
                </c:pt>
                <c:pt idx="26">
                  <c:v>526105.01116710005</c:v>
                </c:pt>
                <c:pt idx="27">
                  <c:v>857889.03351860004</c:v>
                </c:pt>
                <c:pt idx="28">
                  <c:v>654251.31672</c:v>
                </c:pt>
                <c:pt idx="29">
                  <c:v>1257569.5548532102</c:v>
                </c:pt>
                <c:pt idx="30">
                  <c:v>2186538.2475365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DC-44BE-BD09-70FC50A18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8200368"/>
        <c:axId val="846835072"/>
      </c:areaChart>
      <c:barChart>
        <c:barDir val="col"/>
        <c:grouping val="clustered"/>
        <c:varyColors val="0"/>
        <c:ser>
          <c:idx val="1"/>
          <c:order val="1"/>
          <c:tx>
            <c:strRef>
              <c:f>Aug_RENA!$E$1</c:f>
              <c:strCache>
                <c:ptCount val="1"/>
                <c:pt idx="0">
                  <c:v>RENA</c:v>
                </c:pt>
              </c:strCache>
            </c:strRef>
          </c:tx>
          <c:spPr>
            <a:solidFill>
              <a:schemeClr val="accent2"/>
            </a:solidFill>
            <a:ln w="25400">
              <a:noFill/>
            </a:ln>
            <a:effectLst/>
          </c:spPr>
          <c:invertIfNegative val="0"/>
          <c:cat>
            <c:numRef>
              <c:f>Aug_RENA!$H$2:$H$32</c:f>
              <c:numCache>
                <c:formatCode>m/d/yyyy</c:formatCode>
                <c:ptCount val="31"/>
                <c:pt idx="0">
                  <c:v>44409</c:v>
                </c:pt>
                <c:pt idx="1">
                  <c:v>44410</c:v>
                </c:pt>
                <c:pt idx="2">
                  <c:v>44411</c:v>
                </c:pt>
                <c:pt idx="3">
                  <c:v>44412</c:v>
                </c:pt>
                <c:pt idx="4">
                  <c:v>44413</c:v>
                </c:pt>
                <c:pt idx="5">
                  <c:v>44414</c:v>
                </c:pt>
                <c:pt idx="6">
                  <c:v>44415</c:v>
                </c:pt>
                <c:pt idx="7">
                  <c:v>44416</c:v>
                </c:pt>
                <c:pt idx="8">
                  <c:v>44417</c:v>
                </c:pt>
                <c:pt idx="9">
                  <c:v>44418</c:v>
                </c:pt>
                <c:pt idx="10">
                  <c:v>44419</c:v>
                </c:pt>
                <c:pt idx="11">
                  <c:v>44420</c:v>
                </c:pt>
                <c:pt idx="12">
                  <c:v>44421</c:v>
                </c:pt>
                <c:pt idx="13">
                  <c:v>44422</c:v>
                </c:pt>
                <c:pt idx="14">
                  <c:v>44423</c:v>
                </c:pt>
                <c:pt idx="15">
                  <c:v>44424</c:v>
                </c:pt>
                <c:pt idx="16">
                  <c:v>44425</c:v>
                </c:pt>
                <c:pt idx="17">
                  <c:v>44426</c:v>
                </c:pt>
                <c:pt idx="18">
                  <c:v>44427</c:v>
                </c:pt>
                <c:pt idx="19">
                  <c:v>44428</c:v>
                </c:pt>
                <c:pt idx="20">
                  <c:v>44429</c:v>
                </c:pt>
                <c:pt idx="21">
                  <c:v>44430</c:v>
                </c:pt>
                <c:pt idx="22">
                  <c:v>44431</c:v>
                </c:pt>
                <c:pt idx="23">
                  <c:v>44432</c:v>
                </c:pt>
                <c:pt idx="24">
                  <c:v>44433</c:v>
                </c:pt>
                <c:pt idx="25">
                  <c:v>44434</c:v>
                </c:pt>
                <c:pt idx="26">
                  <c:v>44435</c:v>
                </c:pt>
                <c:pt idx="27">
                  <c:v>44436</c:v>
                </c:pt>
                <c:pt idx="28">
                  <c:v>44437</c:v>
                </c:pt>
                <c:pt idx="29">
                  <c:v>44438</c:v>
                </c:pt>
                <c:pt idx="30">
                  <c:v>44439</c:v>
                </c:pt>
              </c:numCache>
            </c:numRef>
          </c:cat>
          <c:val>
            <c:numRef>
              <c:f>Aug_RENA!$E$2:$E$32</c:f>
              <c:numCache>
                <c:formatCode>General</c:formatCode>
                <c:ptCount val="31"/>
                <c:pt idx="0">
                  <c:v>168841.92</c:v>
                </c:pt>
                <c:pt idx="1">
                  <c:v>231876.96</c:v>
                </c:pt>
                <c:pt idx="2">
                  <c:v>77344.62</c:v>
                </c:pt>
                <c:pt idx="3">
                  <c:v>1557.33</c:v>
                </c:pt>
                <c:pt idx="4">
                  <c:v>-44183.29</c:v>
                </c:pt>
                <c:pt idx="5">
                  <c:v>-148175.59</c:v>
                </c:pt>
                <c:pt idx="6">
                  <c:v>-81862.05</c:v>
                </c:pt>
                <c:pt idx="7">
                  <c:v>23431.41</c:v>
                </c:pt>
                <c:pt idx="8">
                  <c:v>57797.2</c:v>
                </c:pt>
                <c:pt idx="9">
                  <c:v>188007.56</c:v>
                </c:pt>
                <c:pt idx="10">
                  <c:v>176736.47</c:v>
                </c:pt>
                <c:pt idx="11">
                  <c:v>48568.35</c:v>
                </c:pt>
                <c:pt idx="12">
                  <c:v>64741.13</c:v>
                </c:pt>
                <c:pt idx="13">
                  <c:v>-9647.27</c:v>
                </c:pt>
                <c:pt idx="14">
                  <c:v>18747.8</c:v>
                </c:pt>
                <c:pt idx="15">
                  <c:v>-30791.77</c:v>
                </c:pt>
                <c:pt idx="16">
                  <c:v>113095.96</c:v>
                </c:pt>
                <c:pt idx="17">
                  <c:v>139060.41</c:v>
                </c:pt>
                <c:pt idx="18">
                  <c:v>215444.38</c:v>
                </c:pt>
                <c:pt idx="19">
                  <c:v>195370.27</c:v>
                </c:pt>
                <c:pt idx="20">
                  <c:v>78414.39</c:v>
                </c:pt>
                <c:pt idx="21">
                  <c:v>82926.740000000005</c:v>
                </c:pt>
                <c:pt idx="22">
                  <c:v>-29120.32</c:v>
                </c:pt>
                <c:pt idx="23">
                  <c:v>58597.75</c:v>
                </c:pt>
                <c:pt idx="24">
                  <c:v>21668.77</c:v>
                </c:pt>
                <c:pt idx="25">
                  <c:v>58514.41</c:v>
                </c:pt>
                <c:pt idx="26">
                  <c:v>18729.05</c:v>
                </c:pt>
                <c:pt idx="27">
                  <c:v>34338.1</c:v>
                </c:pt>
                <c:pt idx="28">
                  <c:v>14506.82</c:v>
                </c:pt>
                <c:pt idx="29">
                  <c:v>138453.25</c:v>
                </c:pt>
                <c:pt idx="30">
                  <c:v>196342.28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DC-44BE-BD09-70FC50A18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2193864"/>
        <c:axId val="467679304"/>
      </c:barChart>
      <c:catAx>
        <c:axId val="19219386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9304"/>
        <c:crosses val="autoZero"/>
        <c:auto val="0"/>
        <c:lblAlgn val="ctr"/>
        <c:lblOffset val="100"/>
        <c:tickLblSkip val="5"/>
        <c:tickMarkSkip val="5"/>
        <c:noMultiLvlLbl val="0"/>
      </c:catAx>
      <c:valAx>
        <c:axId val="467679304"/>
        <c:scaling>
          <c:orientation val="minMax"/>
          <c:max val="1000000"/>
          <c:min val="-2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193864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valAx>
        <c:axId val="846835072"/>
        <c:scaling>
          <c:orientation val="minMax"/>
          <c:max val="10000000"/>
          <c:min val="-2000000"/>
        </c:scaling>
        <c:delete val="0"/>
        <c:axPos val="r"/>
        <c:numFmt formatCode="#,##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8200368"/>
        <c:crosses val="max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dateAx>
        <c:axId val="788200368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846835072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baseline="0">
                <a:effectLst/>
              </a:rPr>
              <a:t>Estimated DAM oversold vs RENA</a:t>
            </a:r>
            <a:endParaRPr lang="en-US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Aug_RENA!$J$1</c:f>
              <c:strCache>
                <c:ptCount val="1"/>
                <c:pt idx="0">
                  <c:v>Sum of Oversold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Aug_RENA!$H$2:$H$32</c:f>
              <c:numCache>
                <c:formatCode>m/d/yyyy</c:formatCode>
                <c:ptCount val="31"/>
                <c:pt idx="0">
                  <c:v>44409</c:v>
                </c:pt>
                <c:pt idx="1">
                  <c:v>44410</c:v>
                </c:pt>
                <c:pt idx="2">
                  <c:v>44411</c:v>
                </c:pt>
                <c:pt idx="3">
                  <c:v>44412</c:v>
                </c:pt>
                <c:pt idx="4">
                  <c:v>44413</c:v>
                </c:pt>
                <c:pt idx="5">
                  <c:v>44414</c:v>
                </c:pt>
                <c:pt idx="6">
                  <c:v>44415</c:v>
                </c:pt>
                <c:pt idx="7">
                  <c:v>44416</c:v>
                </c:pt>
                <c:pt idx="8">
                  <c:v>44417</c:v>
                </c:pt>
                <c:pt idx="9">
                  <c:v>44418</c:v>
                </c:pt>
                <c:pt idx="10">
                  <c:v>44419</c:v>
                </c:pt>
                <c:pt idx="11">
                  <c:v>44420</c:v>
                </c:pt>
                <c:pt idx="12">
                  <c:v>44421</c:v>
                </c:pt>
                <c:pt idx="13">
                  <c:v>44422</c:v>
                </c:pt>
                <c:pt idx="14">
                  <c:v>44423</c:v>
                </c:pt>
                <c:pt idx="15">
                  <c:v>44424</c:v>
                </c:pt>
                <c:pt idx="16">
                  <c:v>44425</c:v>
                </c:pt>
                <c:pt idx="17">
                  <c:v>44426</c:v>
                </c:pt>
                <c:pt idx="18">
                  <c:v>44427</c:v>
                </c:pt>
                <c:pt idx="19">
                  <c:v>44428</c:v>
                </c:pt>
                <c:pt idx="20">
                  <c:v>44429</c:v>
                </c:pt>
                <c:pt idx="21">
                  <c:v>44430</c:v>
                </c:pt>
                <c:pt idx="22">
                  <c:v>44431</c:v>
                </c:pt>
                <c:pt idx="23">
                  <c:v>44432</c:v>
                </c:pt>
                <c:pt idx="24">
                  <c:v>44433</c:v>
                </c:pt>
                <c:pt idx="25">
                  <c:v>44434</c:v>
                </c:pt>
                <c:pt idx="26">
                  <c:v>44435</c:v>
                </c:pt>
                <c:pt idx="27">
                  <c:v>44436</c:v>
                </c:pt>
                <c:pt idx="28">
                  <c:v>44437</c:v>
                </c:pt>
                <c:pt idx="29">
                  <c:v>44438</c:v>
                </c:pt>
                <c:pt idx="30">
                  <c:v>44439</c:v>
                </c:pt>
              </c:numCache>
            </c:numRef>
          </c:cat>
          <c:val>
            <c:numRef>
              <c:f>Aug_RENA!$J$2:$J$32</c:f>
              <c:numCache>
                <c:formatCode>#,##0.0</c:formatCode>
                <c:ptCount val="31"/>
                <c:pt idx="0">
                  <c:v>195501.95768635202</c:v>
                </c:pt>
                <c:pt idx="1">
                  <c:v>151031.361001907</c:v>
                </c:pt>
                <c:pt idx="2">
                  <c:v>-10536.745690899999</c:v>
                </c:pt>
                <c:pt idx="3">
                  <c:v>-17746.607477959999</c:v>
                </c:pt>
                <c:pt idx="4">
                  <c:v>-44337.546204612001</c:v>
                </c:pt>
                <c:pt idx="5">
                  <c:v>-195328.68695079</c:v>
                </c:pt>
                <c:pt idx="6">
                  <c:v>51214.149679185117</c:v>
                </c:pt>
                <c:pt idx="7">
                  <c:v>12102.02597349998</c:v>
                </c:pt>
                <c:pt idx="8">
                  <c:v>144817.75311461001</c:v>
                </c:pt>
                <c:pt idx="9">
                  <c:v>372421.72146988806</c:v>
                </c:pt>
                <c:pt idx="10">
                  <c:v>164763.58930242347</c:v>
                </c:pt>
                <c:pt idx="11">
                  <c:v>1733.1022309579967</c:v>
                </c:pt>
                <c:pt idx="12">
                  <c:v>16374.252075009994</c:v>
                </c:pt>
                <c:pt idx="13">
                  <c:v>-12510.921232138</c:v>
                </c:pt>
                <c:pt idx="14">
                  <c:v>8375.1393229999994</c:v>
                </c:pt>
                <c:pt idx="15">
                  <c:v>-31025.227910409598</c:v>
                </c:pt>
                <c:pt idx="16">
                  <c:v>68336.485770019994</c:v>
                </c:pt>
                <c:pt idx="17">
                  <c:v>62129.298224809994</c:v>
                </c:pt>
                <c:pt idx="18">
                  <c:v>151624.13547228434</c:v>
                </c:pt>
                <c:pt idx="19">
                  <c:v>177542.78943319997</c:v>
                </c:pt>
                <c:pt idx="20">
                  <c:v>52030.855676524006</c:v>
                </c:pt>
                <c:pt idx="21">
                  <c:v>292507.2186866462</c:v>
                </c:pt>
                <c:pt idx="22">
                  <c:v>60851.865851274008</c:v>
                </c:pt>
                <c:pt idx="23">
                  <c:v>46432.469140463007</c:v>
                </c:pt>
                <c:pt idx="24">
                  <c:v>25251.246004036992</c:v>
                </c:pt>
                <c:pt idx="25">
                  <c:v>-65141.643379955996</c:v>
                </c:pt>
                <c:pt idx="26">
                  <c:v>-2509.7819150599998</c:v>
                </c:pt>
                <c:pt idx="27">
                  <c:v>15204.013771739999</c:v>
                </c:pt>
                <c:pt idx="28">
                  <c:v>-8441.6203999999998</c:v>
                </c:pt>
                <c:pt idx="29">
                  <c:v>24209.118164982992</c:v>
                </c:pt>
                <c:pt idx="30">
                  <c:v>128924.603968057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FC-44DF-A3DA-CE41D303B36F}"/>
            </c:ext>
          </c:extLst>
        </c:ser>
        <c:ser>
          <c:idx val="1"/>
          <c:order val="1"/>
          <c:tx>
            <c:strRef>
              <c:f>Aug_RENA!$E$1</c:f>
              <c:strCache>
                <c:ptCount val="1"/>
                <c:pt idx="0">
                  <c:v>RENA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Aug_RENA!$H$2:$H$32</c:f>
              <c:numCache>
                <c:formatCode>m/d/yyyy</c:formatCode>
                <c:ptCount val="31"/>
                <c:pt idx="0">
                  <c:v>44409</c:v>
                </c:pt>
                <c:pt idx="1">
                  <c:v>44410</c:v>
                </c:pt>
                <c:pt idx="2">
                  <c:v>44411</c:v>
                </c:pt>
                <c:pt idx="3">
                  <c:v>44412</c:v>
                </c:pt>
                <c:pt idx="4">
                  <c:v>44413</c:v>
                </c:pt>
                <c:pt idx="5">
                  <c:v>44414</c:v>
                </c:pt>
                <c:pt idx="6">
                  <c:v>44415</c:v>
                </c:pt>
                <c:pt idx="7">
                  <c:v>44416</c:v>
                </c:pt>
                <c:pt idx="8">
                  <c:v>44417</c:v>
                </c:pt>
                <c:pt idx="9">
                  <c:v>44418</c:v>
                </c:pt>
                <c:pt idx="10">
                  <c:v>44419</c:v>
                </c:pt>
                <c:pt idx="11">
                  <c:v>44420</c:v>
                </c:pt>
                <c:pt idx="12">
                  <c:v>44421</c:v>
                </c:pt>
                <c:pt idx="13">
                  <c:v>44422</c:v>
                </c:pt>
                <c:pt idx="14">
                  <c:v>44423</c:v>
                </c:pt>
                <c:pt idx="15">
                  <c:v>44424</c:v>
                </c:pt>
                <c:pt idx="16">
                  <c:v>44425</c:v>
                </c:pt>
                <c:pt idx="17">
                  <c:v>44426</c:v>
                </c:pt>
                <c:pt idx="18">
                  <c:v>44427</c:v>
                </c:pt>
                <c:pt idx="19">
                  <c:v>44428</c:v>
                </c:pt>
                <c:pt idx="20">
                  <c:v>44429</c:v>
                </c:pt>
                <c:pt idx="21">
                  <c:v>44430</c:v>
                </c:pt>
                <c:pt idx="22">
                  <c:v>44431</c:v>
                </c:pt>
                <c:pt idx="23">
                  <c:v>44432</c:v>
                </c:pt>
                <c:pt idx="24">
                  <c:v>44433</c:v>
                </c:pt>
                <c:pt idx="25">
                  <c:v>44434</c:v>
                </c:pt>
                <c:pt idx="26">
                  <c:v>44435</c:v>
                </c:pt>
                <c:pt idx="27">
                  <c:v>44436</c:v>
                </c:pt>
                <c:pt idx="28">
                  <c:v>44437</c:v>
                </c:pt>
                <c:pt idx="29">
                  <c:v>44438</c:v>
                </c:pt>
                <c:pt idx="30">
                  <c:v>44439</c:v>
                </c:pt>
              </c:numCache>
            </c:numRef>
          </c:cat>
          <c:val>
            <c:numRef>
              <c:f>Aug_RENA!$E$2:$E$32</c:f>
              <c:numCache>
                <c:formatCode>General</c:formatCode>
                <c:ptCount val="31"/>
                <c:pt idx="0">
                  <c:v>168841.92</c:v>
                </c:pt>
                <c:pt idx="1">
                  <c:v>231876.96</c:v>
                </c:pt>
                <c:pt idx="2">
                  <c:v>77344.62</c:v>
                </c:pt>
                <c:pt idx="3">
                  <c:v>1557.33</c:v>
                </c:pt>
                <c:pt idx="4">
                  <c:v>-44183.29</c:v>
                </c:pt>
                <c:pt idx="5">
                  <c:v>-148175.59</c:v>
                </c:pt>
                <c:pt idx="6">
                  <c:v>-81862.05</c:v>
                </c:pt>
                <c:pt idx="7">
                  <c:v>23431.41</c:v>
                </c:pt>
                <c:pt idx="8">
                  <c:v>57797.2</c:v>
                </c:pt>
                <c:pt idx="9">
                  <c:v>188007.56</c:v>
                </c:pt>
                <c:pt idx="10">
                  <c:v>176736.47</c:v>
                </c:pt>
                <c:pt idx="11">
                  <c:v>48568.35</c:v>
                </c:pt>
                <c:pt idx="12">
                  <c:v>64741.13</c:v>
                </c:pt>
                <c:pt idx="13">
                  <c:v>-9647.27</c:v>
                </c:pt>
                <c:pt idx="14">
                  <c:v>18747.8</c:v>
                </c:pt>
                <c:pt idx="15">
                  <c:v>-30791.77</c:v>
                </c:pt>
                <c:pt idx="16">
                  <c:v>113095.96</c:v>
                </c:pt>
                <c:pt idx="17">
                  <c:v>139060.41</c:v>
                </c:pt>
                <c:pt idx="18">
                  <c:v>215444.38</c:v>
                </c:pt>
                <c:pt idx="19">
                  <c:v>195370.27</c:v>
                </c:pt>
                <c:pt idx="20">
                  <c:v>78414.39</c:v>
                </c:pt>
                <c:pt idx="21">
                  <c:v>82926.740000000005</c:v>
                </c:pt>
                <c:pt idx="22">
                  <c:v>-29120.32</c:v>
                </c:pt>
                <c:pt idx="23">
                  <c:v>58597.75</c:v>
                </c:pt>
                <c:pt idx="24">
                  <c:v>21668.77</c:v>
                </c:pt>
                <c:pt idx="25">
                  <c:v>58514.41</c:v>
                </c:pt>
                <c:pt idx="26">
                  <c:v>18729.05</c:v>
                </c:pt>
                <c:pt idx="27">
                  <c:v>34338.1</c:v>
                </c:pt>
                <c:pt idx="28">
                  <c:v>14506.82</c:v>
                </c:pt>
                <c:pt idx="29">
                  <c:v>138453.25</c:v>
                </c:pt>
                <c:pt idx="30">
                  <c:v>196342.28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FC-44DF-A3DA-CE41D303B3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674600"/>
        <c:axId val="467675776"/>
      </c:barChart>
      <c:catAx>
        <c:axId val="46767460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5776"/>
        <c:crosses val="autoZero"/>
        <c:auto val="0"/>
        <c:lblAlgn val="ctr"/>
        <c:lblOffset val="100"/>
        <c:tickLblSkip val="5"/>
        <c:noMultiLvlLbl val="0"/>
      </c:catAx>
      <c:valAx>
        <c:axId val="467675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460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Daily CRR value</a:t>
            </a:r>
            <a:r>
              <a:rPr lang="en-US" b="1" baseline="0"/>
              <a:t> vs DAM congestion Rent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Payment/Charge to CRRAH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m/d/yyyy</c:formatCode>
                <c:ptCount val="31"/>
                <c:pt idx="0">
                  <c:v>44409</c:v>
                </c:pt>
                <c:pt idx="1">
                  <c:v>44410</c:v>
                </c:pt>
                <c:pt idx="2">
                  <c:v>44411</c:v>
                </c:pt>
                <c:pt idx="3">
                  <c:v>44412</c:v>
                </c:pt>
                <c:pt idx="4">
                  <c:v>44413</c:v>
                </c:pt>
                <c:pt idx="5">
                  <c:v>44414</c:v>
                </c:pt>
                <c:pt idx="6">
                  <c:v>44415</c:v>
                </c:pt>
                <c:pt idx="7">
                  <c:v>44416</c:v>
                </c:pt>
                <c:pt idx="8">
                  <c:v>44417</c:v>
                </c:pt>
                <c:pt idx="9">
                  <c:v>44418</c:v>
                </c:pt>
                <c:pt idx="10">
                  <c:v>44419</c:v>
                </c:pt>
                <c:pt idx="11">
                  <c:v>44420</c:v>
                </c:pt>
                <c:pt idx="12">
                  <c:v>44421</c:v>
                </c:pt>
                <c:pt idx="13">
                  <c:v>44422</c:v>
                </c:pt>
                <c:pt idx="14">
                  <c:v>44423</c:v>
                </c:pt>
                <c:pt idx="15">
                  <c:v>44424</c:v>
                </c:pt>
                <c:pt idx="16">
                  <c:v>44425</c:v>
                </c:pt>
                <c:pt idx="17">
                  <c:v>44426</c:v>
                </c:pt>
                <c:pt idx="18">
                  <c:v>44427</c:v>
                </c:pt>
                <c:pt idx="19">
                  <c:v>44428</c:v>
                </c:pt>
                <c:pt idx="20">
                  <c:v>44429</c:v>
                </c:pt>
                <c:pt idx="21">
                  <c:v>44430</c:v>
                </c:pt>
                <c:pt idx="22">
                  <c:v>44431</c:v>
                </c:pt>
                <c:pt idx="23">
                  <c:v>44432</c:v>
                </c:pt>
                <c:pt idx="24">
                  <c:v>44433</c:v>
                </c:pt>
                <c:pt idx="25">
                  <c:v>44434</c:v>
                </c:pt>
                <c:pt idx="26">
                  <c:v>44435</c:v>
                </c:pt>
                <c:pt idx="27">
                  <c:v>44436</c:v>
                </c:pt>
                <c:pt idx="28">
                  <c:v>44437</c:v>
                </c:pt>
                <c:pt idx="29">
                  <c:v>44438</c:v>
                </c:pt>
                <c:pt idx="30">
                  <c:v>44439</c:v>
                </c:pt>
              </c:numCache>
            </c:numRef>
          </c:cat>
          <c:val>
            <c:numRef>
              <c:f>Sheet1!$B$2:$B$32</c:f>
              <c:numCache>
                <c:formatCode>#,##0.0</c:formatCode>
                <c:ptCount val="31"/>
                <c:pt idx="0">
                  <c:v>1303601.81</c:v>
                </c:pt>
                <c:pt idx="1">
                  <c:v>810268.55</c:v>
                </c:pt>
                <c:pt idx="2">
                  <c:v>581536</c:v>
                </c:pt>
                <c:pt idx="3">
                  <c:v>588666.62</c:v>
                </c:pt>
                <c:pt idx="4">
                  <c:v>573422.89</c:v>
                </c:pt>
                <c:pt idx="5">
                  <c:v>1395445.06</c:v>
                </c:pt>
                <c:pt idx="6">
                  <c:v>4240076.03</c:v>
                </c:pt>
                <c:pt idx="7">
                  <c:v>5283820.1499999994</c:v>
                </c:pt>
                <c:pt idx="8">
                  <c:v>6941909.4099999992</c:v>
                </c:pt>
                <c:pt idx="9">
                  <c:v>6363104.1400000006</c:v>
                </c:pt>
                <c:pt idx="10">
                  <c:v>3824635.8499999996</c:v>
                </c:pt>
                <c:pt idx="11">
                  <c:v>2378580.4000000004</c:v>
                </c:pt>
                <c:pt idx="12">
                  <c:v>1167344.77</c:v>
                </c:pt>
                <c:pt idx="13">
                  <c:v>497263.93000000005</c:v>
                </c:pt>
                <c:pt idx="14">
                  <c:v>311265.13</c:v>
                </c:pt>
                <c:pt idx="15">
                  <c:v>459198.54999999993</c:v>
                </c:pt>
                <c:pt idx="16">
                  <c:v>821708.45</c:v>
                </c:pt>
                <c:pt idx="17">
                  <c:v>2178253.66</c:v>
                </c:pt>
                <c:pt idx="18">
                  <c:v>3903901.25</c:v>
                </c:pt>
                <c:pt idx="19">
                  <c:v>3891189.1399999997</c:v>
                </c:pt>
                <c:pt idx="20">
                  <c:v>2724908.1</c:v>
                </c:pt>
                <c:pt idx="21">
                  <c:v>2346712.5</c:v>
                </c:pt>
                <c:pt idx="22">
                  <c:v>4413384.9000000004</c:v>
                </c:pt>
                <c:pt idx="23">
                  <c:v>4216837.57</c:v>
                </c:pt>
                <c:pt idx="24">
                  <c:v>2368427.25</c:v>
                </c:pt>
                <c:pt idx="25">
                  <c:v>1296526.6099999999</c:v>
                </c:pt>
                <c:pt idx="26">
                  <c:v>628948.45000000007</c:v>
                </c:pt>
                <c:pt idx="27">
                  <c:v>502718.13</c:v>
                </c:pt>
                <c:pt idx="28">
                  <c:v>231236.89999999997</c:v>
                </c:pt>
                <c:pt idx="29">
                  <c:v>1040313.7799999999</c:v>
                </c:pt>
                <c:pt idx="30">
                  <c:v>2205387.4300000002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59-4FF0-AA1B-C6215234E8C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DACONGRENT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m/d/yyyy</c:formatCode>
                <c:ptCount val="31"/>
                <c:pt idx="0">
                  <c:v>44409</c:v>
                </c:pt>
                <c:pt idx="1">
                  <c:v>44410</c:v>
                </c:pt>
                <c:pt idx="2">
                  <c:v>44411</c:v>
                </c:pt>
                <c:pt idx="3">
                  <c:v>44412</c:v>
                </c:pt>
                <c:pt idx="4">
                  <c:v>44413</c:v>
                </c:pt>
                <c:pt idx="5">
                  <c:v>44414</c:v>
                </c:pt>
                <c:pt idx="6">
                  <c:v>44415</c:v>
                </c:pt>
                <c:pt idx="7">
                  <c:v>44416</c:v>
                </c:pt>
                <c:pt idx="8">
                  <c:v>44417</c:v>
                </c:pt>
                <c:pt idx="9">
                  <c:v>44418</c:v>
                </c:pt>
                <c:pt idx="10">
                  <c:v>44419</c:v>
                </c:pt>
                <c:pt idx="11">
                  <c:v>44420</c:v>
                </c:pt>
                <c:pt idx="12">
                  <c:v>44421</c:v>
                </c:pt>
                <c:pt idx="13">
                  <c:v>44422</c:v>
                </c:pt>
                <c:pt idx="14">
                  <c:v>44423</c:v>
                </c:pt>
                <c:pt idx="15">
                  <c:v>44424</c:v>
                </c:pt>
                <c:pt idx="16">
                  <c:v>44425</c:v>
                </c:pt>
                <c:pt idx="17">
                  <c:v>44426</c:v>
                </c:pt>
                <c:pt idx="18">
                  <c:v>44427</c:v>
                </c:pt>
                <c:pt idx="19">
                  <c:v>44428</c:v>
                </c:pt>
                <c:pt idx="20">
                  <c:v>44429</c:v>
                </c:pt>
                <c:pt idx="21">
                  <c:v>44430</c:v>
                </c:pt>
                <c:pt idx="22">
                  <c:v>44431</c:v>
                </c:pt>
                <c:pt idx="23">
                  <c:v>44432</c:v>
                </c:pt>
                <c:pt idx="24">
                  <c:v>44433</c:v>
                </c:pt>
                <c:pt idx="25">
                  <c:v>44434</c:v>
                </c:pt>
                <c:pt idx="26">
                  <c:v>44435</c:v>
                </c:pt>
                <c:pt idx="27">
                  <c:v>44436</c:v>
                </c:pt>
                <c:pt idx="28">
                  <c:v>44437</c:v>
                </c:pt>
                <c:pt idx="29">
                  <c:v>44438</c:v>
                </c:pt>
                <c:pt idx="30">
                  <c:v>44439</c:v>
                </c:pt>
              </c:numCache>
            </c:numRef>
          </c:cat>
          <c:val>
            <c:numRef>
              <c:f>Sheet1!$C$2:$C$32</c:f>
              <c:numCache>
                <c:formatCode>#,##0.0</c:formatCode>
                <c:ptCount val="31"/>
                <c:pt idx="0">
                  <c:v>1527835.96</c:v>
                </c:pt>
                <c:pt idx="1">
                  <c:v>920880.55</c:v>
                </c:pt>
                <c:pt idx="2">
                  <c:v>711259.17</c:v>
                </c:pt>
                <c:pt idx="3">
                  <c:v>716676.36</c:v>
                </c:pt>
                <c:pt idx="4">
                  <c:v>703883.76</c:v>
                </c:pt>
                <c:pt idx="5">
                  <c:v>1631539.68</c:v>
                </c:pt>
                <c:pt idx="6">
                  <c:v>5379005.7400000002</c:v>
                </c:pt>
                <c:pt idx="7">
                  <c:v>6950100.21</c:v>
                </c:pt>
                <c:pt idx="8">
                  <c:v>9029405.8699999992</c:v>
                </c:pt>
                <c:pt idx="9">
                  <c:v>8164378.5099999998</c:v>
                </c:pt>
                <c:pt idx="10">
                  <c:v>4906295.1500000004</c:v>
                </c:pt>
                <c:pt idx="11">
                  <c:v>3067680.55</c:v>
                </c:pt>
                <c:pt idx="12">
                  <c:v>1533541.79</c:v>
                </c:pt>
                <c:pt idx="13">
                  <c:v>658887.86</c:v>
                </c:pt>
                <c:pt idx="14">
                  <c:v>422476.04</c:v>
                </c:pt>
                <c:pt idx="15">
                  <c:v>627731.68999999994</c:v>
                </c:pt>
                <c:pt idx="16">
                  <c:v>1028870.55</c:v>
                </c:pt>
                <c:pt idx="17">
                  <c:v>2719424.15</c:v>
                </c:pt>
                <c:pt idx="18">
                  <c:v>4705649.58</c:v>
                </c:pt>
                <c:pt idx="19">
                  <c:v>4798500.04</c:v>
                </c:pt>
                <c:pt idx="20">
                  <c:v>3387677.26</c:v>
                </c:pt>
                <c:pt idx="21">
                  <c:v>3073684.74</c:v>
                </c:pt>
                <c:pt idx="22">
                  <c:v>5111589.12</c:v>
                </c:pt>
                <c:pt idx="23">
                  <c:v>4951985.45</c:v>
                </c:pt>
                <c:pt idx="24">
                  <c:v>2844715.63</c:v>
                </c:pt>
                <c:pt idx="25">
                  <c:v>1594356.84</c:v>
                </c:pt>
                <c:pt idx="26">
                  <c:v>771128.11</c:v>
                </c:pt>
                <c:pt idx="27">
                  <c:v>581903.16</c:v>
                </c:pt>
                <c:pt idx="28">
                  <c:v>275008.48</c:v>
                </c:pt>
                <c:pt idx="29">
                  <c:v>1327564.99</c:v>
                </c:pt>
                <c:pt idx="30">
                  <c:v>2810918.2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59-4FF0-AA1B-C6215234E8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93646160"/>
        <c:axId val="693647336"/>
      </c:barChart>
      <c:catAx>
        <c:axId val="6936461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647336"/>
        <c:crosses val="autoZero"/>
        <c:auto val="0"/>
        <c:lblAlgn val="ctr"/>
        <c:lblOffset val="100"/>
        <c:tickLblSkip val="5"/>
        <c:noMultiLvlLbl val="0"/>
      </c:catAx>
      <c:valAx>
        <c:axId val="693647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64616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Daily Credit/Charge to CRR Balancing Account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4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DAILY_CREDIT_OR_SHORT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m/d/yyyy</c:formatCode>
                <c:ptCount val="31"/>
                <c:pt idx="0">
                  <c:v>44409</c:v>
                </c:pt>
                <c:pt idx="1">
                  <c:v>44410</c:v>
                </c:pt>
                <c:pt idx="2">
                  <c:v>44411</c:v>
                </c:pt>
                <c:pt idx="3">
                  <c:v>44412</c:v>
                </c:pt>
                <c:pt idx="4">
                  <c:v>44413</c:v>
                </c:pt>
                <c:pt idx="5">
                  <c:v>44414</c:v>
                </c:pt>
                <c:pt idx="6">
                  <c:v>44415</c:v>
                </c:pt>
                <c:pt idx="7">
                  <c:v>44416</c:v>
                </c:pt>
                <c:pt idx="8">
                  <c:v>44417</c:v>
                </c:pt>
                <c:pt idx="9">
                  <c:v>44418</c:v>
                </c:pt>
                <c:pt idx="10">
                  <c:v>44419</c:v>
                </c:pt>
                <c:pt idx="11">
                  <c:v>44420</c:v>
                </c:pt>
                <c:pt idx="12">
                  <c:v>44421</c:v>
                </c:pt>
                <c:pt idx="13">
                  <c:v>44422</c:v>
                </c:pt>
                <c:pt idx="14">
                  <c:v>44423</c:v>
                </c:pt>
                <c:pt idx="15">
                  <c:v>44424</c:v>
                </c:pt>
                <c:pt idx="16">
                  <c:v>44425</c:v>
                </c:pt>
                <c:pt idx="17">
                  <c:v>44426</c:v>
                </c:pt>
                <c:pt idx="18">
                  <c:v>44427</c:v>
                </c:pt>
                <c:pt idx="19">
                  <c:v>44428</c:v>
                </c:pt>
                <c:pt idx="20">
                  <c:v>44429</c:v>
                </c:pt>
                <c:pt idx="21">
                  <c:v>44430</c:v>
                </c:pt>
                <c:pt idx="22">
                  <c:v>44431</c:v>
                </c:pt>
                <c:pt idx="23">
                  <c:v>44432</c:v>
                </c:pt>
                <c:pt idx="24">
                  <c:v>44433</c:v>
                </c:pt>
                <c:pt idx="25">
                  <c:v>44434</c:v>
                </c:pt>
                <c:pt idx="26">
                  <c:v>44435</c:v>
                </c:pt>
                <c:pt idx="27">
                  <c:v>44436</c:v>
                </c:pt>
                <c:pt idx="28">
                  <c:v>44437</c:v>
                </c:pt>
                <c:pt idx="29">
                  <c:v>44438</c:v>
                </c:pt>
                <c:pt idx="30">
                  <c:v>44439</c:v>
                </c:pt>
              </c:numCache>
            </c:numRef>
          </c:cat>
          <c:val>
            <c:numRef>
              <c:f>Sheet1!$D$2:$D$32</c:f>
              <c:numCache>
                <c:formatCode>#,##0.0</c:formatCode>
                <c:ptCount val="31"/>
                <c:pt idx="0">
                  <c:v>224234.15</c:v>
                </c:pt>
                <c:pt idx="1">
                  <c:v>110612</c:v>
                </c:pt>
                <c:pt idx="2">
                  <c:v>129723.17</c:v>
                </c:pt>
                <c:pt idx="3">
                  <c:v>128009.74</c:v>
                </c:pt>
                <c:pt idx="4">
                  <c:v>130460.87</c:v>
                </c:pt>
                <c:pt idx="5">
                  <c:v>236094.62</c:v>
                </c:pt>
                <c:pt idx="6">
                  <c:v>1138929.71</c:v>
                </c:pt>
                <c:pt idx="7">
                  <c:v>1666280.06</c:v>
                </c:pt>
                <c:pt idx="8">
                  <c:v>2087496.46</c:v>
                </c:pt>
                <c:pt idx="9">
                  <c:v>1801274.37</c:v>
                </c:pt>
                <c:pt idx="10">
                  <c:v>1081659.3</c:v>
                </c:pt>
                <c:pt idx="11">
                  <c:v>689100.15</c:v>
                </c:pt>
                <c:pt idx="12">
                  <c:v>366197.02</c:v>
                </c:pt>
                <c:pt idx="13">
                  <c:v>161623.93</c:v>
                </c:pt>
                <c:pt idx="14">
                  <c:v>111210.91</c:v>
                </c:pt>
                <c:pt idx="15">
                  <c:v>168533.14</c:v>
                </c:pt>
                <c:pt idx="16">
                  <c:v>207162.1</c:v>
                </c:pt>
                <c:pt idx="17">
                  <c:v>541170.49</c:v>
                </c:pt>
                <c:pt idx="18">
                  <c:v>801748.33</c:v>
                </c:pt>
                <c:pt idx="19">
                  <c:v>907310.9</c:v>
                </c:pt>
                <c:pt idx="20">
                  <c:v>662769.16</c:v>
                </c:pt>
                <c:pt idx="21">
                  <c:v>726972.24</c:v>
                </c:pt>
                <c:pt idx="22">
                  <c:v>698204.22</c:v>
                </c:pt>
                <c:pt idx="23">
                  <c:v>735147.88</c:v>
                </c:pt>
                <c:pt idx="24">
                  <c:v>476288.38</c:v>
                </c:pt>
                <c:pt idx="25">
                  <c:v>297830.23</c:v>
                </c:pt>
                <c:pt idx="26">
                  <c:v>142179.66</c:v>
                </c:pt>
                <c:pt idx="27">
                  <c:v>79185.03</c:v>
                </c:pt>
                <c:pt idx="28">
                  <c:v>43771.58</c:v>
                </c:pt>
                <c:pt idx="29">
                  <c:v>287251.21000000002</c:v>
                </c:pt>
                <c:pt idx="30">
                  <c:v>605530.77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0E-48ED-A9FF-46320A2D60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6490160"/>
        <c:axId val="716486632"/>
      </c:barChart>
      <c:catAx>
        <c:axId val="7164901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486632"/>
        <c:crosses val="autoZero"/>
        <c:auto val="0"/>
        <c:lblAlgn val="ctr"/>
        <c:lblOffset val="100"/>
        <c:tickLblSkip val="5"/>
        <c:noMultiLvlLbl val="0"/>
      </c:catAx>
      <c:valAx>
        <c:axId val="716486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49016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6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23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48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86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69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5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935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8345235" y="6540542"/>
            <a:ext cx="707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0FCC7E3-021B-47DF-A1B2-17EE18AFD701}" type="slidenum">
              <a:rPr lang="en-US" sz="1200" b="0" smtClean="0">
                <a:solidFill>
                  <a:schemeClr val="tx2"/>
                </a:solidFill>
              </a:rPr>
              <a:pPr algn="r"/>
              <a:t>‹#›</a:t>
            </a:fld>
            <a:endParaRPr lang="en-US" sz="12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Review of August RENA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i="1" dirty="0">
                <a:solidFill>
                  <a:schemeClr val="tx2"/>
                </a:solidFill>
              </a:rPr>
              <a:t>Jian Chen</a:t>
            </a:r>
          </a:p>
          <a:p>
            <a:r>
              <a:rPr lang="en-US" dirty="0">
                <a:solidFill>
                  <a:schemeClr val="tx2"/>
                </a:solidFill>
              </a:rPr>
              <a:t>Market Analysis and Validation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CMWG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Nov. 15</a:t>
            </a:r>
            <a:r>
              <a:rPr lang="en-US" baseline="30000" dirty="0">
                <a:solidFill>
                  <a:schemeClr val="tx2"/>
                </a:solidFill>
              </a:rPr>
              <a:t>th</a:t>
            </a:r>
            <a:r>
              <a:rPr lang="en-US" dirty="0">
                <a:solidFill>
                  <a:schemeClr val="tx2"/>
                </a:solidFill>
              </a:rPr>
              <a:t>, 2021</a:t>
            </a:r>
          </a:p>
          <a:p>
            <a:endParaRPr lang="en-US" sz="2800" b="1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Sum of RENA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200750"/>
              </p:ext>
            </p:extLst>
          </p:nvPr>
        </p:nvGraphicFramePr>
        <p:xfrm>
          <a:off x="1200150" y="1905000"/>
          <a:ext cx="6743700" cy="2759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37956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RENA with RT Congestion 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04800" y="1386682"/>
            <a:ext cx="8534400" cy="4319832"/>
          </a:xfrm>
        </p:spPr>
        <p:txBody>
          <a:bodyPr/>
          <a:lstStyle/>
          <a:p>
            <a:r>
              <a:rPr lang="en-US" sz="2000" dirty="0"/>
              <a:t>The total RENA in August was $2.1M, while the total SCED congestion rent was around $79M.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3321302"/>
              </p:ext>
            </p:extLst>
          </p:nvPr>
        </p:nvGraphicFramePr>
        <p:xfrm>
          <a:off x="747712" y="2590800"/>
          <a:ext cx="7648575" cy="2462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1439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RENA and estimated DAM oversold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83165"/>
            <a:ext cx="8534400" cy="4319832"/>
          </a:xfrm>
        </p:spPr>
        <p:txBody>
          <a:bodyPr/>
          <a:lstStyle/>
          <a:p>
            <a:r>
              <a:rPr lang="en-US" sz="2200" dirty="0"/>
              <a:t>The total estimated DAM oversold amount in August was around </a:t>
            </a:r>
          </a:p>
          <a:p>
            <a:pPr marL="0" indent="0">
              <a:buNone/>
            </a:pPr>
            <a:r>
              <a:rPr lang="en-US" sz="2200" dirty="0"/>
              <a:t>     $0.9M. 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9157497"/>
              </p:ext>
            </p:extLst>
          </p:nvPr>
        </p:nvGraphicFramePr>
        <p:xfrm>
          <a:off x="738187" y="2438400"/>
          <a:ext cx="7667626" cy="2500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2886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15182"/>
            <a:ext cx="8610600" cy="5204618"/>
          </a:xfrm>
        </p:spPr>
        <p:txBody>
          <a:bodyPr/>
          <a:lstStyle/>
          <a:p>
            <a:pPr marL="0" indent="0">
              <a:buNone/>
            </a:pPr>
            <a:endParaRPr lang="en-US" sz="2200" dirty="0"/>
          </a:p>
          <a:p>
            <a:endParaRPr lang="en-US" sz="2000" dirty="0"/>
          </a:p>
          <a:p>
            <a:r>
              <a:rPr lang="en-US" sz="2000" dirty="0"/>
              <a:t>The RENA observed in August, 2021 was relatively low.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/>
              <a:t>No specific day showed </a:t>
            </a:r>
            <a:r>
              <a:rPr lang="en-US" sz="2000"/>
              <a:t>up with significant </a:t>
            </a:r>
            <a:r>
              <a:rPr lang="en-US" sz="2000" dirty="0"/>
              <a:t>RENA. The highest RENA happened on 8/2 with $232k.</a:t>
            </a:r>
          </a:p>
          <a:p>
            <a:endParaRPr lang="en-US" sz="2000" dirty="0"/>
          </a:p>
          <a:p>
            <a:r>
              <a:rPr lang="en-US" sz="2000" dirty="0"/>
              <a:t>PTP w/ links to options didn’t make significant impact to RENA in August. The highest amount of its impact happened on 8/2 with $122k. </a:t>
            </a:r>
          </a:p>
          <a:p>
            <a:endParaRPr lang="en-US" sz="2000" dirty="0"/>
          </a:p>
          <a:p>
            <a:endParaRPr lang="en-US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8304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August CRR Balance Account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9999776"/>
              </p:ext>
            </p:extLst>
          </p:nvPr>
        </p:nvGraphicFramePr>
        <p:xfrm>
          <a:off x="1371600" y="878865"/>
          <a:ext cx="6529388" cy="2462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7855397"/>
              </p:ext>
            </p:extLst>
          </p:nvPr>
        </p:nvGraphicFramePr>
        <p:xfrm>
          <a:off x="1371600" y="3429000"/>
          <a:ext cx="6529388" cy="265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2055377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34af464-7aa1-4edd-9be4-83dffc1cb926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34979</TotalTime>
  <Words>162</Words>
  <Application>Microsoft Office PowerPoint</Application>
  <PresentationFormat>On-screen Show (4:3)</PresentationFormat>
  <Paragraphs>40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Custom Design</vt:lpstr>
      <vt:lpstr>PowerPoint Presentation</vt:lpstr>
      <vt:lpstr>Monthly Sum of RENA </vt:lpstr>
      <vt:lpstr>Daily RENA with RT Congestion </vt:lpstr>
      <vt:lpstr>Daily RENA and estimated DAM oversold</vt:lpstr>
      <vt:lpstr>Summary</vt:lpstr>
      <vt:lpstr>August CRR Balance Account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Sean</dc:creator>
  <cp:lastModifiedBy>Chen, Jian</cp:lastModifiedBy>
  <cp:revision>519</cp:revision>
  <cp:lastPrinted>2021-07-16T14:42:57Z</cp:lastPrinted>
  <dcterms:created xsi:type="dcterms:W3CDTF">2016-01-21T15:20:31Z</dcterms:created>
  <dcterms:modified xsi:type="dcterms:W3CDTF">2021-11-11T16:23:41Z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