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0" r:id="rId2"/>
    <p:sldMasterId id="2147483702" r:id="rId3"/>
  </p:sldMasterIdLst>
  <p:notesMasterIdLst>
    <p:notesMasterId r:id="rId11"/>
  </p:notesMasterIdLst>
  <p:handoutMasterIdLst>
    <p:handoutMasterId r:id="rId12"/>
  </p:handoutMasterIdLst>
  <p:sldIdLst>
    <p:sldId id="270" r:id="rId4"/>
    <p:sldId id="571" r:id="rId5"/>
    <p:sldId id="578" r:id="rId6"/>
    <p:sldId id="574" r:id="rId7"/>
    <p:sldId id="575" r:id="rId8"/>
    <p:sldId id="579" r:id="rId9"/>
    <p:sldId id="5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  <p:cmAuthor id="6" name="Sandip Sharma" initials="SS" lastIdx="2" clrIdx="6">
    <p:extLst>
      <p:ext uri="{19B8F6BF-5375-455C-9EA6-DF929625EA0E}">
        <p15:presenceInfo xmlns:p15="http://schemas.microsoft.com/office/powerpoint/2012/main" userId="Sandip Shar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3419" autoAdjust="0"/>
  </p:normalViewPr>
  <p:slideViewPr>
    <p:cSldViewPr snapToGrid="0">
      <p:cViewPr>
        <p:scale>
          <a:sx n="100" d="100"/>
          <a:sy n="100" d="100"/>
        </p:scale>
        <p:origin x="900" y="1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98" d="100"/>
          <a:sy n="98" d="100"/>
        </p:scale>
        <p:origin x="351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ECRS: ERCOT Contingency Reserve Service</a:t>
            </a:r>
          </a:p>
          <a:p>
            <a:r>
              <a:rPr lang="en-US" dirty="0"/>
              <a:t>RRS: Responsive Reserve Service</a:t>
            </a:r>
          </a:p>
          <a:p>
            <a:r>
              <a:rPr lang="en-US" dirty="0"/>
              <a:t>Non-Spin: Non-Spinning Reserve Service</a:t>
            </a:r>
          </a:p>
          <a:p>
            <a:r>
              <a:rPr lang="en-US" dirty="0"/>
              <a:t>DAM: </a:t>
            </a:r>
            <a:r>
              <a:rPr lang="en-US" sz="1200" dirty="0"/>
              <a:t>Day-Ahead Market</a:t>
            </a:r>
          </a:p>
          <a:p>
            <a:r>
              <a:rPr lang="en-US" sz="1200" dirty="0"/>
              <a:t>RUC: Reliability Unit Commitment</a:t>
            </a:r>
          </a:p>
          <a:p>
            <a:r>
              <a:rPr lang="en-US" sz="1200" dirty="0"/>
              <a:t>RTC: Real-Time Co-Optimization </a:t>
            </a:r>
          </a:p>
          <a:p>
            <a:r>
              <a:rPr lang="en-US" sz="1200" dirty="0"/>
              <a:t>ESRs: Energy Storage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21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8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8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69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37483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18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897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402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70732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5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4" r:id="rId2"/>
    <p:sldLayoutId id="2147483690" r:id="rId3"/>
    <p:sldLayoutId id="2147483691" r:id="rId4"/>
    <p:sldLayoutId id="2147483682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5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800" dirty="0"/>
              <a:t>NPRR 1096 Sustained Duration for ECRS and Non-Spin Ancillary Services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November 12, 2021</a:t>
            </a:r>
          </a:p>
          <a:p>
            <a:r>
              <a:rPr lang="en-US" dirty="0"/>
              <a:t>PDCWG Meeting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ERCOT Staff</a:t>
            </a: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782E7-B06A-4C8F-B57A-6041DF7C5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6B805-ABC5-4DD6-A397-B4D84670B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NPRR1096 proposes that ECRS be provided with a capacity that is capable of being sustained for two consecutive hours and Non-Spin be provided with a capacity that is capable of being sustained for four consecutive hours. </a:t>
            </a:r>
          </a:p>
          <a:p>
            <a:endParaRPr lang="en-US" sz="700" dirty="0"/>
          </a:p>
          <a:p>
            <a:r>
              <a:rPr lang="en-US" sz="1400" dirty="0"/>
              <a:t>Background:</a:t>
            </a:r>
          </a:p>
          <a:p>
            <a:pPr lvl="1"/>
            <a:r>
              <a:rPr lang="en-US" sz="1400" dirty="0"/>
              <a:t>ECRS and Non-Spin are both ancillary services that can be expected to be utilized to cover risks associated with net load forecast errors. ECRS and Non-Spin may be also be deployed to replenish Regulation and RRS. Going forward Non-Spin will also be used to cover risks associated with intra-day forced outages of thermal resources. </a:t>
            </a:r>
          </a:p>
          <a:p>
            <a:pPr lvl="2"/>
            <a:r>
              <a:rPr lang="en-US" sz="1200" dirty="0"/>
              <a:t>In the above situations, Non-Spin deployment would be needed to last until other units can be brought online. </a:t>
            </a:r>
          </a:p>
          <a:p>
            <a:endParaRPr lang="en-US" sz="700" dirty="0"/>
          </a:p>
          <a:p>
            <a:pPr lvl="1"/>
            <a:r>
              <a:rPr lang="en-US" sz="1400" dirty="0"/>
              <a:t>Winter morning load ramp can last anywhere from 4 to 6 hours. Depending on the season, Solar ramp down events last between 2.5 to 3.5 hours. Wind down ramps do not have a consistent pattern tied to seasonality and/or time of day, these wind down ramps tend to last several hours and are far more vulnerable to forecast errors.</a:t>
            </a:r>
          </a:p>
          <a:p>
            <a:endParaRPr lang="en-US" sz="700" dirty="0"/>
          </a:p>
          <a:p>
            <a:pPr lvl="1"/>
            <a:r>
              <a:rPr lang="en-US" sz="1400" dirty="0"/>
              <a:t>A duration limit on the capacity that is used to provide ECRS and Non-Spin is needed under today’s market constructs. Future design changes to DAM, RUC, and RTC clearing engines to consider state of charge for ESRs could lead to a reassessment of the proposed duration limits.</a:t>
            </a:r>
          </a:p>
          <a:p>
            <a:endParaRPr lang="en-US" sz="700" dirty="0"/>
          </a:p>
          <a:p>
            <a:r>
              <a:rPr lang="en-US" sz="1400" dirty="0"/>
              <a:t>In order to assess the appropriate duration requirement for ECRS and Non-Spin, historical net load (load – wind – solar) and net load forecast errors were analyzed to extract trends in sustained up ramps and under forecast errors. Historical offline generation capacity availability was also assessed.</a:t>
            </a:r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25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9AFCD-685E-4BBC-8BF7-45B5F842B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Sustained Net Load Up Ramp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A7418-96D3-41EB-BF32-3576C0320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55406"/>
            <a:ext cx="4592955" cy="5064627"/>
          </a:xfrm>
        </p:spPr>
        <p:txBody>
          <a:bodyPr/>
          <a:lstStyle/>
          <a:p>
            <a:r>
              <a:rPr lang="en-US" sz="1400" dirty="0"/>
              <a:t>In analyzing historical</a:t>
            </a:r>
            <a:r>
              <a:rPr lang="en-US" sz="1400" dirty="0">
                <a:solidFill>
                  <a:srgbClr val="FF0000"/>
                </a:solidFill>
              </a:rPr>
              <a:t>*</a:t>
            </a:r>
            <a:r>
              <a:rPr lang="en-US" sz="1400" dirty="0"/>
              <a:t> sustained net load up ramps that were </a:t>
            </a:r>
          </a:p>
          <a:p>
            <a:pPr lvl="1"/>
            <a:r>
              <a:rPr lang="en-US" sz="1400" dirty="0"/>
              <a:t>3,000 MW/</a:t>
            </a:r>
            <a:r>
              <a:rPr lang="en-US" sz="1400" dirty="0" err="1"/>
              <a:t>hr</a:t>
            </a:r>
            <a:r>
              <a:rPr lang="en-US" sz="1400" dirty="0"/>
              <a:t> or more in magnitude,</a:t>
            </a:r>
          </a:p>
          <a:p>
            <a:pPr lvl="2"/>
            <a:r>
              <a:rPr lang="en-US" sz="1200" dirty="0"/>
              <a:t>~99% events occurred d</a:t>
            </a:r>
            <a:r>
              <a:rPr lang="en-US" sz="1200" dirty="0">
                <a:solidFill>
                  <a:schemeClr val="accent2"/>
                </a:solidFill>
              </a:rPr>
              <a:t>uring high ri</a:t>
            </a:r>
            <a:r>
              <a:rPr lang="en-US" sz="1200" dirty="0"/>
              <a:t>sk hours</a:t>
            </a:r>
            <a:r>
              <a:rPr lang="en-US" sz="1200" dirty="0">
                <a:solidFill>
                  <a:srgbClr val="FF0000"/>
                </a:solidFill>
              </a:rPr>
              <a:t>**</a:t>
            </a:r>
            <a:r>
              <a:rPr lang="en-US" sz="1200" dirty="0"/>
              <a:t> and lasted 2 hours or less </a:t>
            </a:r>
          </a:p>
          <a:p>
            <a:pPr lvl="2"/>
            <a:r>
              <a:rPr lang="en-US" sz="1200" dirty="0"/>
              <a:t>All events that occurred </a:t>
            </a:r>
            <a:r>
              <a:rPr lang="en-US" sz="1200" dirty="0">
                <a:solidFill>
                  <a:schemeClr val="accent2"/>
                </a:solidFill>
              </a:rPr>
              <a:t>during high risk</a:t>
            </a:r>
            <a:r>
              <a:rPr lang="en-US" sz="1200" dirty="0"/>
              <a:t> hours and lasted 4 hours or less. </a:t>
            </a:r>
          </a:p>
          <a:p>
            <a:endParaRPr lang="en-US" sz="700" dirty="0">
              <a:solidFill>
                <a:srgbClr val="FF0000"/>
              </a:solidFill>
            </a:endParaRPr>
          </a:p>
          <a:p>
            <a:pPr lvl="1"/>
            <a:r>
              <a:rPr lang="en-US" sz="1400" dirty="0"/>
              <a:t>4,500 MW/</a:t>
            </a:r>
            <a:r>
              <a:rPr lang="en-US" sz="1400" dirty="0" err="1"/>
              <a:t>hr</a:t>
            </a:r>
            <a:r>
              <a:rPr lang="en-US" sz="1400" dirty="0"/>
              <a:t> or more in magnitude,</a:t>
            </a:r>
          </a:p>
          <a:p>
            <a:pPr lvl="2"/>
            <a:r>
              <a:rPr lang="en-US" sz="1200" dirty="0"/>
              <a:t>All events that occurred </a:t>
            </a:r>
            <a:r>
              <a:rPr lang="en-US" sz="1200" dirty="0">
                <a:solidFill>
                  <a:schemeClr val="accent2"/>
                </a:solidFill>
              </a:rPr>
              <a:t>during high risk</a:t>
            </a:r>
            <a:r>
              <a:rPr lang="en-US" sz="1200" dirty="0"/>
              <a:t> hours and lasted 2 hours or less.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</a:t>
            </a:r>
            <a:r>
              <a:rPr lang="en-US" sz="900" dirty="0"/>
              <a:t>Between January 1, 2018 and July 31, 2021; excludes February 15 – 19, 2021.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</a:t>
            </a:r>
            <a:r>
              <a:rPr lang="en-US" sz="900" dirty="0"/>
              <a:t>High risk hours are hours where the risk of net load up ramp is high. These are computed using a methodology that is consistent with the current Non-Spin methodology.</a:t>
            </a:r>
          </a:p>
          <a:p>
            <a:endParaRPr lang="en-US" sz="1800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sz="1800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sz="1800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sz="1800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</a:t>
            </a:r>
            <a:r>
              <a:rPr lang="en-US" sz="900" dirty="0"/>
              <a:t>Excludes Feb 15 – Feb 19, 2021</a:t>
            </a:r>
          </a:p>
          <a:p>
            <a:endParaRPr lang="en-US" sz="1800" dirty="0">
              <a:solidFill>
                <a:srgbClr val="FF0000"/>
              </a:solidFill>
            </a:endParaRPr>
          </a:p>
          <a:p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B1149-8107-41C8-997A-DF4570B574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95CDDAF-16BE-470F-B7A4-3E96F0493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755" y="1156335"/>
            <a:ext cx="4114800" cy="19107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6B9322-896E-474E-AFDF-FF1CC4657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7755" y="3067105"/>
            <a:ext cx="4114800" cy="188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2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0032-8F0E-41D0-B1FB-A39F3BC98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4447032" cy="518318"/>
          </a:xfrm>
        </p:spPr>
        <p:txBody>
          <a:bodyPr/>
          <a:lstStyle/>
          <a:p>
            <a:r>
              <a:rPr lang="en-US" sz="2400" dirty="0"/>
              <a:t>Sustained Net Load Under Forecast Error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E4D5D-60F9-4510-99F4-5BB710E76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50681"/>
            <a:ext cx="4523232" cy="5064627"/>
          </a:xfrm>
        </p:spPr>
        <p:txBody>
          <a:bodyPr/>
          <a:lstStyle/>
          <a:p>
            <a:r>
              <a:rPr lang="en-US" sz="1400" dirty="0"/>
              <a:t>In analyzing historical</a:t>
            </a:r>
            <a:r>
              <a:rPr lang="en-US" sz="1400" dirty="0">
                <a:solidFill>
                  <a:srgbClr val="FF0000"/>
                </a:solidFill>
              </a:rPr>
              <a:t>*</a:t>
            </a:r>
            <a:r>
              <a:rPr lang="en-US" sz="1400" dirty="0"/>
              <a:t> sustained net load up under forecast errors that were</a:t>
            </a:r>
          </a:p>
          <a:p>
            <a:pPr lvl="1"/>
            <a:endParaRPr lang="en-US" sz="700" dirty="0"/>
          </a:p>
          <a:p>
            <a:pPr lvl="1"/>
            <a:r>
              <a:rPr lang="en-US" sz="1400" dirty="0"/>
              <a:t>4,000 MW or more in magnitude</a:t>
            </a:r>
          </a:p>
          <a:p>
            <a:pPr lvl="2"/>
            <a:r>
              <a:rPr lang="en-US" sz="1200" dirty="0"/>
              <a:t>~81% events occurred during times when Real Time headroom</a:t>
            </a:r>
            <a:r>
              <a:rPr lang="en-US" sz="1200" dirty="0">
                <a:solidFill>
                  <a:srgbClr val="FF0000"/>
                </a:solidFill>
              </a:rPr>
              <a:t>**</a:t>
            </a:r>
            <a:r>
              <a:rPr lang="en-US" sz="1200" dirty="0"/>
              <a:t> was low</a:t>
            </a:r>
            <a:r>
              <a:rPr lang="en-US" sz="1200" dirty="0">
                <a:solidFill>
                  <a:srgbClr val="FF0000"/>
                </a:solidFill>
              </a:rPr>
              <a:t>***</a:t>
            </a:r>
            <a:r>
              <a:rPr lang="en-US" sz="1200" dirty="0"/>
              <a:t> and lasted 2 hours or less </a:t>
            </a:r>
          </a:p>
          <a:p>
            <a:pPr lvl="2"/>
            <a:r>
              <a:rPr lang="en-US" sz="1200" dirty="0"/>
              <a:t>~97% events occurred during times when Real Time headroom was low and lasted 4 hours or less.</a:t>
            </a:r>
          </a:p>
          <a:p>
            <a:pPr lvl="2"/>
            <a:r>
              <a:rPr lang="en-US" sz="1200" dirty="0"/>
              <a:t>All events occurred that during times when Real Time headroom was low and lasted 6 hours or more.</a:t>
            </a:r>
          </a:p>
          <a:p>
            <a:pPr lvl="1"/>
            <a:endParaRPr lang="en-US" sz="700" dirty="0"/>
          </a:p>
          <a:p>
            <a:pPr lvl="1"/>
            <a:r>
              <a:rPr lang="en-US" sz="1400" dirty="0"/>
              <a:t>4,500 MW or more in magnitude</a:t>
            </a:r>
          </a:p>
          <a:p>
            <a:pPr lvl="2"/>
            <a:r>
              <a:rPr lang="en-US" sz="1200" dirty="0"/>
              <a:t>~89% events occurred during times when Real Time headroom was low and lasted 2 hours or less.</a:t>
            </a:r>
          </a:p>
          <a:p>
            <a:pPr lvl="2"/>
            <a:r>
              <a:rPr lang="en-US" sz="1200" dirty="0"/>
              <a:t>All events that occurred during times when Real Time headroom was low and lasted 4 hours or less.</a:t>
            </a:r>
          </a:p>
          <a:p>
            <a:pPr lvl="1"/>
            <a:endParaRPr lang="en-US" sz="700" dirty="0"/>
          </a:p>
          <a:p>
            <a:pPr lvl="1"/>
            <a:r>
              <a:rPr lang="en-US" sz="1400" dirty="0"/>
              <a:t>6,250 MW or more in magnitude</a:t>
            </a:r>
          </a:p>
          <a:p>
            <a:pPr lvl="2"/>
            <a:r>
              <a:rPr lang="en-US" sz="1200" dirty="0"/>
              <a:t>All events that occurred during times when Real Time headroom was low and lasted 2 hours or less.</a:t>
            </a:r>
          </a:p>
          <a:p>
            <a:pPr marL="0" lvl="2" indent="0">
              <a:buNone/>
            </a:pPr>
            <a:endParaRPr lang="en-US" sz="700" dirty="0">
              <a:solidFill>
                <a:srgbClr val="FF0000"/>
              </a:solidFill>
            </a:endParaRPr>
          </a:p>
          <a:p>
            <a:pPr marL="0" lvl="2" indent="0">
              <a:buNone/>
            </a:pPr>
            <a:r>
              <a:rPr lang="en-US" sz="1200" dirty="0">
                <a:solidFill>
                  <a:srgbClr val="FF0000"/>
                </a:solidFill>
              </a:rPr>
              <a:t>*</a:t>
            </a:r>
            <a:r>
              <a:rPr lang="en-US" sz="900" dirty="0"/>
              <a:t>Between January 1, 2018 and December 31, 2020 </a:t>
            </a:r>
          </a:p>
          <a:p>
            <a:pPr marL="0" lvl="2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</a:t>
            </a:r>
            <a:r>
              <a:rPr lang="en-US" sz="900" dirty="0"/>
              <a:t>Real Time Headroom = Total Online HSL + Offline Non-Spin – Actual Load</a:t>
            </a:r>
          </a:p>
          <a:p>
            <a:pPr marL="0" lvl="2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***</a:t>
            </a:r>
            <a:r>
              <a:rPr lang="en-US" sz="900" dirty="0"/>
              <a:t>Real Time headroom less than 5,000 MW</a:t>
            </a:r>
          </a:p>
          <a:p>
            <a:pPr marL="0" lvl="2" indent="0">
              <a:buNone/>
            </a:pPr>
            <a:endParaRPr lang="en-US" sz="9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DA2CC-86AB-4608-8B5A-30F298802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CE7F9F-1414-4808-B893-8AC5B655C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8032" y="4442955"/>
            <a:ext cx="4114800" cy="19825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BED19E-8785-4B4E-97A2-11866B775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032" y="2432439"/>
            <a:ext cx="4114800" cy="20279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98774D-2CD9-4CCD-BFB5-878A328BF4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032" y="387823"/>
            <a:ext cx="4114800" cy="205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66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CD08-5753-4959-BCCC-43C5AB92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Available Offline Capacity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B1FC3-BA3E-41D4-AB02-0597D81FF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In analyzing historical</a:t>
            </a:r>
            <a:r>
              <a:rPr lang="en-US" sz="1400" dirty="0">
                <a:solidFill>
                  <a:srgbClr val="FF0000"/>
                </a:solidFill>
              </a:rPr>
              <a:t>*</a:t>
            </a:r>
            <a:r>
              <a:rPr lang="en-US" sz="1400" dirty="0"/>
              <a:t> available offline capacity during conditions when Real Time headroom</a:t>
            </a:r>
            <a:r>
              <a:rPr lang="en-US" sz="1400" dirty="0">
                <a:solidFill>
                  <a:srgbClr val="FF0000"/>
                </a:solidFill>
              </a:rPr>
              <a:t>**</a:t>
            </a:r>
            <a:r>
              <a:rPr lang="en-US" sz="1400" dirty="0"/>
              <a:t> was low,</a:t>
            </a:r>
          </a:p>
          <a:p>
            <a:pPr lvl="1"/>
            <a:r>
              <a:rPr lang="en-US" sz="1200" dirty="0"/>
              <a:t>~1,408 MW could be brought online in 4 hours about 95% of the time</a:t>
            </a:r>
          </a:p>
          <a:p>
            <a:pPr lvl="1"/>
            <a:r>
              <a:rPr lang="en-US" sz="1200" dirty="0"/>
              <a:t>~1,597 MW could be brought online in 6 hours about 95% of the time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lvl="8" indent="0">
              <a:buNone/>
            </a:pPr>
            <a:br>
              <a:rPr lang="en-US" sz="900" dirty="0">
                <a:solidFill>
                  <a:srgbClr val="FF0000"/>
                </a:solidFill>
              </a:rPr>
            </a:br>
            <a:r>
              <a:rPr lang="en-US" sz="900" dirty="0">
                <a:solidFill>
                  <a:srgbClr val="FF0000"/>
                </a:solidFill>
              </a:rPr>
              <a:t>*</a:t>
            </a:r>
            <a:r>
              <a:rPr lang="en-US" sz="900" dirty="0">
                <a:solidFill>
                  <a:schemeClr val="tx2"/>
                </a:solidFill>
              </a:rPr>
              <a:t>Between Jan 1, 2020 and October 27, 2021; Excludes Feb 15 – Feb 19, 2021</a:t>
            </a:r>
          </a:p>
          <a:p>
            <a:pPr marL="0" lvl="8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</a:t>
            </a:r>
            <a:r>
              <a:rPr lang="en-US" sz="900" dirty="0">
                <a:solidFill>
                  <a:schemeClr val="tx2"/>
                </a:solidFill>
              </a:rPr>
              <a:t>Real Time Headroom = Total Online HSL + Offline Non-Spin – Actual Load </a:t>
            </a:r>
          </a:p>
          <a:p>
            <a:pPr marL="0" lvl="8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***</a:t>
            </a:r>
            <a:r>
              <a:rPr lang="en-US" sz="900" dirty="0">
                <a:solidFill>
                  <a:schemeClr val="tx2"/>
                </a:solidFill>
              </a:rPr>
              <a:t>Real Time headroom less than 5,000 MW</a:t>
            </a:r>
          </a:p>
          <a:p>
            <a:pPr marL="0" lvl="8" indent="0">
              <a:buNone/>
            </a:pPr>
            <a:endParaRPr lang="en-US" sz="900" dirty="0">
              <a:solidFill>
                <a:schemeClr val="tx2"/>
              </a:solidFill>
            </a:endParaRPr>
          </a:p>
          <a:p>
            <a:pPr marL="0" lvl="8" indent="0">
              <a:buNone/>
            </a:pPr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8EB033-BA70-4019-ADA0-313144DD7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0C10C7-497D-415E-BDB2-D86B0719F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869787"/>
            <a:ext cx="8547333" cy="371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61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5EA52-1486-44E7-A399-3CBCEF745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As a result, for ECRS….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4FB7F-F573-4A63-8C6D-AECFA526B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Knowing that</a:t>
            </a:r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ECRS was designed to primarily meet the frequency recovery metrics under North American Electric Reliability Council (NERC’s) BAL-002, Disturbance Control Standard – Contingency Reserve for Recovery from a Balancing Contingency Event Standard.  This standard also requires ERCOT’s Physical Responsive Capability (PRC) to be recovered within 90 minutes.  </a:t>
            </a:r>
          </a:p>
          <a:p>
            <a:endParaRPr lang="en-US" sz="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ECRS will also provide ERCOT a targeted mechanism for addressing future ramping and variability on the ERCOT grid as ERCOT’s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PhotoVoltaic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(PV) generation fleet grows.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endParaRPr lang="en-US" sz="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/>
              <a:t>And noting that, </a:t>
            </a:r>
          </a:p>
          <a:p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~99% of historic sustained net load up ramps that were 3,000MW/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hr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or more in magnitude during high-risk hours have lasted 2 hours or less; AND</a:t>
            </a:r>
          </a:p>
          <a:p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all of historic sustained 6 hours ahead net load forecast errors that were 6,250 MW or more in magnitude during times when Real Time headroom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**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was low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***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have lasted 2 hours or less, </a:t>
            </a: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/>
              <a:t>ERCOT is proposing a two-hour duration limit for ECRS. This limit will help meet the NERC Contingency Reserve restoration requirement and sufficiently provide ramping flexibility to cover short duration net load ramps.  </a:t>
            </a: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</a:t>
            </a:r>
            <a:r>
              <a:rPr lang="en-US" sz="900" dirty="0"/>
              <a:t>Real Time Headroom = Total Online HSL + Offline Non-Spin – Actual Load</a:t>
            </a:r>
          </a:p>
          <a:p>
            <a:pPr marL="0" lvl="2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***</a:t>
            </a:r>
            <a:r>
              <a:rPr lang="en-US" sz="900" dirty="0"/>
              <a:t>Real Time headroom less than 5,000 MW</a:t>
            </a:r>
          </a:p>
          <a:p>
            <a:pPr marL="0" indent="0">
              <a:buNone/>
            </a:pP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A6C7C-B6F3-438D-ABDB-98870B596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143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BABF-7806-4399-B77E-5DE553913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And for Non-Spin….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B1C6A-D120-4903-A0BB-B8BE9BB44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Knowing that</a:t>
            </a:r>
          </a:p>
          <a:p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Similar to ECRS, Non-Spin can be utilized to cover risks associated with sustained net-load under-forecast forecast errors and may also be deployed to replenish Regulation Up Service (Reg-Up) and Responsive Reserve (RRS).  </a:t>
            </a:r>
          </a:p>
          <a:p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Non-Spin may also be used to cover risks associated with intra-day Forced Outages of thermal Resources. </a:t>
            </a:r>
          </a:p>
          <a:p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Upon deployment in these situations, the Non-Spin deployment would be needed to last until other Resources can be brought On-Line.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600" dirty="0"/>
              <a:t>And noting that, 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all historic sustained net load up ramps that were 3,000 MW/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hr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or more in magnitude during high-risk hours have lasted 4 hours or less; AND</a:t>
            </a:r>
            <a:endParaRPr lang="en-US" sz="1400" dirty="0"/>
          </a:p>
          <a:p>
            <a:pPr lvl="1"/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all of historic sustained 6 hours ahead net load forecast errors that were 4,500 MW or more in magnitude during times when Real Time headroom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**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was low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***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have lasted 4 hours or less; AND </a:t>
            </a:r>
          </a:p>
          <a:p>
            <a:pPr lvl="1"/>
            <a:r>
              <a:rPr lang="en-US" sz="1400" dirty="0"/>
              <a:t>95% of the time in the past ~1,408 MW of offline capacity could be brought online in 4 or more hours during times when Real Time headroom was low</a:t>
            </a:r>
            <a:r>
              <a:rPr lang="en-US" sz="1400" dirty="0">
                <a:solidFill>
                  <a:srgbClr val="FF0000"/>
                </a:solidFill>
              </a:rPr>
              <a:t>***</a:t>
            </a:r>
            <a:r>
              <a:rPr lang="en-US" sz="1400" dirty="0"/>
              <a:t>,</a:t>
            </a:r>
          </a:p>
          <a:p>
            <a:pPr lvl="1"/>
            <a:endParaRPr lang="en-US" sz="800" dirty="0"/>
          </a:p>
          <a:p>
            <a:pPr marL="0" lvl="1" indent="0">
              <a:buNone/>
            </a:pPr>
            <a:r>
              <a:rPr lang="en-US" sz="1600" dirty="0"/>
              <a:t>ERCOT is proposing a four-hour duration for Non-Spin. This limit will cover risks during most of the periods with sustained net load up ramps and sustained net load forecast errors.</a:t>
            </a:r>
          </a:p>
          <a:p>
            <a:pPr marL="0" lvl="1" indent="0">
              <a:buNone/>
            </a:pPr>
            <a:endParaRPr lang="en-US" sz="1600" dirty="0"/>
          </a:p>
          <a:p>
            <a:pPr marL="0" lvl="2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</a:t>
            </a:r>
            <a:r>
              <a:rPr lang="en-US" sz="900" dirty="0"/>
              <a:t>Real Time Headroom = Total Online HSL + Offline Non-Spin – Actual Load</a:t>
            </a:r>
          </a:p>
          <a:p>
            <a:pPr marL="0" lvl="2" indent="0">
              <a:buNone/>
            </a:pPr>
            <a:r>
              <a:rPr lang="en-US" sz="900" dirty="0">
                <a:solidFill>
                  <a:srgbClr val="FF0000"/>
                </a:solidFill>
              </a:rPr>
              <a:t>***</a:t>
            </a:r>
            <a:r>
              <a:rPr lang="en-US" sz="900" dirty="0"/>
              <a:t>Real Time headroom less than 5,000 MW</a:t>
            </a:r>
          </a:p>
          <a:p>
            <a:pPr marL="0" lvl="1" indent="0">
              <a:buNone/>
            </a:pPr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BF8F8-9BFD-483C-9EA7-1C162738C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2208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31742</TotalTime>
  <Words>1228</Words>
  <Application>Microsoft Office PowerPoint</Application>
  <PresentationFormat>On-screen Show (4:3)</PresentationFormat>
  <Paragraphs>138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Courier New</vt:lpstr>
      <vt:lpstr>Times New Roman</vt:lpstr>
      <vt:lpstr>Wingdings</vt:lpstr>
      <vt:lpstr>1_Office Theme</vt:lpstr>
      <vt:lpstr>2_Custom Design</vt:lpstr>
      <vt:lpstr>3_Custom Design</vt:lpstr>
      <vt:lpstr>PowerPoint Presentation</vt:lpstr>
      <vt:lpstr>Overview</vt:lpstr>
      <vt:lpstr>Sustained Net Load Up Ramp Analysis</vt:lpstr>
      <vt:lpstr>Sustained Net Load Under Forecast Error Analysis</vt:lpstr>
      <vt:lpstr>Available Offline Capacity Analysis</vt:lpstr>
      <vt:lpstr>As a result, for ECRS….</vt:lpstr>
      <vt:lpstr>And for Non-Spin….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Mago, Nitika</cp:lastModifiedBy>
  <cp:revision>678</cp:revision>
  <dcterms:created xsi:type="dcterms:W3CDTF">2016-04-16T13:25:21Z</dcterms:created>
  <dcterms:modified xsi:type="dcterms:W3CDTF">2021-11-11T22:43:14Z</dcterms:modified>
</cp:coreProperties>
</file>