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77" r:id="rId7"/>
    <p:sldId id="282" r:id="rId8"/>
    <p:sldId id="279" r:id="rId9"/>
    <p:sldId id="280" r:id="rId10"/>
    <p:sldId id="281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howGuides="1">
      <p:cViewPr varScale="1">
        <p:scale>
          <a:sx n="130" d="100"/>
          <a:sy n="130" d="100"/>
        </p:scale>
        <p:origin x="1074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238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483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88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393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223084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223084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22308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994484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451684"/>
            <a:ext cx="2840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1843951"/>
            <a:ext cx="555374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NPRR1107:  Proposed New User Fees for 2021 Weatherization Inspections </a:t>
            </a:r>
          </a:p>
          <a:p>
            <a:endParaRPr lang="en-US" b="1" dirty="0"/>
          </a:p>
          <a:p>
            <a:r>
              <a:rPr lang="en-US" i="1" dirty="0"/>
              <a:t>David Kezell</a:t>
            </a:r>
          </a:p>
          <a:p>
            <a:r>
              <a:rPr lang="en-US" dirty="0"/>
              <a:t>Director, Weatherization and Inspection</a:t>
            </a:r>
          </a:p>
          <a:p>
            <a:endParaRPr lang="en-US" dirty="0"/>
          </a:p>
          <a:p>
            <a:r>
              <a:rPr lang="en-US" dirty="0"/>
              <a:t>Protocol Revision Subcommittee	</a:t>
            </a:r>
          </a:p>
          <a:p>
            <a:r>
              <a:rPr lang="en-US" dirty="0"/>
              <a:t>November 10, 2021</a:t>
            </a:r>
          </a:p>
          <a:p>
            <a:endParaRPr lang="en-US" dirty="0"/>
          </a:p>
          <a:p>
            <a:r>
              <a:rPr lang="en-US" dirty="0"/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Proposed New User Fees for 2021 Weatherization Efforts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B017A9B0-DF2B-44EC-A7E7-847A82583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73740"/>
            <a:ext cx="8534400" cy="4993660"/>
          </a:xfrm>
        </p:spPr>
        <p:txBody>
          <a:bodyPr/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b="1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S.B. 3 -- </a:t>
            </a:r>
            <a:r>
              <a:rPr lang="en-US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Creates </a:t>
            </a:r>
            <a:r>
              <a:rPr lang="en-US" sz="1400" b="1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New Weatherization </a:t>
            </a:r>
            <a:r>
              <a:rPr lang="en-US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Obligations </a:t>
            </a:r>
            <a:r>
              <a:rPr lang="en-US" sz="1400" b="1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 PUCT</a:t>
            </a:r>
            <a:r>
              <a:rPr lang="en-US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1400" b="1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ERCOT</a:t>
            </a:r>
            <a:endParaRPr lang="en-US" sz="1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3429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en-US" sz="1400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Requires the weatherization of all generation, transmission, and natural gas facilities and pipelines within the State of Texas. Failure to comply can result in a penalty of $1,000,000 per day.</a:t>
            </a:r>
          </a:p>
          <a:p>
            <a:pPr lvl="1" indent="-3429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endParaRPr lang="en-US" sz="14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3429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en-US" sz="1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Requires PUCT to adopt weatherization reliability standards.</a:t>
            </a:r>
          </a:p>
          <a:p>
            <a:pPr lvl="1" indent="-3429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endParaRPr lang="en-US" sz="14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3429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en-US" sz="1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Requires ERCOT to conduct inspections of generation and transmission facilities regarding the standards adopted by PUCT. </a:t>
            </a: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-"/>
            </a:pPr>
            <a:endParaRPr lang="en-US" sz="1400" kern="1200" dirty="0"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b="1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PUCT Rule 25.55 – </a:t>
            </a:r>
            <a:r>
              <a:rPr lang="en-US" sz="14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Requires Winter Weather Preparation Measures </a:t>
            </a:r>
            <a:r>
              <a:rPr lang="en-US" sz="1400" b="1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&amp; Requires ERCOT to: </a:t>
            </a: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en-US" sz="1400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prescribe a form for winter weather readiness reports, </a:t>
            </a: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en-US" sz="1400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file checklist forms, </a:t>
            </a: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en-US" sz="1400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file compliance reports, </a:t>
            </a: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en-US" sz="1400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conduct inspections,  </a:t>
            </a: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en-US" sz="1400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provide inspection reports, and </a:t>
            </a: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en-US" sz="1400" kern="1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adopt rules associated with weatherization of generation and transmission facilities.  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-"/>
            </a:pP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89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93617-5F89-43FE-A2B6-5E354111C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94285"/>
          </a:xfrm>
        </p:spPr>
        <p:txBody>
          <a:bodyPr/>
          <a:lstStyle/>
          <a:p>
            <a:r>
              <a:rPr lang="en-US" dirty="0"/>
              <a:t>Proposed New User Fees for 2021 Weatherization Efforts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85472-1EAA-4F81-A0F3-59DA18C86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181600"/>
          </a:xfrm>
        </p:spPr>
        <p:txBody>
          <a:bodyPr/>
          <a:lstStyle/>
          <a:p>
            <a:r>
              <a:rPr lang="en-US" sz="1400" b="1" dirty="0"/>
              <a:t>ERCOT Board of Director’s Meeting on August 10, 2021</a:t>
            </a:r>
          </a:p>
          <a:p>
            <a:pPr lvl="1"/>
            <a:r>
              <a:rPr lang="en-US" sz="1400" dirty="0"/>
              <a:t>Approved ERCOT’s 2022-23 budget.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The budget is based upon the System Admin. Fee remaining the same.</a:t>
            </a:r>
          </a:p>
          <a:p>
            <a:pPr lvl="1"/>
            <a:endParaRPr lang="en-US" sz="1400" dirty="0"/>
          </a:p>
          <a:p>
            <a:pPr lvl="1"/>
            <a:r>
              <a:rPr lang="en-US" sz="1400" dirty="0"/>
              <a:t>ERCOT Board adopted a resolution that instructed ERCOT to seek “full recovery” of weatherization inspection costs separately from the System Admin. Fee (as a user fee).</a:t>
            </a:r>
          </a:p>
          <a:p>
            <a:pPr lvl="1"/>
            <a:endParaRPr lang="en-US" sz="1400" dirty="0"/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ERCOT Board Policies &amp; Procedures – Section IX applies to user fees</a:t>
            </a:r>
          </a:p>
          <a:p>
            <a:pPr lvl="1" indent="-342900">
              <a:lnSpc>
                <a:spcPct val="107000"/>
              </a:lnSpc>
              <a:spcBef>
                <a:spcPts val="0"/>
              </a:spcBef>
              <a:buFont typeface="Arial" panose="020B0604020202020204" pitchFamily="34" charset="0"/>
              <a:buChar char="-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Section 9.1 requires that a new user fee must be approved by the Board pursuant to the Revision Request process and must be identified in the ERCOT Fee Schedule.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-"/>
            </a:pPr>
            <a:endParaRPr lang="en-US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Section 9.2 – recommends that a new user fee should: </a:t>
            </a:r>
          </a:p>
          <a:p>
            <a:pPr lvl="2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produce revenue in excess of $1,000,000.00 annually, or materially improve ERCOT operations. </a:t>
            </a:r>
            <a:endParaRPr lang="en-US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 incremental to revenue recovered through the System Administration Fee. </a:t>
            </a:r>
            <a:endParaRPr lang="en-US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2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 for a service that benefits a relatively few discrete Market Segments or Market Participants rather than providing general benefit to most Market Segments or Market Participants</a:t>
            </a:r>
          </a:p>
          <a:p>
            <a:pPr marL="457200" lvl="1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12FF9-3FF7-4511-B6FE-02A7710C9E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126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dirty="0"/>
              <a:t>Proposed New User Fees for 2021 Weatherization Efforts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CD50E22-5028-4283-9265-0DEA60944BE5}"/>
              </a:ext>
            </a:extLst>
          </p:cNvPr>
          <p:cNvSpPr txBox="1">
            <a:spLocks/>
          </p:cNvSpPr>
          <p:nvPr/>
        </p:nvSpPr>
        <p:spPr>
          <a:xfrm>
            <a:off x="342900" y="838200"/>
            <a:ext cx="8534400" cy="259079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ERCOT’s Plan for Weatherization Inspections in 2021</a:t>
            </a:r>
          </a:p>
          <a:p>
            <a:pPr lvl="1"/>
            <a:r>
              <a:rPr lang="en-US" sz="1400" dirty="0"/>
              <a:t>All inspections are anticipated to occur during December 2-23, 2021</a:t>
            </a:r>
          </a:p>
          <a:p>
            <a:pPr lvl="1"/>
            <a:r>
              <a:rPr lang="en-US" sz="1400" dirty="0"/>
              <a:t>174 dispatchable Generation Resources</a:t>
            </a:r>
          </a:p>
          <a:p>
            <a:pPr lvl="1"/>
            <a:r>
              <a:rPr lang="en-US" sz="1400" dirty="0"/>
              <a:t>133 Intermittent Renewable Resources (IRR)</a:t>
            </a:r>
          </a:p>
          <a:p>
            <a:pPr lvl="1"/>
            <a:r>
              <a:rPr lang="en-US" sz="1400" dirty="0"/>
              <a:t>This represents 85% of the lost </a:t>
            </a:r>
            <a:r>
              <a:rPr lang="en-US" sz="1400" dirty="0" err="1"/>
              <a:t>MWhrs</a:t>
            </a:r>
            <a:r>
              <a:rPr lang="en-US" sz="1400" dirty="0"/>
              <a:t> among that type of Resource during Winter Storm Uri</a:t>
            </a:r>
          </a:p>
          <a:p>
            <a:pPr lvl="1"/>
            <a:r>
              <a:rPr lang="en-US" sz="1400" dirty="0"/>
              <a:t>Two contractor firms (with ERCOT assistance) will perform inspections of the Generation Resources</a:t>
            </a:r>
          </a:p>
          <a:p>
            <a:pPr lvl="1"/>
            <a:r>
              <a:rPr lang="en-US" sz="1400" dirty="0"/>
              <a:t>20-25 TSP Transmission Facilities that had weather related problems during Winter Storm Uri or are considered critical for grid reliability </a:t>
            </a:r>
          </a:p>
          <a:p>
            <a:pPr lvl="1"/>
            <a:r>
              <a:rPr lang="en-US" sz="1400" dirty="0"/>
              <a:t>ERCOT staff will perform inspections of the TSP Transmission Facilities</a:t>
            </a:r>
          </a:p>
          <a:p>
            <a:endParaRPr lang="en-US" sz="1400" dirty="0"/>
          </a:p>
          <a:p>
            <a:r>
              <a:rPr lang="en-US" sz="1400" b="1" dirty="0"/>
              <a:t>ERCOT’s Plan for Weatherization Inspections in 2022</a:t>
            </a:r>
          </a:p>
          <a:p>
            <a:pPr lvl="1"/>
            <a:r>
              <a:rPr lang="en-US" sz="1400" dirty="0"/>
              <a:t>Inspections will likely use same criteria and fee structure as 2021</a:t>
            </a:r>
          </a:p>
          <a:p>
            <a:pPr lvl="1"/>
            <a:r>
              <a:rPr lang="en-US" sz="1400" dirty="0"/>
              <a:t>PUCT will undertake “Phase 2” of weatherization rulemaking efforts that will result in new standards</a:t>
            </a:r>
          </a:p>
          <a:p>
            <a:pPr lvl="1"/>
            <a:r>
              <a:rPr lang="en-US" sz="1400" dirty="0"/>
              <a:t>These standards will likely drive a period of engineering evaluations, gap analyses, engineering design, procurement and installation of additional weatherization components at many Resource Entity and TSP facilities throughout ERCOT</a:t>
            </a:r>
          </a:p>
          <a:p>
            <a:pPr lvl="1"/>
            <a:r>
              <a:rPr lang="en-US" sz="1400" dirty="0"/>
              <a:t>At some future point, the costs associated with inspections may be absorbed by the System Admin. Fee</a:t>
            </a:r>
          </a:p>
          <a:p>
            <a:endParaRPr lang="en-US" sz="14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0826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dirty="0"/>
              <a:t>Proposed New User Fees for 2021 Weatherization Efforts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CD50E22-5028-4283-9265-0DEA60944BE5}"/>
              </a:ext>
            </a:extLst>
          </p:cNvPr>
          <p:cNvSpPr txBox="1">
            <a:spLocks/>
          </p:cNvSpPr>
          <p:nvPr/>
        </p:nvSpPr>
        <p:spPr>
          <a:xfrm>
            <a:off x="220030" y="838200"/>
            <a:ext cx="8629136" cy="4648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/>
              <a:t>Proposed User Fees for 2021 Weatherization Inspections</a:t>
            </a:r>
          </a:p>
          <a:p>
            <a:pPr lvl="1"/>
            <a:r>
              <a:rPr lang="en-US" sz="1600" dirty="0"/>
              <a:t>Inspection fee for Intermittent Renewable Resources (IRRs) and Energy Storage Resources (ESRs) = $4,000</a:t>
            </a:r>
          </a:p>
          <a:p>
            <a:pPr lvl="1"/>
            <a:r>
              <a:rPr lang="en-US" sz="1600" dirty="0"/>
              <a:t>Inspection fee for all other Generation Resources = $12,500</a:t>
            </a:r>
          </a:p>
          <a:p>
            <a:pPr lvl="1"/>
            <a:r>
              <a:rPr lang="en-US" sz="1600" dirty="0"/>
              <a:t>Inspection fee for TSP Transmission Facilities = $3,000</a:t>
            </a:r>
          </a:p>
          <a:p>
            <a:pPr lvl="1"/>
            <a:r>
              <a:rPr lang="en-US" sz="1600" dirty="0"/>
              <a:t>Any reinspection occurring in 2022 will be at 50% of the cost of the original inspection</a:t>
            </a:r>
          </a:p>
          <a:p>
            <a:pPr lvl="1"/>
            <a:r>
              <a:rPr lang="en-US" sz="1600" dirty="0"/>
              <a:t>Invoices will be sent to the Resource Entity or TSP by December 31,2021, with payment due in 30 days and 18% annual interest charges if late</a:t>
            </a:r>
          </a:p>
          <a:p>
            <a:pPr lvl="1"/>
            <a:r>
              <a:rPr lang="en-US" sz="1600" dirty="0"/>
              <a:t>Inspection fees in 2022 will use the 2021 fee amounts</a:t>
            </a:r>
          </a:p>
          <a:p>
            <a:pPr lvl="1"/>
            <a:endParaRPr lang="en-US" sz="1600" dirty="0"/>
          </a:p>
          <a:p>
            <a:endParaRPr lang="en-US" sz="1600" dirty="0"/>
          </a:p>
          <a:p>
            <a:r>
              <a:rPr lang="en-US" sz="1600" b="1" dirty="0"/>
              <a:t>Weatherization Inspection Costs and Revenue from Fees </a:t>
            </a:r>
          </a:p>
          <a:p>
            <a:pPr lvl="1"/>
            <a:r>
              <a:rPr lang="en-US" sz="1600" dirty="0"/>
              <a:t>Estimated accumulated cost associated with inspections by EOY 2021 = $2.791M</a:t>
            </a:r>
          </a:p>
          <a:p>
            <a:pPr lvl="1"/>
            <a:r>
              <a:rPr lang="en-US" sz="1600" dirty="0"/>
              <a:t>Estimated revenue from inspection fees = $2.767M</a:t>
            </a:r>
          </a:p>
          <a:p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0524F37-E794-4ACD-828B-FFB8C7427B01}"/>
              </a:ext>
            </a:extLst>
          </p:cNvPr>
          <p:cNvSpPr txBox="1">
            <a:spLocks/>
          </p:cNvSpPr>
          <p:nvPr/>
        </p:nvSpPr>
        <p:spPr>
          <a:xfrm>
            <a:off x="280086" y="1028700"/>
            <a:ext cx="8534400" cy="12573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88199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Proposed New User Fees for 2021 Weatherization Efforts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248400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0524F37-E794-4ACD-828B-FFB8C7427B01}"/>
              </a:ext>
            </a:extLst>
          </p:cNvPr>
          <p:cNvSpPr txBox="1">
            <a:spLocks/>
          </p:cNvSpPr>
          <p:nvPr/>
        </p:nvSpPr>
        <p:spPr>
          <a:xfrm>
            <a:off x="381000" y="838200"/>
            <a:ext cx="8534400" cy="5105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Cost Basis for ESR and IRR Inspections ($4,000/unit)</a:t>
            </a:r>
          </a:p>
          <a:p>
            <a:pPr lvl="1"/>
            <a:r>
              <a:rPr lang="en-US" sz="1400" dirty="0"/>
              <a:t>Market based cost from competitively bid inspection requisition</a:t>
            </a:r>
          </a:p>
          <a:p>
            <a:pPr lvl="1"/>
            <a:r>
              <a:rPr lang="en-US" sz="1400" dirty="0"/>
              <a:t>Internal support costs including program management, legal support, DocuSign licenses, and related overhead</a:t>
            </a:r>
          </a:p>
          <a:p>
            <a:pPr lvl="1"/>
            <a:r>
              <a:rPr lang="en-US" sz="1400" dirty="0"/>
              <a:t>Number of inspections required</a:t>
            </a:r>
          </a:p>
          <a:p>
            <a:endParaRPr lang="en-US" sz="1400" dirty="0"/>
          </a:p>
          <a:p>
            <a:r>
              <a:rPr lang="en-US" sz="1400" b="1" dirty="0"/>
              <a:t>Cost Basis for all other Generation Resource Inspections ($12,500/unit)</a:t>
            </a:r>
          </a:p>
          <a:p>
            <a:pPr lvl="1"/>
            <a:r>
              <a:rPr lang="en-US" sz="1400" dirty="0"/>
              <a:t>Market based cost from competitively bid inspection services requisition</a:t>
            </a:r>
          </a:p>
          <a:p>
            <a:pPr lvl="1"/>
            <a:r>
              <a:rPr lang="en-US" sz="1400" dirty="0"/>
              <a:t>Internal support costs including program management, legal support, DocuSign licenses, and related overhead</a:t>
            </a:r>
          </a:p>
          <a:p>
            <a:pPr lvl="1"/>
            <a:r>
              <a:rPr lang="en-US" sz="1400" dirty="0"/>
              <a:t>Number of inspections required</a:t>
            </a:r>
          </a:p>
          <a:p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03830A9-759F-4949-8F85-1A842503089A}"/>
              </a:ext>
            </a:extLst>
          </p:cNvPr>
          <p:cNvSpPr txBox="1">
            <a:spLocks/>
          </p:cNvSpPr>
          <p:nvPr/>
        </p:nvSpPr>
        <p:spPr>
          <a:xfrm>
            <a:off x="292443" y="2667000"/>
            <a:ext cx="8787714" cy="15433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883899F-1208-4720-AB48-DDDF136A3944}"/>
              </a:ext>
            </a:extLst>
          </p:cNvPr>
          <p:cNvSpPr txBox="1">
            <a:spLocks/>
          </p:cNvSpPr>
          <p:nvPr/>
        </p:nvSpPr>
        <p:spPr>
          <a:xfrm>
            <a:off x="342900" y="4050431"/>
            <a:ext cx="8534400" cy="137494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Cost Basis for Transmission Facility Inspections ($3,000/unit)</a:t>
            </a:r>
          </a:p>
          <a:p>
            <a:pPr lvl="1"/>
            <a:r>
              <a:rPr lang="en-US" sz="1400" dirty="0"/>
              <a:t>Internal cost based upon ERCOT standard employee rate ($90 per hour) at 16 person-hours per inspection, plus incidental travel costs</a:t>
            </a:r>
          </a:p>
          <a:p>
            <a:pPr lvl="1"/>
            <a:r>
              <a:rPr lang="en-US" sz="1400" dirty="0"/>
              <a:t>Internal support costs including program management, legal support, DocuSign licenses, and related overhead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Font typeface="Arial" panose="020B0604020202020204" pitchFamily="34" charset="0"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9729261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63D459-1C05-483F-85D1-C9E478EC32CC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purl.org/dc/terms/"/>
    <ds:schemaRef ds:uri="c34af464-7aa1-4edd-9be4-83dffc1cb92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D4020FB-76D3-4767-8F2F-518097B806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2250</TotalTime>
  <Words>803</Words>
  <Application>Microsoft Office PowerPoint</Application>
  <PresentationFormat>On-screen Show (4:3)</PresentationFormat>
  <Paragraphs>90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Symbol</vt:lpstr>
      <vt:lpstr>1_Custom Design</vt:lpstr>
      <vt:lpstr>Inside pages</vt:lpstr>
      <vt:lpstr>PowerPoint Presentation</vt:lpstr>
      <vt:lpstr>Proposed New User Fees for 2021 Weatherization Efforts</vt:lpstr>
      <vt:lpstr>Proposed New User Fees for 2021 Weatherization Efforts</vt:lpstr>
      <vt:lpstr>Proposed New User Fees for 2021 Weatherization Efforts</vt:lpstr>
      <vt:lpstr>Proposed New User Fees for 2021 Weatherization Efforts</vt:lpstr>
      <vt:lpstr>Proposed New User Fees for 2021 Weatherization Efforts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Fohn, Doug</cp:lastModifiedBy>
  <cp:revision>86</cp:revision>
  <cp:lastPrinted>2021-11-09T22:00:07Z</cp:lastPrinted>
  <dcterms:created xsi:type="dcterms:W3CDTF">2016-01-21T15:20:31Z</dcterms:created>
  <dcterms:modified xsi:type="dcterms:W3CDTF">2021-11-10T00:50:55Z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