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28"/>
  </p:notesMasterIdLst>
  <p:handoutMasterIdLst>
    <p:handoutMasterId r:id="rId29"/>
  </p:handoutMasterIdLst>
  <p:sldIdLst>
    <p:sldId id="260" r:id="rId7"/>
    <p:sldId id="330" r:id="rId8"/>
    <p:sldId id="338" r:id="rId9"/>
    <p:sldId id="337" r:id="rId10"/>
    <p:sldId id="305" r:id="rId11"/>
    <p:sldId id="314" r:id="rId12"/>
    <p:sldId id="295" r:id="rId13"/>
    <p:sldId id="347" r:id="rId14"/>
    <p:sldId id="351" r:id="rId15"/>
    <p:sldId id="343" r:id="rId16"/>
    <p:sldId id="341" r:id="rId17"/>
    <p:sldId id="344" r:id="rId18"/>
    <p:sldId id="345" r:id="rId19"/>
    <p:sldId id="355" r:id="rId20"/>
    <p:sldId id="261" r:id="rId21"/>
    <p:sldId id="328" r:id="rId22"/>
    <p:sldId id="329" r:id="rId23"/>
    <p:sldId id="327" r:id="rId24"/>
    <p:sldId id="324" r:id="rId25"/>
    <p:sldId id="340" r:id="rId26"/>
    <p:sldId id="322" r:id="rId2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ane, Mark" initials="RM" lastIdx="11" clrIdx="0">
    <p:extLst>
      <p:ext uri="{19B8F6BF-5375-455C-9EA6-DF929625EA0E}">
        <p15:presenceInfo xmlns:p15="http://schemas.microsoft.com/office/powerpoint/2012/main" userId="S-1-5-21-639947351-343809578-3807592339-28078" providerId="AD"/>
      </p:ext>
    </p:extLst>
  </p:cmAuthor>
  <p:cmAuthor id="2" name="Papudesi, Spoorthy" initials="PS" lastIdx="18" clrIdx="1">
    <p:extLst>
      <p:ext uri="{19B8F6BF-5375-455C-9EA6-DF929625EA0E}">
        <p15:presenceInfo xmlns:p15="http://schemas.microsoft.com/office/powerpoint/2012/main" userId="S-1-5-21-639947351-343809578-3807592339-42261" providerId="AD"/>
      </p:ext>
    </p:extLst>
  </p:cmAuthor>
  <p:cmAuthor id="3" name="Spells, Vanessa" initials="SV" lastIdx="8" clrIdx="2">
    <p:extLst>
      <p:ext uri="{19B8F6BF-5375-455C-9EA6-DF929625EA0E}">
        <p15:presenceInfo xmlns:p15="http://schemas.microsoft.com/office/powerpoint/2012/main" userId="S-1-5-21-639947351-343809578-3807592339-4322" providerId="AD"/>
      </p:ext>
    </p:extLst>
  </p:cmAuthor>
  <p:cmAuthor id="4" name="Zapanta, Zaldy" initials="ZZ" lastIdx="11" clrIdx="3">
    <p:extLst>
      <p:ext uri="{19B8F6BF-5375-455C-9EA6-DF929625EA0E}">
        <p15:presenceInfo xmlns:p15="http://schemas.microsoft.com/office/powerpoint/2012/main" userId="S-1-5-21-639947351-343809578-3807592339-38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6770"/>
    <a:srgbClr val="00A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3" autoAdjust="0"/>
    <p:restoredTop sz="94130" autoAdjust="0"/>
  </p:normalViewPr>
  <p:slideViewPr>
    <p:cSldViewPr showGuides="1">
      <p:cViewPr varScale="1">
        <p:scale>
          <a:sx n="127" d="100"/>
          <a:sy n="127" d="100"/>
        </p:scale>
        <p:origin x="1122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092"/>
    </p:cViewPr>
  </p:sorterViewPr>
  <p:notesViewPr>
    <p:cSldViewPr showGuides="1">
      <p:cViewPr varScale="1">
        <p:scale>
          <a:sx n="75" d="100"/>
          <a:sy n="75" d="100"/>
        </p:scale>
        <p:origin x="205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commentAuthors" Target="commentAuthors.xml"/><Relationship Id="rId8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4" rIns="93167" bIns="465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80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362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751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665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6743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360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3988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17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085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07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82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666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4814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117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872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816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2438400"/>
            <a:ext cx="56460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5B6770"/>
                </a:solidFill>
                <a:cs typeface="Times New Roman" panose="02020603050405020304" pitchFamily="18" charset="0"/>
              </a:rPr>
              <a:t>Credit Exposure Update</a:t>
            </a: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Spoorthy Papudesi</a:t>
            </a:r>
          </a:p>
          <a:p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52800" y="32766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Credit Work Group</a:t>
            </a: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ERCOT Public</a:t>
            </a: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November 11, 2021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May 2021</a:t>
            </a:r>
            <a:r>
              <a:rPr lang="en-US" sz="1800" dirty="0">
                <a:solidFill>
                  <a:srgbClr val="00AEC7"/>
                </a:solidFill>
                <a:cs typeface="Times New Roman" panose="02020603050405020304" pitchFamily="18" charset="0"/>
              </a:rPr>
              <a:t>–</a:t>
            </a:r>
            <a:r>
              <a:rPr lang="en-US" sz="1800" dirty="0">
                <a:solidFill>
                  <a:schemeClr val="accent4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1800" dirty="0">
                <a:cs typeface="Times New Roman" panose="02020603050405020304" pitchFamily="18" charset="0"/>
              </a:rPr>
              <a:t>Sep 202</a:t>
            </a:r>
            <a:r>
              <a:rPr lang="en-US" sz="1800" dirty="0"/>
              <a:t>1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" y="5398568"/>
            <a:ext cx="47143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5B6770"/>
                </a:solidFill>
              </a:rPr>
              <a:t>*TPEA exceeds invoice exposure</a:t>
            </a:r>
          </a:p>
          <a:p>
            <a:r>
              <a:rPr lang="en-US" sz="1200" dirty="0">
                <a:solidFill>
                  <a:srgbClr val="5B6770"/>
                </a:solidFill>
                <a:cs typeface="Times New Roman" panose="02020603050405020304" pitchFamily="18" charset="0"/>
              </a:rPr>
              <a:t>*TPEA adjusted to exclude short pay entities eliminating data skew</a:t>
            </a:r>
            <a:endParaRPr lang="en-US" sz="1200" dirty="0">
              <a:solidFill>
                <a:srgbClr val="5B6770"/>
              </a:solidFill>
            </a:endParaRPr>
          </a:p>
          <a:p>
            <a:endParaRPr lang="en-US" sz="1200" dirty="0">
              <a:solidFill>
                <a:srgbClr val="5B6770"/>
              </a:solidFill>
            </a:endParaRPr>
          </a:p>
          <a:p>
            <a:endParaRPr lang="en-US" sz="1200" dirty="0">
              <a:solidFill>
                <a:srgbClr val="5B677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2D5AA5E-B4DC-4EB1-8C38-BD43C76779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690" y="1066800"/>
            <a:ext cx="7620820" cy="3849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554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May 2021</a:t>
            </a:r>
            <a:r>
              <a:rPr lang="en-US" sz="1800" dirty="0">
                <a:solidFill>
                  <a:srgbClr val="00AEC7"/>
                </a:solidFill>
                <a:cs typeface="Times New Roman" panose="02020603050405020304" pitchFamily="18" charset="0"/>
              </a:rPr>
              <a:t>–</a:t>
            </a:r>
            <a:r>
              <a:rPr lang="en-US" sz="1800" dirty="0">
                <a:solidFill>
                  <a:schemeClr val="accent4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1800" dirty="0">
                <a:cs typeface="Times New Roman" panose="02020603050405020304" pitchFamily="18" charset="0"/>
              </a:rPr>
              <a:t>Sep 202</a:t>
            </a:r>
            <a:r>
              <a:rPr lang="en-US" sz="1800" dirty="0"/>
              <a:t>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5800" y="5334000"/>
            <a:ext cx="3108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5B6770"/>
                </a:solidFill>
              </a:rPr>
              <a:t>*TPEA generally exceeds invoice exposure</a:t>
            </a:r>
          </a:p>
          <a:p>
            <a:endParaRPr lang="en-US" sz="1200" dirty="0">
              <a:solidFill>
                <a:srgbClr val="5B677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D1379C-DF3F-4687-B3C0-77A2545288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967167"/>
            <a:ext cx="7852329" cy="4359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938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May 2021</a:t>
            </a:r>
            <a:r>
              <a:rPr lang="en-US" sz="1800" dirty="0">
                <a:solidFill>
                  <a:srgbClr val="00AEC7"/>
                </a:solidFill>
                <a:cs typeface="Times New Roman" panose="02020603050405020304" pitchFamily="18" charset="0"/>
              </a:rPr>
              <a:t>–</a:t>
            </a:r>
            <a:r>
              <a:rPr lang="en-US" sz="1800" dirty="0">
                <a:solidFill>
                  <a:schemeClr val="accent4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1800" dirty="0">
                <a:cs typeface="Times New Roman" panose="02020603050405020304" pitchFamily="18" charset="0"/>
              </a:rPr>
              <a:t>Sep 202</a:t>
            </a:r>
            <a:r>
              <a:rPr lang="en-US" sz="1800" dirty="0"/>
              <a:t>1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52835" y="5213265"/>
            <a:ext cx="3201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5B6770"/>
                </a:solidFill>
              </a:rPr>
              <a:t>* TPEA generally exceeds Invoice exposure </a:t>
            </a:r>
          </a:p>
          <a:p>
            <a:endParaRPr lang="en-US" sz="1200" dirty="0">
              <a:solidFill>
                <a:srgbClr val="5B677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BD4356-4857-4043-B18F-FA8FA84B55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385" y="1183070"/>
            <a:ext cx="8001000" cy="3051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482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TPEA Coverage of Settlements May 2021</a:t>
            </a:r>
            <a:r>
              <a:rPr lang="en-US" sz="1600" dirty="0">
                <a:solidFill>
                  <a:srgbClr val="00AEC7"/>
                </a:solidFill>
                <a:cs typeface="Times New Roman" panose="02020603050405020304" pitchFamily="18" charset="0"/>
              </a:rPr>
              <a:t>–</a:t>
            </a:r>
            <a:r>
              <a:rPr lang="en-US" sz="1600" dirty="0">
                <a:solidFill>
                  <a:schemeClr val="accent4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1600" dirty="0">
                <a:cs typeface="Times New Roman" panose="02020603050405020304" pitchFamily="18" charset="0"/>
              </a:rPr>
              <a:t>Sep 202</a:t>
            </a:r>
            <a:r>
              <a:rPr lang="en-US" sz="1600" dirty="0"/>
              <a:t>1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5638800"/>
            <a:ext cx="29049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5B6770"/>
                </a:solidFill>
              </a:rPr>
              <a:t>*TPES exceeds actual/invoice exposure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AF66FD-0211-47BC-8955-7B196BD49F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1219200"/>
            <a:ext cx="7391400" cy="406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1896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TPEA Coverage of Settlements May 2021</a:t>
            </a:r>
            <a:r>
              <a:rPr lang="en-US" sz="1600" dirty="0">
                <a:solidFill>
                  <a:srgbClr val="00AEC7"/>
                </a:solidFill>
                <a:cs typeface="Times New Roman" panose="02020603050405020304" pitchFamily="18" charset="0"/>
              </a:rPr>
              <a:t>–</a:t>
            </a:r>
            <a:r>
              <a:rPr lang="en-US" sz="1600" dirty="0">
                <a:solidFill>
                  <a:schemeClr val="accent4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1600" dirty="0">
                <a:cs typeface="Times New Roman" panose="02020603050405020304" pitchFamily="18" charset="0"/>
              </a:rPr>
              <a:t>Sep 202</a:t>
            </a:r>
            <a:r>
              <a:rPr lang="en-US" sz="1600" dirty="0"/>
              <a:t>1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5410200"/>
            <a:ext cx="47575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5B6770"/>
                </a:solidFill>
              </a:rPr>
              <a:t>*TPEA closely approximates actual/invoice exposure</a:t>
            </a:r>
          </a:p>
          <a:p>
            <a:r>
              <a:rPr lang="en-US" sz="1200" dirty="0">
                <a:solidFill>
                  <a:srgbClr val="5B6770"/>
                </a:solidFill>
                <a:cs typeface="Times New Roman" panose="02020603050405020304" pitchFamily="18" charset="0"/>
              </a:rPr>
              <a:t>*TPEA adjusted to exclude short pay entities eliminating data skew </a:t>
            </a:r>
          </a:p>
          <a:p>
            <a:endParaRPr lang="en-US" sz="1200" dirty="0">
              <a:solidFill>
                <a:srgbClr val="5B677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63830F-BCEA-405C-A174-232C4A4CD4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357374"/>
            <a:ext cx="7523116" cy="314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52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r>
              <a:rPr lang="en-US" sz="4000" dirty="0">
                <a:solidFill>
                  <a:srgbClr val="00AEC7"/>
                </a:solidFill>
              </a:rPr>
              <a:t>Appendix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Summary of Distribution by Market Segment*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66700" y="5715000"/>
            <a:ext cx="83439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5B6770"/>
                </a:solidFill>
              </a:rPr>
              <a:t>* Excess collateral doesn’t include Unsecured Credit Limit and is defined as Collateral in excess of TPE</a:t>
            </a:r>
          </a:p>
        </p:txBody>
      </p:sp>
      <p:sp>
        <p:nvSpPr>
          <p:cNvPr id="8" name="Rectangle 7"/>
          <p:cNvSpPr/>
          <p:nvPr/>
        </p:nvSpPr>
        <p:spPr>
          <a:xfrm>
            <a:off x="259080" y="5991999"/>
            <a:ext cx="8001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dirty="0">
                <a:solidFill>
                  <a:srgbClr val="5B6770"/>
                </a:solidFill>
                <a:cs typeface="Times New Roman" panose="02020603050405020304" pitchFamily="18" charset="0"/>
              </a:rPr>
              <a:t>* TPE adjusted to exclude short pay amounts eliminating data skew </a:t>
            </a:r>
          </a:p>
          <a:p>
            <a:pPr>
              <a:spcAft>
                <a:spcPts val="600"/>
              </a:spcAft>
            </a:pPr>
            <a:r>
              <a:rPr lang="en-US" sz="1000" dirty="0">
                <a:solidFill>
                  <a:srgbClr val="5B6770"/>
                </a:solidFill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5B63BCE-C14B-4BD8-B9D8-4B64B0B9A4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162" y="1356454"/>
            <a:ext cx="7381875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0752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Summary of Distribution by Rating Group*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3400" y="5715000"/>
            <a:ext cx="8001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dirty="0">
                <a:solidFill>
                  <a:srgbClr val="5B6770"/>
                </a:solidFill>
                <a:cs typeface="Times New Roman" panose="02020603050405020304" pitchFamily="18" charset="0"/>
              </a:rPr>
              <a:t>* TPE adjusted to exclude short pay amounts eliminating data skew </a:t>
            </a:r>
          </a:p>
          <a:p>
            <a:pPr>
              <a:spcAft>
                <a:spcPts val="600"/>
              </a:spcAft>
            </a:pPr>
            <a:endParaRPr lang="en-US" sz="1000" dirty="0">
              <a:solidFill>
                <a:srgbClr val="5B6770"/>
              </a:solidFill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384148E-5D39-4EBF-99D0-4572587EE4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386682"/>
            <a:ext cx="7381875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5267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Distribution of TPE by Rating and Category*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33400" y="5715000"/>
            <a:ext cx="8001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dirty="0">
                <a:solidFill>
                  <a:srgbClr val="5B6770"/>
                </a:solidFill>
                <a:cs typeface="Times New Roman" panose="02020603050405020304" pitchFamily="18" charset="0"/>
              </a:rPr>
              <a:t>* TPE adjusted to exclude short pay amounts eliminating data skew </a:t>
            </a:r>
          </a:p>
          <a:p>
            <a:pPr>
              <a:spcAft>
                <a:spcPts val="600"/>
              </a:spcAft>
            </a:pPr>
            <a:endParaRPr lang="en-US" sz="1000" dirty="0">
              <a:solidFill>
                <a:srgbClr val="5B6770"/>
              </a:solidFill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7666194-D7C2-4592-99BF-63C265C195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40234"/>
            <a:ext cx="8458200" cy="27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1487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Distribution of Excess Collateral by Rating and Category*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18180" y="5791200"/>
            <a:ext cx="83439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5B6770"/>
                </a:solidFill>
                <a:cs typeface="Times New Roman" panose="02020603050405020304" pitchFamily="18" charset="0"/>
              </a:rPr>
              <a:t>*Excess collateral doesn’t include Unsecured Credit Limit</a:t>
            </a:r>
          </a:p>
          <a:p>
            <a:r>
              <a:rPr lang="en-US" sz="1200" dirty="0">
                <a:solidFill>
                  <a:srgbClr val="5B6770"/>
                </a:solidFill>
                <a:cs typeface="Times New Roman" panose="02020603050405020304" pitchFamily="18" charset="0"/>
              </a:rPr>
              <a:t>* TPE adjusted to exclude short pay amounts eliminating data skew </a:t>
            </a:r>
          </a:p>
          <a:p>
            <a:endParaRPr lang="en-US" sz="1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FA1132-767F-4E12-B68D-1746D8799A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775" y="1219200"/>
            <a:ext cx="8353425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831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800" dirty="0">
                <a:latin typeface="+mn-lt"/>
                <a:cs typeface="Times New Roman" panose="02020603050405020304" pitchFamily="18" charset="0"/>
              </a:rPr>
              <a:t>Monthly Highlights </a:t>
            </a:r>
            <a:r>
              <a:rPr lang="en-US" sz="1800" dirty="0">
                <a:cs typeface="Times New Roman" panose="02020603050405020304" pitchFamily="18" charset="0"/>
              </a:rPr>
              <a:t>Sep 2021 – Oct </a:t>
            </a:r>
            <a:r>
              <a:rPr lang="en-US" sz="1800" dirty="0">
                <a:latin typeface="+mn-lt"/>
                <a:cs typeface="Times New Roman" panose="02020603050405020304" pitchFamily="18" charset="0"/>
              </a:rPr>
              <a:t>2021</a:t>
            </a:r>
            <a:endParaRPr lang="en-US" sz="1800" b="1" dirty="0">
              <a:solidFill>
                <a:schemeClr val="accent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15182"/>
            <a:ext cx="8534400" cy="51816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1400" dirty="0">
                <a:solidFill>
                  <a:srgbClr val="5B6770"/>
                </a:solidFill>
                <a:cs typeface="Times New Roman" panose="02020603050405020304" pitchFamily="18" charset="0"/>
              </a:rPr>
              <a:t>Market-wide average TPE increased from $ 802.6 million in September to $ 826.17 million in October</a:t>
            </a:r>
          </a:p>
          <a:p>
            <a:pPr lvl="1">
              <a:spcAft>
                <a:spcPts val="600"/>
              </a:spcAft>
            </a:pPr>
            <a:r>
              <a:rPr lang="en-US" sz="1400" dirty="0">
                <a:solidFill>
                  <a:srgbClr val="5B6770"/>
                </a:solidFill>
                <a:cs typeface="Times New Roman" panose="02020603050405020304" pitchFamily="18" charset="0"/>
              </a:rPr>
              <a:t>TPE increased mainly due to higher Real-Time and Day-Ahead Settlement Point prices in October than in September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solidFill>
                  <a:srgbClr val="5B6770"/>
                </a:solidFill>
                <a:cs typeface="Times New Roman" panose="02020603050405020304" pitchFamily="18" charset="0"/>
              </a:rPr>
              <a:t>Discretionary Collateral is defined as Secured Collateral in excess of TPE,CRR Locked ACL and DAM Exposure</a:t>
            </a:r>
          </a:p>
          <a:p>
            <a:pPr lvl="1">
              <a:spcAft>
                <a:spcPts val="600"/>
              </a:spcAft>
            </a:pPr>
            <a:r>
              <a:rPr lang="en-US" sz="1400" dirty="0">
                <a:solidFill>
                  <a:srgbClr val="5B6770"/>
                </a:solidFill>
                <a:cs typeface="Times New Roman" panose="02020603050405020304" pitchFamily="18" charset="0"/>
              </a:rPr>
              <a:t>Average Discretionary Collateral decreased from  $1,721.0 million to $1,562.1 million </a:t>
            </a:r>
          </a:p>
          <a:p>
            <a:pPr lvl="1">
              <a:spcAft>
                <a:spcPts val="600"/>
              </a:spcAft>
            </a:pPr>
            <a:r>
              <a:rPr lang="en-US" sz="1400" dirty="0">
                <a:solidFill>
                  <a:srgbClr val="5B6770"/>
                </a:solidFill>
                <a:cs typeface="Times New Roman" panose="02020603050405020304" pitchFamily="18" charset="0"/>
              </a:rPr>
              <a:t>The decrease in Discretionary Collateral is largely due to decrease in Secured Collateral, and  increase in TPE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solidFill>
                  <a:srgbClr val="5B6770"/>
                </a:solidFill>
                <a:cs typeface="Times New Roman" panose="02020603050405020304" pitchFamily="18" charset="0"/>
              </a:rPr>
              <a:t>No unusual collateral call activity</a:t>
            </a:r>
          </a:p>
          <a:p>
            <a:pPr marL="0" indent="0">
              <a:spcAft>
                <a:spcPts val="600"/>
              </a:spcAft>
              <a:buNone/>
            </a:pPr>
            <a:endParaRPr lang="en-US" sz="1400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US" sz="1400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4865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</a:t>
            </a:r>
            <a:endParaRPr lang="en-US" sz="1800" b="1" dirty="0">
              <a:solidFill>
                <a:schemeClr val="accent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534400" cy="5181600"/>
          </a:xfrm>
        </p:spPr>
        <p:txBody>
          <a:bodyPr/>
          <a:lstStyle/>
          <a:p>
            <a:pPr lvl="1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5B6770"/>
                </a:solidFill>
              </a:rPr>
              <a:t>TPEA covers Settlement/Invoice exposure and estimated Real-Time and Day- Ahead completed but not settled activity (RTLCNS and UDAA)</a:t>
            </a:r>
          </a:p>
          <a:p>
            <a:pPr lvl="1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5B6770"/>
                </a:solidFill>
              </a:rPr>
              <a:t>The analysis was performed for the period, Sep 2020 -</a:t>
            </a:r>
            <a:r>
              <a:rPr lang="en-US" sz="14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>
                <a:solidFill>
                  <a:srgbClr val="5B6770"/>
                </a:solidFill>
              </a:rPr>
              <a:t>Sep 2021</a:t>
            </a:r>
          </a:p>
          <a:p>
            <a:pPr lvl="1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5B6770"/>
                </a:solidFill>
              </a:rPr>
              <a:t>Only Settlement invoices due to ERCOT are considered in the calculation</a:t>
            </a:r>
          </a:p>
          <a:p>
            <a:pPr marL="457200" lvl="1" indent="0" algn="just">
              <a:spcAft>
                <a:spcPts val="600"/>
              </a:spcAft>
              <a:buNone/>
            </a:pPr>
            <a:r>
              <a:rPr lang="en-US" sz="1400" b="1" u="sng" dirty="0">
                <a:solidFill>
                  <a:srgbClr val="5B6770"/>
                </a:solidFill>
              </a:rPr>
              <a:t>Example</a:t>
            </a:r>
          </a:p>
          <a:p>
            <a:pPr lvl="1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rgbClr val="5B6770"/>
                </a:solidFill>
              </a:rPr>
              <a:t>For business date 2/1/2020, if a Counter-Party has M1 value of 20, then all the charge invoices till 2/21/2020 including RTLCNS and UDAA as of 2/1/2020 is summed up to arrive at “Invoice Exposure”</a:t>
            </a:r>
          </a:p>
          <a:p>
            <a:pPr lvl="1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US" sz="1800" dirty="0">
              <a:solidFill>
                <a:srgbClr val="5B6770"/>
              </a:solidFill>
              <a:latin typeface="+mj-lt"/>
            </a:endParaRPr>
          </a:p>
          <a:p>
            <a:pPr lvl="1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US" sz="1800" dirty="0">
              <a:solidFill>
                <a:srgbClr val="5B6770"/>
              </a:solidFill>
              <a:latin typeface="+mj-lt"/>
            </a:endParaRPr>
          </a:p>
          <a:p>
            <a:pPr marL="457200" lvl="1" indent="0" algn="just">
              <a:spcAft>
                <a:spcPts val="600"/>
              </a:spcAft>
              <a:buNone/>
            </a:pPr>
            <a:endParaRPr lang="en-US" sz="1800" dirty="0">
              <a:solidFill>
                <a:srgbClr val="5B6770"/>
              </a:solidFill>
              <a:latin typeface="+mj-lt"/>
            </a:endParaRPr>
          </a:p>
          <a:p>
            <a:pPr lvl="1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US" sz="1800" dirty="0">
              <a:solidFill>
                <a:srgbClr val="5B6770"/>
              </a:solidFill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1343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r>
              <a:rPr lang="en-US" sz="4000" dirty="0">
                <a:solidFill>
                  <a:srgbClr val="00AEC7"/>
                </a:solidFill>
              </a:rPr>
              <a:t>Questions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27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TPE and Forward Adjustment Factors May 2021- Oct 2021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5715000"/>
            <a:ext cx="7848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dirty="0">
                <a:solidFill>
                  <a:srgbClr val="5B6770"/>
                </a:solidFill>
                <a:cs typeface="Times New Roman" panose="02020603050405020304" pitchFamily="18" charset="0"/>
              </a:rPr>
              <a:t>*TPE adjusted to exclude short pay entities eliminating data skew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7C593B-DB58-4EC5-86B2-EA496EDE6D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067" y="990600"/>
            <a:ext cx="7449112" cy="426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083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TPE/Real-Time &amp; Day-Ahead Daily Average Settlement Point Prices for HB_NORTH May 2021- Oct 2021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5715000"/>
            <a:ext cx="7848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dirty="0">
                <a:solidFill>
                  <a:srgbClr val="5B6770"/>
                </a:solidFill>
                <a:cs typeface="Times New Roman" panose="02020603050405020304" pitchFamily="18" charset="0"/>
              </a:rPr>
              <a:t>* TPE adjusted to exclude short pay entities eliminating data skew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85D264-E207-4B2E-AC04-B7F16C9A52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132" y="1143000"/>
            <a:ext cx="7847735" cy="3941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256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/>
              <a:t>Available Credit by Type Compared to Total Potential Exposure (TPE) </a:t>
            </a:r>
            <a:r>
              <a:rPr lang="en-US" sz="1600" dirty="0">
                <a:cs typeface="Times New Roman" panose="02020603050405020304" pitchFamily="18" charset="0"/>
              </a:rPr>
              <a:t>Oct 2020- Oct 2021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4825" y="5319157"/>
            <a:ext cx="8334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Numbers are as of month-end except for Max TPE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Max TPE is the highest TPE for the corresponding month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TPE less Defaulted Amounts: TPE – Short-Paid Invoices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5ACE2D1-05A3-46BC-9913-35DA6077F4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066800"/>
            <a:ext cx="8476474" cy="403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463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Discretionary Collateral Sep 2021 - Oct 2021</a:t>
            </a:r>
            <a:endParaRPr lang="en-US" sz="1800" b="0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7700" y="5410200"/>
            <a:ext cx="7924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5B6770"/>
                </a:solidFill>
                <a:cs typeface="Times New Roman" panose="02020603050405020304" pitchFamily="18" charset="0"/>
              </a:rPr>
              <a:t>* Discretionary collateral doesn’t include Unsecured Credit Limit or parent guarantees</a:t>
            </a:r>
          </a:p>
          <a:p>
            <a:r>
              <a:rPr lang="en-US" sz="1200" dirty="0">
                <a:solidFill>
                  <a:srgbClr val="5B6770"/>
                </a:solidFill>
                <a:cs typeface="Times New Roman" panose="02020603050405020304" pitchFamily="18" charset="0"/>
              </a:rPr>
              <a:t>* TPE adjusted to exclude short pay entities eliminating data skew </a:t>
            </a:r>
          </a:p>
          <a:p>
            <a:endParaRPr lang="en-US" sz="1400" dirty="0"/>
          </a:p>
          <a:p>
            <a:endParaRPr lang="en-US" sz="1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B635CD-D0CB-4E37-AC07-8F014F2F47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815182"/>
            <a:ext cx="7202718" cy="441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288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 and Discretionary Collateral by Market Segment- Oct 2021*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84860" y="894535"/>
            <a:ext cx="777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Load and Generation entities accounted for the largest portion of discretionary collateral</a:t>
            </a:r>
          </a:p>
        </p:txBody>
      </p:sp>
      <p:sp>
        <p:nvSpPr>
          <p:cNvPr id="7" name="Rectangle 6"/>
          <p:cNvSpPr/>
          <p:nvPr/>
        </p:nvSpPr>
        <p:spPr>
          <a:xfrm>
            <a:off x="533400" y="5715000"/>
            <a:ext cx="800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5B6770"/>
                </a:solidFill>
                <a:cs typeface="Times New Roman" panose="02020603050405020304" pitchFamily="18" charset="0"/>
              </a:rPr>
              <a:t>*Discretionary collateral doesn’t include Unsecured Credit Limit or parent guarantees</a:t>
            </a:r>
          </a:p>
          <a:p>
            <a:r>
              <a:rPr lang="en-US" sz="1200" dirty="0">
                <a:solidFill>
                  <a:srgbClr val="5B6770"/>
                </a:solidFill>
                <a:cs typeface="Times New Roman" panose="02020603050405020304" pitchFamily="18" charset="0"/>
              </a:rPr>
              <a:t>* TPE adjusted to exclude short pay amounts eliminating data skew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46C6A1-AD70-4C7D-B242-6090E49E01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814" y="1386682"/>
            <a:ext cx="8269715" cy="362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839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Discretionary Collateral by Market Segment Oct 2019- Oct 2021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3400" y="5715000"/>
            <a:ext cx="8001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dirty="0">
                <a:solidFill>
                  <a:srgbClr val="5B6770"/>
                </a:solidFill>
                <a:cs typeface="Times New Roman" panose="02020603050405020304" pitchFamily="18" charset="0"/>
              </a:rPr>
              <a:t>* Discretionary Collateral adjusted to exclude short pay amounts eliminating data skew </a:t>
            </a:r>
          </a:p>
          <a:p>
            <a:pPr>
              <a:spcAft>
                <a:spcPts val="600"/>
              </a:spcAft>
            </a:pPr>
            <a:endParaRPr lang="en-US" sz="1000" dirty="0">
              <a:solidFill>
                <a:srgbClr val="5B6770"/>
              </a:solidFill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AB3B8A-7E1E-47A9-BC63-3A6308E139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040737"/>
            <a:ext cx="8471268" cy="4127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094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May 2021</a:t>
            </a:r>
            <a:r>
              <a:rPr lang="en-US" sz="1800" dirty="0">
                <a:solidFill>
                  <a:srgbClr val="00AEC7"/>
                </a:solidFill>
                <a:cs typeface="Times New Roman" panose="02020603050405020304" pitchFamily="18" charset="0"/>
              </a:rPr>
              <a:t>–</a:t>
            </a:r>
            <a:r>
              <a:rPr lang="en-US" sz="1800" dirty="0">
                <a:solidFill>
                  <a:schemeClr val="accent4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sz="1800" dirty="0">
                <a:cs typeface="Times New Roman" panose="02020603050405020304" pitchFamily="18" charset="0"/>
              </a:rPr>
              <a:t>Sep 202</a:t>
            </a:r>
            <a:r>
              <a:rPr lang="en-US" sz="1800" dirty="0"/>
              <a:t>1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8200" y="5029200"/>
            <a:ext cx="48365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Invoice exposure generally exceeds TPEA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  <a:cs typeface="Times New Roman" panose="02020603050405020304" pitchFamily="18" charset="0"/>
              </a:rPr>
              <a:t>TPEA adjusted to exclude short pay entities eliminating data skew </a:t>
            </a:r>
            <a:endParaRPr lang="en-US" sz="1200" dirty="0">
              <a:solidFill>
                <a:srgbClr val="5B6770"/>
              </a:solidFill>
            </a:endParaRPr>
          </a:p>
          <a:p>
            <a:endParaRPr lang="en-US" sz="1200" dirty="0">
              <a:solidFill>
                <a:srgbClr val="5B6770"/>
              </a:solidFill>
            </a:endParaRPr>
          </a:p>
          <a:p>
            <a:endParaRPr lang="en-US" sz="1200" dirty="0">
              <a:solidFill>
                <a:srgbClr val="5B677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797E8D-8239-4266-BA82-B519AC9CB5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066800"/>
            <a:ext cx="7870618" cy="3737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39548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purl.org/dc/terms/"/>
    <ds:schemaRef ds:uri="http://schemas.microsoft.com/office/2006/documentManagement/types"/>
    <ds:schemaRef ds:uri="http://www.w3.org/XML/1998/namespace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136879</TotalTime>
  <Words>646</Words>
  <Application>Microsoft Office PowerPoint</Application>
  <PresentationFormat>On-screen Show (4:3)</PresentationFormat>
  <Paragraphs>113</Paragraphs>
  <Slides>21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Wingdings</vt:lpstr>
      <vt:lpstr>1_Custom Design</vt:lpstr>
      <vt:lpstr>Office Theme</vt:lpstr>
      <vt:lpstr>Custom Design</vt:lpstr>
      <vt:lpstr>PowerPoint Presentation</vt:lpstr>
      <vt:lpstr>Monthly Highlights Sep 2021 – Oct 2021</vt:lpstr>
      <vt:lpstr>TPE and Forward Adjustment Factors May 2021- Oct 2021</vt:lpstr>
      <vt:lpstr>TPE/Real-Time &amp; Day-Ahead Daily Average Settlement Point Prices for HB_NORTH May 2021- Oct 2021</vt:lpstr>
      <vt:lpstr>Available Credit by Type Compared to Total Potential Exposure (TPE) Oct 2020- Oct 2021</vt:lpstr>
      <vt:lpstr>Discretionary Collateral Sep 2021 - Oct 2021</vt:lpstr>
      <vt:lpstr>TPE and Discretionary Collateral by Market Segment- Oct 2021*</vt:lpstr>
      <vt:lpstr>Discretionary Collateral by Market Segment Oct 2019- Oct 2021</vt:lpstr>
      <vt:lpstr>TPEA Coverage of Settlements May 2021– Sep 2021</vt:lpstr>
      <vt:lpstr>TPEA Coverage of Settlements May 2021– Sep 2021</vt:lpstr>
      <vt:lpstr>TPEA Coverage of Settlements May 2021– Sep 2021</vt:lpstr>
      <vt:lpstr>TPEA Coverage of Settlements May 2021– Sep 2021</vt:lpstr>
      <vt:lpstr>TPEA Coverage of Settlements May 2021– Sep 2021</vt:lpstr>
      <vt:lpstr>TPEA Coverage of Settlements May 2021– Sep 2021</vt:lpstr>
      <vt:lpstr>PowerPoint Presentation</vt:lpstr>
      <vt:lpstr>Summary of Distribution by Market Segment*</vt:lpstr>
      <vt:lpstr>Summary of Distribution by Rating Group* </vt:lpstr>
      <vt:lpstr>Distribution of TPE by Rating and Category*</vt:lpstr>
      <vt:lpstr>Distribution of Excess Collateral by Rating and Category*</vt:lpstr>
      <vt:lpstr>TPEA Coverage of Settlements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Papudesi, Spoorthy</cp:lastModifiedBy>
  <cp:revision>865</cp:revision>
  <cp:lastPrinted>2019-06-18T19:02:16Z</cp:lastPrinted>
  <dcterms:created xsi:type="dcterms:W3CDTF">2016-01-21T15:20:31Z</dcterms:created>
  <dcterms:modified xsi:type="dcterms:W3CDTF">2021-11-10T23:20:51Z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