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81" r:id="rId7"/>
    <p:sldId id="282" r:id="rId8"/>
    <p:sldId id="277" r:id="rId9"/>
    <p:sldId id="284" r:id="rId10"/>
    <p:sldId id="285" r:id="rId11"/>
    <p:sldId id="286" r:id="rId12"/>
    <p:sldId id="287" r:id="rId13"/>
    <p:sldId id="288" r:id="rId14"/>
    <p:sldId id="289" r:id="rId15"/>
    <p:sldId id="290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02" y="47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94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2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7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emf"/><Relationship Id="rId9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5" Type="http://schemas.microsoft.com/office/2007/relationships/hdphoto" Target="../media/hdphoto2.wdp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gridinfo/generation/winterread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800600" y="2667000"/>
            <a:ext cx="61794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Winter Weather Readiness Report and Attestation via DocuSign</a:t>
            </a:r>
          </a:p>
          <a:p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6963-668F-4168-B7BA-6BF664EE4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WWRR PDF vs DocuSign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D31DD-625C-4138-AA24-6AD8CDF10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5B1038-F13C-48F2-9F46-259A84C62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12" y="1404218"/>
            <a:ext cx="5353525" cy="3466791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A203A0-711C-4058-9EE7-DED94665A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732" y="1219200"/>
            <a:ext cx="5353525" cy="5074625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ECFFBE1C-87A5-4EBC-BD8F-FF3F8AD529CE}"/>
              </a:ext>
            </a:extLst>
          </p:cNvPr>
          <p:cNvSpPr txBox="1">
            <a:spLocks/>
          </p:cNvSpPr>
          <p:nvPr/>
        </p:nvSpPr>
        <p:spPr>
          <a:xfrm>
            <a:off x="228600" y="996566"/>
            <a:ext cx="3251200" cy="7772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WWRR PDF Form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8F6E91A3-65B8-4011-8F6A-8F823E8000A4}"/>
              </a:ext>
            </a:extLst>
          </p:cNvPr>
          <p:cNvSpPr txBox="1">
            <a:spLocks/>
          </p:cNvSpPr>
          <p:nvPr/>
        </p:nvSpPr>
        <p:spPr>
          <a:xfrm>
            <a:off x="8408532" y="756457"/>
            <a:ext cx="3251200" cy="51831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2400" dirty="0"/>
              <a:t>DocuSign Envelope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44109D7-C847-451D-9E52-8B1D04FAA480}"/>
              </a:ext>
            </a:extLst>
          </p:cNvPr>
          <p:cNvSpPr txBox="1">
            <a:spLocks/>
          </p:cNvSpPr>
          <p:nvPr/>
        </p:nvSpPr>
        <p:spPr>
          <a:xfrm>
            <a:off x="3055007" y="5516621"/>
            <a:ext cx="3251200" cy="7772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600" dirty="0"/>
              <a:t>The DocuSign envelope is expanded vertically to allow text entry </a:t>
            </a:r>
          </a:p>
        </p:txBody>
      </p:sp>
    </p:spTree>
    <p:extLst>
      <p:ext uri="{BB962C8B-B14F-4D97-AF65-F5344CB8AC3E}">
        <p14:creationId xmlns:p14="http://schemas.microsoft.com/office/powerpoint/2010/main" val="173160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FD3FFC-74E8-4F3A-9603-05CC79FC8D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A9502-EB99-4B91-B79F-F06B8D474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5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088AE-918E-4571-BACC-BFEFD9E75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WWRR via DocuSign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4997A-FB8F-43EA-B9C5-DD25CE216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11734800" cy="5280822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ERCOT will use DocuSign to collect Winter Weather Readiness Report responses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73F21-0EDF-450A-B228-5C4DFBED2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16049C2-0998-4A9A-988D-987DF37B92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133600"/>
            <a:ext cx="4343400" cy="40883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C2947B-0F70-4655-9D8B-9D241F2056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24"/>
          <a:stretch/>
        </p:blipFill>
        <p:spPr>
          <a:xfrm>
            <a:off x="6096000" y="2971731"/>
            <a:ext cx="5548435" cy="111613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9581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A018-D50A-4366-9704-9D18C8C26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Resources Will Receive a WWRR Envelope?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CF73F-8CD9-4CCB-8763-E46506825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DocuSign “envelopes” will be sent corresponding to </a:t>
            </a:r>
            <a:r>
              <a:rPr lang="en-US" sz="3600" u="sng" dirty="0"/>
              <a:t>individual</a:t>
            </a:r>
            <a:r>
              <a:rPr lang="en-US" sz="3600" dirty="0"/>
              <a:t> Resources in the Network Operations Model</a:t>
            </a:r>
          </a:p>
          <a:p>
            <a:endParaRPr lang="en-US" dirty="0"/>
          </a:p>
          <a:p>
            <a:r>
              <a:rPr lang="en-US" sz="2800" dirty="0"/>
              <a:t>Combined Cycles</a:t>
            </a:r>
          </a:p>
          <a:p>
            <a:pPr lvl="1"/>
            <a:r>
              <a:rPr lang="en-US" dirty="0"/>
              <a:t>Each physical Resource (e.g. GT, ST) will be sent an envelope</a:t>
            </a:r>
          </a:p>
          <a:p>
            <a:r>
              <a:rPr lang="en-US" sz="2800" dirty="0"/>
              <a:t>Jointly-Owned Units</a:t>
            </a:r>
          </a:p>
          <a:p>
            <a:pPr lvl="1"/>
            <a:r>
              <a:rPr lang="en-US" dirty="0"/>
              <a:t>Only the Master RE will be sent a single envelope</a:t>
            </a:r>
          </a:p>
          <a:p>
            <a:r>
              <a:rPr lang="en-US" sz="2800" dirty="0"/>
              <a:t>Intermittent Renewable Resources</a:t>
            </a:r>
          </a:p>
          <a:p>
            <a:pPr lvl="1"/>
            <a:r>
              <a:rPr lang="en-US" dirty="0"/>
              <a:t>Each Resource, as modeled in the Network Operations Model, will be sent an envelope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EE73F5-B3E5-426A-A402-71CA1FE2E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90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C06D533-92D8-4415-8BCE-E524FEF4C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014403"/>
            <a:ext cx="9296400" cy="494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5CDC4A-C12D-478D-90FD-0984E230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DocuSign Workflow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A2641-932B-4AE2-82B0-A152992AF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7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ED82-D332-49E3-B141-6CC962883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Authorized Representative (AR)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837C9-0833-47EB-81D4-92BD574CF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042" y="990601"/>
            <a:ext cx="9448595" cy="5052221"/>
          </a:xfrm>
        </p:spPr>
        <p:txBody>
          <a:bodyPr/>
          <a:lstStyle/>
          <a:p>
            <a:r>
              <a:rPr lang="en-US" dirty="0"/>
              <a:t>ERCOT will send all DocuSign envelopes the 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EDB1E-3765-4EC9-BBC2-FA1564349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765A26E-2522-4291-8911-C278DD8C87F9}"/>
              </a:ext>
            </a:extLst>
          </p:cNvPr>
          <p:cNvGrpSpPr/>
          <p:nvPr/>
        </p:nvGrpSpPr>
        <p:grpSpPr>
          <a:xfrm>
            <a:off x="5321094" y="2731602"/>
            <a:ext cx="6821685" cy="3643529"/>
            <a:chOff x="1981200" y="2098937"/>
            <a:chExt cx="7796212" cy="41461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8D136D6-0077-4D65-B69B-691C26715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81200" y="2098937"/>
              <a:ext cx="7796212" cy="4146109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9E46F7-6681-4F93-88B8-A59E6C4FC3F5}"/>
                </a:ext>
              </a:extLst>
            </p:cNvPr>
            <p:cNvSpPr/>
            <p:nvPr/>
          </p:nvSpPr>
          <p:spPr>
            <a:xfrm>
              <a:off x="7162800" y="2209800"/>
              <a:ext cx="2438400" cy="3833022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34A059-1D4C-4C11-90BF-D8EF2A05E809}"/>
                </a:ext>
              </a:extLst>
            </p:cNvPr>
            <p:cNvSpPr/>
            <p:nvPr/>
          </p:nvSpPr>
          <p:spPr>
            <a:xfrm>
              <a:off x="4362444" y="4724398"/>
              <a:ext cx="2800356" cy="1313660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CB59C0D-85B8-44C4-A5F7-130EC00CE13E}"/>
                </a:ext>
              </a:extLst>
            </p:cNvPr>
            <p:cNvSpPr/>
            <p:nvPr/>
          </p:nvSpPr>
          <p:spPr>
            <a:xfrm>
              <a:off x="6981822" y="4652965"/>
              <a:ext cx="257178" cy="71435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3528C8C-15EB-4AF7-BB9F-4D324EEA5D5E}"/>
                </a:ext>
              </a:extLst>
            </p:cNvPr>
            <p:cNvSpPr/>
            <p:nvPr/>
          </p:nvSpPr>
          <p:spPr>
            <a:xfrm>
              <a:off x="2285999" y="4692649"/>
              <a:ext cx="2047869" cy="565151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93089456-4138-4D37-9300-77E6F2D6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076" y="3429000"/>
            <a:ext cx="2329060" cy="271594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B655DA3-5B16-4254-8626-E738F1EA385D}"/>
              </a:ext>
            </a:extLst>
          </p:cNvPr>
          <p:cNvSpPr txBox="1">
            <a:spLocks/>
          </p:cNvSpPr>
          <p:nvPr/>
        </p:nvSpPr>
        <p:spPr>
          <a:xfrm>
            <a:off x="248043" y="1594484"/>
            <a:ext cx="7381670" cy="505222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AR can forward the DocuSign envelope to the Submitter by:</a:t>
            </a:r>
          </a:p>
          <a:p>
            <a:pPr lvl="1"/>
            <a:r>
              <a:rPr lang="en-US" strike="sngStrike" dirty="0">
                <a:solidFill>
                  <a:srgbClr val="FF0000"/>
                </a:solidFill>
              </a:rPr>
              <a:t>Forwarding the DocuSign email or</a:t>
            </a:r>
          </a:p>
          <a:p>
            <a:pPr lvl="1"/>
            <a:r>
              <a:rPr lang="en-US" dirty="0"/>
              <a:t>“Assigning to Someone Else” via DocuSign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6E5A5E-F0E0-48AA-8D1C-4B696E674E0C}"/>
              </a:ext>
            </a:extLst>
          </p:cNvPr>
          <p:cNvSpPr txBox="1"/>
          <p:nvPr/>
        </p:nvSpPr>
        <p:spPr>
          <a:xfrm>
            <a:off x="5834182" y="2144605"/>
            <a:ext cx="379939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Update: It is recommended to forward the envelopes using the DocuSign functionality.</a:t>
            </a:r>
          </a:p>
        </p:txBody>
      </p:sp>
    </p:spTree>
    <p:extLst>
      <p:ext uri="{BB962C8B-B14F-4D97-AF65-F5344CB8AC3E}">
        <p14:creationId xmlns:p14="http://schemas.microsoft.com/office/powerpoint/2010/main" val="46692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778B09A-0323-4288-99D4-86FAA3FD93EB}"/>
              </a:ext>
            </a:extLst>
          </p:cNvPr>
          <p:cNvGrpSpPr/>
          <p:nvPr/>
        </p:nvGrpSpPr>
        <p:grpSpPr>
          <a:xfrm>
            <a:off x="4876800" y="2472528"/>
            <a:ext cx="7250477" cy="3852072"/>
            <a:chOff x="6328252" y="514177"/>
            <a:chExt cx="5457348" cy="291482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8D136D6-0077-4D65-B69B-691C26715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28252" y="514177"/>
              <a:ext cx="5457348" cy="2914823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3528C8C-15EB-4AF7-BB9F-4D324EEA5D5E}"/>
                </a:ext>
              </a:extLst>
            </p:cNvPr>
            <p:cNvSpPr/>
            <p:nvPr/>
          </p:nvSpPr>
          <p:spPr>
            <a:xfrm>
              <a:off x="6431753" y="1008685"/>
              <a:ext cx="1548141" cy="1329705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784EBB7-1C2F-4483-94D8-439A4883313C}"/>
                </a:ext>
              </a:extLst>
            </p:cNvPr>
            <p:cNvSpPr/>
            <p:nvPr/>
          </p:nvSpPr>
          <p:spPr>
            <a:xfrm>
              <a:off x="7993857" y="1306735"/>
              <a:ext cx="1454943" cy="1055465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102ED82-D332-49E3-B141-6CC962883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Submitter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837C9-0833-47EB-81D4-92BD574CF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42" y="2438400"/>
            <a:ext cx="5584733" cy="37568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Submitter will:</a:t>
            </a:r>
          </a:p>
          <a:p>
            <a:pPr lvl="1"/>
            <a:r>
              <a:rPr lang="en-US" dirty="0"/>
              <a:t>Enter answers into the envelope,</a:t>
            </a:r>
          </a:p>
          <a:p>
            <a:pPr lvl="1"/>
            <a:r>
              <a:rPr lang="en-US" dirty="0"/>
              <a:t>Attach files to the envelope,</a:t>
            </a:r>
          </a:p>
          <a:p>
            <a:pPr lvl="1"/>
            <a:r>
              <a:rPr lang="en-US" dirty="0"/>
              <a:t>“Sign” the envelope, </a:t>
            </a:r>
          </a:p>
          <a:p>
            <a:pPr lvl="1"/>
            <a:r>
              <a:rPr lang="en-US" dirty="0"/>
              <a:t>Attach a notarized sworn attestation, and</a:t>
            </a:r>
          </a:p>
          <a:p>
            <a:pPr lvl="1"/>
            <a:r>
              <a:rPr lang="en-US" dirty="0"/>
              <a:t>Submit the completed envelope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EDB1E-3765-4EC9-BBC2-FA1564349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75952A0-110C-41E2-B182-30420406945A}"/>
              </a:ext>
            </a:extLst>
          </p:cNvPr>
          <p:cNvSpPr txBox="1">
            <a:spLocks/>
          </p:cNvSpPr>
          <p:nvPr/>
        </p:nvSpPr>
        <p:spPr>
          <a:xfrm>
            <a:off x="228600" y="838200"/>
            <a:ext cx="11963400" cy="1143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Only one person, the Submitter, can modify and submit a DocuSign envelope</a:t>
            </a:r>
          </a:p>
        </p:txBody>
      </p:sp>
    </p:spTree>
    <p:extLst>
      <p:ext uri="{BB962C8B-B14F-4D97-AF65-F5344CB8AC3E}">
        <p14:creationId xmlns:p14="http://schemas.microsoft.com/office/powerpoint/2010/main" val="244190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3CD5-A76F-4DB6-8478-FFC914E61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Sworn Attestation - Completing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1746F-0698-483A-AA0C-8A7220CDD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1"/>
            <a:ext cx="12192000" cy="1142999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The pre-populated Resource-specific Sworn Attestation must be printed, signed, notarized, and attached to the envelope prior to submission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8BACF-D762-4513-8337-12E05BF6F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B05CC4-007F-4D48-BF28-ED54EAF2C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643" y="2362200"/>
            <a:ext cx="2436288" cy="327398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8B3AC261-E07E-45A1-90A8-9AB46EC6F948}"/>
              </a:ext>
            </a:extLst>
          </p:cNvPr>
          <p:cNvSpPr/>
          <p:nvPr/>
        </p:nvSpPr>
        <p:spPr>
          <a:xfrm>
            <a:off x="3998643" y="3771993"/>
            <a:ext cx="1540539" cy="909245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D96A4B-1BDA-45F6-8524-F2CE3987E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3490" y="3317370"/>
            <a:ext cx="909245" cy="90924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FA320BD-A8C0-4E9C-9C64-13FED829F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2364" y="2362200"/>
            <a:ext cx="2436288" cy="327398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C30F67D-76C0-4437-905A-1BFB084AF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3281" y1="28125" x2="43281" y2="28125"/>
                        <a14:foregroundMark x1="59531" y1="43125" x2="59531" y2="431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54" y="4124944"/>
            <a:ext cx="1520761" cy="152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47C2E26-B9EB-44B8-BA66-3B4E3756C7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4115" y="3138392"/>
            <a:ext cx="962025" cy="962025"/>
          </a:xfrm>
          <a:prstGeom prst="rect">
            <a:avLst/>
          </a:prstGeom>
        </p:spPr>
      </p:pic>
      <p:sp>
        <p:nvSpPr>
          <p:cNvPr id="23" name="Arrow: Right 22">
            <a:extLst>
              <a:ext uri="{FF2B5EF4-FFF2-40B4-BE49-F238E27FC236}">
                <a16:creationId xmlns:a16="http://schemas.microsoft.com/office/drawing/2014/main" id="{8645BBA1-CEB8-41BC-820A-427F0B84FF7F}"/>
              </a:ext>
            </a:extLst>
          </p:cNvPr>
          <p:cNvSpPr/>
          <p:nvPr/>
        </p:nvSpPr>
        <p:spPr>
          <a:xfrm>
            <a:off x="8181833" y="3771992"/>
            <a:ext cx="1455609" cy="909245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495303B-311B-4F49-BD1D-E7B35434B8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84171" y="3578781"/>
            <a:ext cx="917386" cy="66051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B541992-6638-41F3-AE6C-FCC831E67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21992" y="3271962"/>
            <a:ext cx="1455608" cy="1909303"/>
          </a:xfrm>
          <a:prstGeom prst="rect">
            <a:avLst/>
          </a:prstGeom>
        </p:spPr>
      </p:pic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A05B5E35-E7B8-48B2-8A99-5C1E93F42BE1}"/>
              </a:ext>
            </a:extLst>
          </p:cNvPr>
          <p:cNvSpPr txBox="1">
            <a:spLocks/>
          </p:cNvSpPr>
          <p:nvPr/>
        </p:nvSpPr>
        <p:spPr>
          <a:xfrm>
            <a:off x="9873761" y="5181265"/>
            <a:ext cx="1352070" cy="3962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Completed Attestation Image File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C87E7B1-6C92-4FD7-94A6-B7046075776A}"/>
              </a:ext>
            </a:extLst>
          </p:cNvPr>
          <p:cNvSpPr txBox="1"/>
          <p:nvPr/>
        </p:nvSpPr>
        <p:spPr>
          <a:xfrm>
            <a:off x="1458643" y="5608603"/>
            <a:ext cx="2436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Print the pre-populated attestation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F0F096-75D1-42DD-8D84-E9D8D9C12BB7}"/>
              </a:ext>
            </a:extLst>
          </p:cNvPr>
          <p:cNvSpPr txBox="1"/>
          <p:nvPr/>
        </p:nvSpPr>
        <p:spPr>
          <a:xfrm>
            <a:off x="5463841" y="5636180"/>
            <a:ext cx="2702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Sign, notarized, and scan the document</a:t>
            </a:r>
          </a:p>
        </p:txBody>
      </p:sp>
      <p:pic>
        <p:nvPicPr>
          <p:cNvPr id="32" name="Picture 6">
            <a:extLst>
              <a:ext uri="{FF2B5EF4-FFF2-40B4-BE49-F238E27FC236}">
                <a16:creationId xmlns:a16="http://schemas.microsoft.com/office/drawing/2014/main" id="{B88F92C2-0434-42B1-9E7B-E146EC142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>
                        <a14:foregroundMark x1="43281" y1="28125" x2="43281" y2="28125"/>
                        <a14:foregroundMark x1="59531" y1="43125" x2="59531" y2="431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796" y="4413258"/>
            <a:ext cx="768007" cy="76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842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54F6E-F81B-4B48-AFFF-009338A0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Sworn Attestation - Attaching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EA558-301E-406E-A41A-35CD4A1C1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517606-374B-44C1-80A3-EC9633CCB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81782"/>
            <a:ext cx="4159954" cy="586739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EE3CB82-887A-49FE-829F-3A8493D6323F}"/>
              </a:ext>
            </a:extLst>
          </p:cNvPr>
          <p:cNvCxnSpPr>
            <a:cxnSpLocks/>
          </p:cNvCxnSpPr>
          <p:nvPr/>
        </p:nvCxnSpPr>
        <p:spPr>
          <a:xfrm>
            <a:off x="5943600" y="4926292"/>
            <a:ext cx="2743200" cy="686455"/>
          </a:xfrm>
          <a:prstGeom prst="straightConnector1">
            <a:avLst/>
          </a:prstGeom>
          <a:ln w="136525"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0B1CD16-38DB-4D16-AC6D-934946863799}"/>
              </a:ext>
            </a:extLst>
          </p:cNvPr>
          <p:cNvGrpSpPr/>
          <p:nvPr/>
        </p:nvGrpSpPr>
        <p:grpSpPr>
          <a:xfrm>
            <a:off x="4343400" y="3429000"/>
            <a:ext cx="1455608" cy="2305507"/>
            <a:chOff x="2514600" y="3419475"/>
            <a:chExt cx="1455608" cy="230550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461317F-B78C-4EE5-85E1-691C75E8A1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14600" y="3419475"/>
              <a:ext cx="1455608" cy="1909303"/>
            </a:xfrm>
            <a:prstGeom prst="rect">
              <a:avLst/>
            </a:prstGeom>
          </p:spPr>
        </p:pic>
        <p:sp>
          <p:nvSpPr>
            <p:cNvPr id="8" name="Content Placeholder 5">
              <a:extLst>
                <a:ext uri="{FF2B5EF4-FFF2-40B4-BE49-F238E27FC236}">
                  <a16:creationId xmlns:a16="http://schemas.microsoft.com/office/drawing/2014/main" id="{3603809B-E92C-41E0-A10B-46B86840FDC6}"/>
                </a:ext>
              </a:extLst>
            </p:cNvPr>
            <p:cNvSpPr txBox="1">
              <a:spLocks/>
            </p:cNvSpPr>
            <p:nvPr/>
          </p:nvSpPr>
          <p:spPr>
            <a:xfrm>
              <a:off x="2566369" y="5328778"/>
              <a:ext cx="1352070" cy="396204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1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800" dirty="0"/>
                <a:t>Completed Attestation Image File</a:t>
              </a:r>
            </a:p>
          </p:txBody>
        </p:sp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id="{D8F9B3DE-974D-4780-A741-5F3EC18CE0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3281" y1="28125" x2="43281" y2="28125"/>
                          <a14:foregroundMark x1="59531" y1="43125" x2="59531" y2="4312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369" y="4532764"/>
              <a:ext cx="768007" cy="768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727F598-4AD8-4792-8BC1-21AD4F1B886E}"/>
              </a:ext>
            </a:extLst>
          </p:cNvPr>
          <p:cNvSpPr txBox="1">
            <a:spLocks/>
          </p:cNvSpPr>
          <p:nvPr/>
        </p:nvSpPr>
        <p:spPr>
          <a:xfrm>
            <a:off x="508000" y="1626140"/>
            <a:ext cx="6172200" cy="124621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/>
              <a:t>The completed attestation image file must be attached to the envelope prior to submission</a:t>
            </a:r>
          </a:p>
        </p:txBody>
      </p:sp>
    </p:spTree>
    <p:extLst>
      <p:ext uri="{BB962C8B-B14F-4D97-AF65-F5344CB8AC3E}">
        <p14:creationId xmlns:p14="http://schemas.microsoft.com/office/powerpoint/2010/main" val="305046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B46BEF2-7336-4578-9B07-6F2699B223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489"/>
          <a:stretch/>
        </p:blipFill>
        <p:spPr>
          <a:xfrm>
            <a:off x="6172201" y="2783925"/>
            <a:ext cx="6019800" cy="3441693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5626CC-76C2-4974-8FCD-02F204510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WWRR PDF vs DocuSign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8D7C2-BA3E-4424-A2F4-DB8BF3289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FCB0A3-5BEB-43B5-9F5B-C6B500F03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55" y="1197846"/>
            <a:ext cx="5743220" cy="2780987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913343A-B2C2-4169-8428-FC9AD5737784}"/>
              </a:ext>
            </a:extLst>
          </p:cNvPr>
          <p:cNvSpPr/>
          <p:nvPr/>
        </p:nvSpPr>
        <p:spPr>
          <a:xfrm>
            <a:off x="597254" y="2666999"/>
            <a:ext cx="1600200" cy="197882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6B8CD4-AD36-4EC4-931F-D173FCA63CF3}"/>
              </a:ext>
            </a:extLst>
          </p:cNvPr>
          <p:cNvSpPr/>
          <p:nvPr/>
        </p:nvSpPr>
        <p:spPr>
          <a:xfrm>
            <a:off x="597254" y="3375858"/>
            <a:ext cx="1752600" cy="19788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C798C3-A574-43C3-A797-9B22C6B3EDD7}"/>
              </a:ext>
            </a:extLst>
          </p:cNvPr>
          <p:cNvSpPr/>
          <p:nvPr/>
        </p:nvSpPr>
        <p:spPr>
          <a:xfrm>
            <a:off x="597254" y="3650178"/>
            <a:ext cx="1752600" cy="197882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413038-BDA6-4F17-B810-4C5C8BA63C0F}"/>
              </a:ext>
            </a:extLst>
          </p:cNvPr>
          <p:cNvSpPr/>
          <p:nvPr/>
        </p:nvSpPr>
        <p:spPr>
          <a:xfrm>
            <a:off x="6934199" y="3978833"/>
            <a:ext cx="1114425" cy="212167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843178D-FC18-4443-BD84-A6A885FE9252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2197454" y="2783925"/>
            <a:ext cx="4736745" cy="1300992"/>
          </a:xfrm>
          <a:prstGeom prst="line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8123F2E-8B11-47D6-83F0-E8B50C6EDF1E}"/>
              </a:ext>
            </a:extLst>
          </p:cNvPr>
          <p:cNvSpPr/>
          <p:nvPr/>
        </p:nvSpPr>
        <p:spPr>
          <a:xfrm>
            <a:off x="11712575" y="4504770"/>
            <a:ext cx="441325" cy="753029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B1AB4B4-AE6C-47B2-A695-DC1A5A8396A4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2349854" y="3474799"/>
            <a:ext cx="9362721" cy="1630601"/>
          </a:xfrm>
          <a:prstGeom prst="line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9C40191D-DDA3-4481-ADF8-FEB1DCA5527F}"/>
              </a:ext>
            </a:extLst>
          </p:cNvPr>
          <p:cNvSpPr/>
          <p:nvPr/>
        </p:nvSpPr>
        <p:spPr>
          <a:xfrm>
            <a:off x="6296024" y="4582323"/>
            <a:ext cx="5378450" cy="1630601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5AAB7D0-B8D8-4474-BCF3-77224860D94F}"/>
              </a:ext>
            </a:extLst>
          </p:cNvPr>
          <p:cNvCxnSpPr>
            <a:stCxn id="9" idx="3"/>
          </p:cNvCxnSpPr>
          <p:nvPr/>
        </p:nvCxnSpPr>
        <p:spPr>
          <a:xfrm>
            <a:off x="2349854" y="3749119"/>
            <a:ext cx="3946170" cy="1508680"/>
          </a:xfrm>
          <a:prstGeom prst="line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2A4D171A-2001-430A-8FA5-8023FB6866C0}"/>
              </a:ext>
            </a:extLst>
          </p:cNvPr>
          <p:cNvSpPr txBox="1">
            <a:spLocks/>
          </p:cNvSpPr>
          <p:nvPr/>
        </p:nvSpPr>
        <p:spPr>
          <a:xfrm>
            <a:off x="330201" y="4055271"/>
            <a:ext cx="3251200" cy="7772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WWRR PDF Form</a:t>
            </a:r>
          </a:p>
        </p:txBody>
      </p:sp>
      <p:sp>
        <p:nvSpPr>
          <p:cNvPr id="32" name="Content Placeholder 5">
            <a:extLst>
              <a:ext uri="{FF2B5EF4-FFF2-40B4-BE49-F238E27FC236}">
                <a16:creationId xmlns:a16="http://schemas.microsoft.com/office/drawing/2014/main" id="{79808425-4D8B-460E-9A68-137CDF4D97BC}"/>
              </a:ext>
            </a:extLst>
          </p:cNvPr>
          <p:cNvSpPr txBox="1">
            <a:spLocks/>
          </p:cNvSpPr>
          <p:nvPr/>
        </p:nvSpPr>
        <p:spPr>
          <a:xfrm>
            <a:off x="76202" y="5433178"/>
            <a:ext cx="6095999" cy="7772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Draft WWRR PDFs are posted at: </a:t>
            </a:r>
            <a:r>
              <a:rPr lang="en-US" sz="1800" dirty="0">
                <a:hlinkClick r:id="rId4"/>
              </a:rPr>
              <a:t>http://www.ercot.com/gridinfo/generation/winterready</a:t>
            </a:r>
            <a:endParaRPr lang="en-US" sz="1800" dirty="0"/>
          </a:p>
        </p:txBody>
      </p:sp>
      <p:sp>
        <p:nvSpPr>
          <p:cNvPr id="33" name="Content Placeholder 5">
            <a:extLst>
              <a:ext uri="{FF2B5EF4-FFF2-40B4-BE49-F238E27FC236}">
                <a16:creationId xmlns:a16="http://schemas.microsoft.com/office/drawing/2014/main" id="{87605285-F28B-4341-9C5B-5684B459612A}"/>
              </a:ext>
            </a:extLst>
          </p:cNvPr>
          <p:cNvSpPr txBox="1">
            <a:spLocks/>
          </p:cNvSpPr>
          <p:nvPr/>
        </p:nvSpPr>
        <p:spPr>
          <a:xfrm>
            <a:off x="8867420" y="2266162"/>
            <a:ext cx="3251200" cy="51831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2400" dirty="0"/>
              <a:t>DocuSign Envelope</a:t>
            </a:r>
          </a:p>
        </p:txBody>
      </p:sp>
    </p:spTree>
    <p:extLst>
      <p:ext uri="{BB962C8B-B14F-4D97-AF65-F5344CB8AC3E}">
        <p14:creationId xmlns:p14="http://schemas.microsoft.com/office/powerpoint/2010/main" val="253119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15" grpId="0" animBg="1"/>
      <p:bldP spid="15" grpId="1" animBg="1"/>
      <p:bldP spid="22" grpId="0" animBg="1"/>
      <p:bldP spid="22" grpId="1" animBg="1"/>
      <p:bldP spid="28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5227</TotalTime>
  <Words>327</Words>
  <Application>Microsoft Office PowerPoint</Application>
  <PresentationFormat>Widescreen</PresentationFormat>
  <Paragraphs>56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WWRR via DocuSign</vt:lpstr>
      <vt:lpstr>Which Resources Will Receive a WWRR Envelope?</vt:lpstr>
      <vt:lpstr>DocuSign Workflow</vt:lpstr>
      <vt:lpstr>Authorized Representative (AR) Role</vt:lpstr>
      <vt:lpstr>Submitter Role</vt:lpstr>
      <vt:lpstr>Sworn Attestation - Completing</vt:lpstr>
      <vt:lpstr>Sworn Attestation - Attaching</vt:lpstr>
      <vt:lpstr>Posted WWRR PDF vs DocuSign</vt:lpstr>
      <vt:lpstr>Posted WWRR PDF vs DocuSign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Koepke, Joel</cp:lastModifiedBy>
  <cp:revision>106</cp:revision>
  <cp:lastPrinted>2016-01-21T20:53:15Z</cp:lastPrinted>
  <dcterms:created xsi:type="dcterms:W3CDTF">2016-01-21T15:20:31Z</dcterms:created>
  <dcterms:modified xsi:type="dcterms:W3CDTF">2021-11-18T21:42:21Z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