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318" r:id="rId9"/>
    <p:sldId id="345" r:id="rId10"/>
    <p:sldId id="350" r:id="rId11"/>
    <p:sldId id="347" r:id="rId12"/>
    <p:sldId id="357" r:id="rId13"/>
    <p:sldId id="353" r:id="rId14"/>
    <p:sldId id="294" r:id="rId15"/>
    <p:sldId id="349" r:id="rId16"/>
    <p:sldId id="34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8" d="100"/>
          <a:sy n="118" d="100"/>
        </p:scale>
        <p:origin x="55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47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Acronyms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AS - </a:t>
            </a:r>
            <a:r>
              <a:rPr lang="en-US" sz="1200" dirty="0">
                <a:solidFill>
                  <a:schemeClr val="accent2"/>
                </a:solidFill>
              </a:rPr>
              <a:t>Ancillary Service </a:t>
            </a:r>
          </a:p>
          <a:p>
            <a:pPr lvl="1"/>
            <a:r>
              <a:rPr lang="en-US" sz="1200" dirty="0">
                <a:solidFill>
                  <a:schemeClr val="accent2"/>
                </a:solidFill>
              </a:rPr>
              <a:t>COP - Current Operating Plan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DAM - </a:t>
            </a:r>
            <a:r>
              <a:rPr lang="en-US" sz="1200" dirty="0">
                <a:solidFill>
                  <a:schemeClr val="accent2"/>
                </a:solidFill>
              </a:rPr>
              <a:t>Day Ahead Market</a:t>
            </a:r>
          </a:p>
          <a:p>
            <a:pPr lvl="1"/>
            <a:r>
              <a:rPr lang="en-US" dirty="0"/>
              <a:t>ESR - </a:t>
            </a:r>
            <a:r>
              <a:rPr lang="en-US" sz="1200" dirty="0">
                <a:solidFill>
                  <a:schemeClr val="accent2"/>
                </a:solidFill>
              </a:rPr>
              <a:t>Energy Storage Resource </a:t>
            </a:r>
          </a:p>
          <a:p>
            <a:pPr lvl="1"/>
            <a:r>
              <a:rPr lang="en-US" sz="1200" dirty="0">
                <a:solidFill>
                  <a:schemeClr val="accent2"/>
                </a:solidFill>
              </a:rPr>
              <a:t>ESR-Gen – ESR Generation Resource</a:t>
            </a:r>
          </a:p>
          <a:p>
            <a:pPr lvl="1"/>
            <a:r>
              <a:rPr lang="en-US" dirty="0"/>
              <a:t>ESR-CLR – ESR </a:t>
            </a:r>
            <a:r>
              <a:rPr lang="en-US" sz="1200" dirty="0">
                <a:solidFill>
                  <a:schemeClr val="accent2"/>
                </a:solidFill>
              </a:rPr>
              <a:t>Controllable Load Resource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2"/>
                </a:solidFill>
              </a:rPr>
              <a:t>FFR - Fast Frequency Response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NCLR - </a:t>
            </a:r>
            <a:r>
              <a:rPr lang="en-US" sz="1200" dirty="0">
                <a:solidFill>
                  <a:schemeClr val="accent2"/>
                </a:solidFill>
              </a:rPr>
              <a:t>Non-Controllable Load Resource </a:t>
            </a:r>
          </a:p>
          <a:p>
            <a:pPr lvl="1"/>
            <a:r>
              <a:rPr lang="en-US" dirty="0"/>
              <a:t>RRS – Responsive Reserve Service</a:t>
            </a:r>
          </a:p>
          <a:p>
            <a:pPr lvl="1"/>
            <a:r>
              <a:rPr lang="en-US" sz="1200" dirty="0">
                <a:solidFill>
                  <a:schemeClr val="accent2"/>
                </a:solidFill>
              </a:rPr>
              <a:t>UFR - Under-frequency Relay </a:t>
            </a:r>
          </a:p>
          <a:p>
            <a:endParaRPr lang="en-US" dirty="0"/>
          </a:p>
          <a:p>
            <a:r>
              <a:rPr lang="en-US" dirty="0"/>
              <a:t>Some affected reports</a:t>
            </a:r>
          </a:p>
          <a:p>
            <a:r>
              <a:rPr lang="en-US" sz="12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	Total AS Offers, </a:t>
            </a:r>
          </a:p>
          <a:p>
            <a:r>
              <a:rPr lang="en-US" sz="12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	QSE AS Capacity Monitor, </a:t>
            </a:r>
          </a:p>
          <a:p>
            <a:r>
              <a:rPr lang="en-US" sz="12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	2 Day AS disclosure, </a:t>
            </a:r>
          </a:p>
          <a:p>
            <a:r>
              <a:rPr lang="en-US" sz="12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	60 Day disclosure reports (SASM Generation/Load Offers/Awards, COP, DAM Generation Resource Data, DAM Generation/Load Resource AS Offers, AS 	Obligation and Responsibility, SCED disclosure – QSE self arranged AS) and </a:t>
            </a:r>
          </a:p>
          <a:p>
            <a:r>
              <a:rPr lang="en-US" sz="12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	Aggregated Ancillary Service Offer Curve.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Planned Market Notice schedule for the workshop</a:t>
            </a:r>
          </a:p>
          <a:p>
            <a:pPr lvl="1"/>
            <a:r>
              <a:rPr lang="en-US" dirty="0"/>
              <a:t>60 Days before: 8/30</a:t>
            </a:r>
          </a:p>
          <a:p>
            <a:pPr lvl="1"/>
            <a:r>
              <a:rPr lang="en-US" dirty="0"/>
              <a:t>30 Days before: 9/27</a:t>
            </a:r>
          </a:p>
          <a:p>
            <a:pPr lvl="1"/>
            <a:r>
              <a:rPr lang="en-US" dirty="0"/>
              <a:t>10 Days before: 10/15</a:t>
            </a:r>
          </a:p>
          <a:p>
            <a:pPr lvl="1"/>
            <a:r>
              <a:rPr lang="en-US" dirty="0"/>
              <a:t>1 Day before: 10/26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36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92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33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November 2021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11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November 10, 2021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95400" y="2514600"/>
            <a:ext cx="4343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547121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467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DGR/DESR Moratorium Market Notice – 8/9/2021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B9B80D-C3FA-408C-89B8-C36C604D4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83" y="1136695"/>
            <a:ext cx="8826325" cy="458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032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03552" y="914400"/>
            <a:ext cx="6934200" cy="4800600"/>
          </a:xfrm>
        </p:spPr>
        <p:txBody>
          <a:bodyPr/>
          <a:lstStyle/>
          <a:p>
            <a:pPr lvl="1"/>
            <a:r>
              <a:rPr lang="en-US" sz="1800" dirty="0"/>
              <a:t>Recent / Upcoming Project Highlights</a:t>
            </a:r>
          </a:p>
          <a:p>
            <a:pPr lvl="1"/>
            <a:r>
              <a:rPr lang="en-US" sz="1800" dirty="0"/>
              <a:t>2021 Release Targets</a:t>
            </a:r>
          </a:p>
          <a:p>
            <a:pPr lvl="1"/>
            <a:r>
              <a:rPr lang="en-US" sz="1800" dirty="0"/>
              <a:t>2022 Release Targets</a:t>
            </a:r>
          </a:p>
          <a:p>
            <a:pPr lvl="1"/>
            <a:r>
              <a:rPr lang="en-US" sz="1800" dirty="0"/>
              <a:t>In-Flight Strategic Projects</a:t>
            </a:r>
          </a:p>
          <a:p>
            <a:pPr lvl="2"/>
            <a:r>
              <a:rPr lang="en-US" sz="1400" i="1" dirty="0"/>
              <a:t>Fast-Frequency Response (FFR) Advancement</a:t>
            </a:r>
          </a:p>
          <a:p>
            <a:pPr lvl="3"/>
            <a:r>
              <a:rPr lang="en-US" sz="1400" i="1" dirty="0">
                <a:solidFill>
                  <a:srgbClr val="FF0000"/>
                </a:solidFill>
              </a:rPr>
              <a:t>FFR Advancement Update</a:t>
            </a:r>
          </a:p>
          <a:p>
            <a:pPr lvl="2"/>
            <a:r>
              <a:rPr lang="en-US" sz="1400" i="1" dirty="0"/>
              <a:t>DGR/DESR Implementation</a:t>
            </a:r>
          </a:p>
          <a:p>
            <a:pPr lvl="2"/>
            <a:r>
              <a:rPr lang="en-US" sz="1400" i="1" dirty="0"/>
              <a:t>BES Combo Model Implementation</a:t>
            </a:r>
          </a:p>
          <a:p>
            <a:pPr lvl="1"/>
            <a:r>
              <a:rPr lang="en-US" sz="1800" dirty="0"/>
              <a:t>Securitization Update</a:t>
            </a:r>
          </a:p>
          <a:p>
            <a:pPr lvl="1"/>
            <a:r>
              <a:rPr lang="en-US" sz="1800" dirty="0"/>
              <a:t>Priority/Rank Options for Revision Requests with Impacts</a:t>
            </a:r>
          </a:p>
          <a:p>
            <a:pPr lvl="2"/>
            <a:r>
              <a:rPr lang="en-US" sz="1400" i="1" dirty="0"/>
              <a:t>NPRR1077 – </a:t>
            </a:r>
            <a:r>
              <a:rPr lang="en-US" sz="140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Extension of Self-Limiting Facility Concept to SOGs…</a:t>
            </a:r>
            <a:endParaRPr lang="en-US" sz="1400" i="1" dirty="0"/>
          </a:p>
          <a:p>
            <a:pPr lvl="2"/>
            <a:r>
              <a:rPr lang="en-US" sz="1400" i="1" dirty="0"/>
              <a:t>NPRR1101 – </a:t>
            </a:r>
            <a:r>
              <a:rPr lang="en-US" sz="140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Create Non-Spin Deployment Groups…</a:t>
            </a:r>
            <a:endParaRPr lang="en-US" sz="1400" i="1" dirty="0"/>
          </a:p>
          <a:p>
            <a:pPr lvl="2"/>
            <a:r>
              <a:rPr lang="en-US" sz="1400" i="1" dirty="0"/>
              <a:t>NPRR1103 – </a:t>
            </a:r>
            <a:r>
              <a:rPr lang="en-US" sz="14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Securitization – PURA Subchapter M Default Charges</a:t>
            </a:r>
            <a:endParaRPr lang="en-US" sz="1400" i="1" dirty="0"/>
          </a:p>
          <a:p>
            <a:pPr lvl="1"/>
            <a:endParaRPr lang="en-US" sz="2000" dirty="0"/>
          </a:p>
          <a:p>
            <a:pPr lvl="1"/>
            <a:r>
              <a:rPr lang="en-US" sz="1800" dirty="0"/>
              <a:t>Appendix</a:t>
            </a:r>
          </a:p>
          <a:p>
            <a:pPr lvl="2"/>
            <a:r>
              <a:rPr lang="en-US" sz="1600" dirty="0"/>
              <a:t>DGR/DESR Moratorium Market Notice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096000"/>
            <a:ext cx="7467600" cy="5447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0708"/>
            <a:ext cx="8686800" cy="5257800"/>
          </a:xfrm>
        </p:spPr>
        <p:txBody>
          <a:bodyPr/>
          <a:lstStyle/>
          <a:p>
            <a:pPr>
              <a:tabLst>
                <a:tab pos="1771650" algn="l"/>
                <a:tab pos="7199313" algn="l"/>
              </a:tabLst>
            </a:pPr>
            <a:r>
              <a:rPr lang="en-US" sz="1600" strike="sngStrike" dirty="0"/>
              <a:t>2021 December Release – 12/7/2021-12/9/2021	</a:t>
            </a:r>
            <a:r>
              <a:rPr lang="en-US" sz="1800" i="1" strike="sngStrike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strike="sngStrike" dirty="0"/>
              <a:t>NPRR863</a:t>
            </a:r>
            <a:r>
              <a:rPr lang="en-US" sz="1400" strike="sngStrike" kern="0" dirty="0"/>
              <a:t>	– </a:t>
            </a:r>
            <a:r>
              <a:rPr lang="en-US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FFR portion (FFR Advancement)</a:t>
            </a:r>
            <a:endParaRPr lang="en-US" sz="1400" strike="sngStrike" dirty="0"/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strike="sngStrike" kern="0" dirty="0"/>
              <a:t>NPRR1015 	– </a:t>
            </a:r>
            <a:r>
              <a:rPr lang="en-US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Clarification of DAM implementation of NPRR863 Phase 2</a:t>
            </a:r>
            <a:endParaRPr lang="en-US" sz="1400" strike="sngStrike" kern="0" dirty="0"/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strike="sngStrike" kern="0" dirty="0"/>
              <a:t>NPRR1079 	– </a:t>
            </a:r>
            <a:r>
              <a:rPr lang="en-US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Day-Ahead Market RRS / ECRS 48-Hour Report Clarification</a:t>
            </a:r>
            <a:endParaRPr lang="en-US" sz="1400" strike="sngStrike" kern="0" dirty="0"/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strike="sngStrike" kern="0" dirty="0"/>
              <a:t>NOGRR187 	– </a:t>
            </a:r>
            <a:r>
              <a:rPr lang="en-US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Related to NPRR863</a:t>
            </a:r>
          </a:p>
          <a:p>
            <a:pPr lvl="1">
              <a:tabLst>
                <a:tab pos="1771650" algn="l"/>
                <a:tab pos="7199313" algn="l"/>
              </a:tabLst>
            </a:pPr>
            <a:endParaRPr lang="en-US" sz="1000" kern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tabLst>
                <a:tab pos="1771650" algn="l"/>
                <a:tab pos="7199313" algn="l"/>
              </a:tabLst>
            </a:pPr>
            <a:r>
              <a:rPr lang="en-US" sz="1600" dirty="0"/>
              <a:t>2022 February Release – 2/1/2022-2/3/2022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dirty="0"/>
              <a:t>NPRR917</a:t>
            </a:r>
            <a:r>
              <a:rPr lang="en-US" sz="1400" kern="0" dirty="0"/>
              <a:t> 	– </a:t>
            </a:r>
            <a:r>
              <a:rPr lang="en-US" sz="1400" dirty="0"/>
              <a:t>Nodal Pricing for SODGs and SOTGs</a:t>
            </a:r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kern="0" dirty="0"/>
              <a:t>NPRR1016 	– </a:t>
            </a:r>
            <a:r>
              <a:rPr lang="en-US" sz="1400" dirty="0"/>
              <a:t>Clarify Requirements for DGRs and Distribution Energy Storage Resources</a:t>
            </a:r>
            <a:endParaRPr lang="en-US" sz="1400" kern="0" dirty="0"/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kern="0" dirty="0"/>
              <a:t>NPRR1052 	– </a:t>
            </a:r>
            <a:r>
              <a:rPr lang="en-US" sz="1400" dirty="0"/>
              <a:t>Load Zone Pricing for Settlement Only Storage Prior to NPRR995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NPRR1065 	– </a:t>
            </a:r>
            <a:r>
              <a:rPr lang="en-US" sz="1400" dirty="0"/>
              <a:t>Implementation Adjustment for NPRR917</a:t>
            </a:r>
            <a:endParaRPr lang="en-US" sz="1400" kern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PGRR082 	– </a:t>
            </a:r>
            <a:r>
              <a:rPr lang="en-US" sz="1400" dirty="0"/>
              <a:t>Revise Section 5 and Establish Small Generation Interconnection Process</a:t>
            </a:r>
            <a:endParaRPr lang="en-US" sz="1400" kern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kern="0" dirty="0"/>
              <a:t>NOGRR212 	– </a:t>
            </a:r>
            <a:r>
              <a:rPr lang="en-US" sz="1400" dirty="0"/>
              <a:t>Related to NPRR1016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RRGRR026 	– </a:t>
            </a:r>
            <a:r>
              <a:rPr lang="en-US" sz="1400" dirty="0"/>
              <a:t>Related to NPRR1016</a:t>
            </a:r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dirty="0"/>
              <a:t>LPGRR068	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 BUSLRG and BUSLRGDG Profile Types</a:t>
            </a: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1771650" algn="l"/>
                <a:tab pos="7199313" algn="l"/>
              </a:tabLst>
            </a:pPr>
            <a:r>
              <a:rPr lang="en-US" sz="1600" dirty="0"/>
              <a:t>2022 March Release – 3/29/2022-3/31/2022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dirty="0"/>
              <a:t>SCR800</a:t>
            </a:r>
            <a:r>
              <a:rPr lang="en-US" sz="1400" kern="0" dirty="0"/>
              <a:t> 	– </a:t>
            </a:r>
            <a:r>
              <a:rPr lang="en-US" sz="1400" dirty="0"/>
              <a:t>Addition of DC Tie Ramp to GTBD Calculation</a:t>
            </a:r>
          </a:p>
          <a:p>
            <a:pPr lvl="1">
              <a:tabLst>
                <a:tab pos="1771650" algn="l"/>
                <a:tab pos="7199313" algn="l"/>
              </a:tabLst>
            </a:pPr>
            <a:r>
              <a:rPr lang="en-US" sz="1400" kern="0" dirty="0"/>
              <a:t>SCR809 	– </a:t>
            </a:r>
            <a:r>
              <a:rPr lang="en-US" sz="1400" dirty="0"/>
              <a:t>Changes to External Telemetry Validations in Resource Limit Calculator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76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94365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6356695"/>
              </p:ext>
            </p:extLst>
          </p:nvPr>
        </p:nvGraphicFramePr>
        <p:xfrm>
          <a:off x="160280" y="798446"/>
          <a:ext cx="8839200" cy="429401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NPRR1031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05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485388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NPRR978(c) – Forecast Zone scope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NPRR1081(a) – Manual implementation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NPRR1081(b) – Automated solution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025334"/>
              </p:ext>
            </p:extLst>
          </p:nvPr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966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879, 885, 904, 918, 930, 935(b), 936, 941, 945, 962, 965, 1004, 1006, 1019, 1023, 1030, 1032, 1034, 1040, 1057                  SCRs: 799, 805, 809, 812                Market Guides: PGRR066, PGRR076       Other Binding Docs: OBDRR009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162800" y="4634185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3080013" y="2633361"/>
            <a:ext cx="14904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/>
              <a:t>Replace </a:t>
            </a:r>
            <a:r>
              <a:rPr lang="en-US" sz="900" b="0" dirty="0" err="1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6024731" y="3200400"/>
            <a:ext cx="1445090" cy="6001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ECMS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11/17 – 11/20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/>
              <a:t>New navigation</a:t>
            </a: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19431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2225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264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  <a:endParaRPr lang="en-US" sz="1200" kern="0" dirty="0"/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193963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598860" y="3276600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</a:t>
            </a:r>
            <a:endParaRPr lang="en-US" sz="1200" kern="0" dirty="0"/>
          </a:p>
        </p:txBody>
      </p: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60279" y="334997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3/15</a:t>
            </a:r>
            <a:endParaRPr lang="en-US" sz="1200" kern="0" dirty="0"/>
          </a:p>
        </p:txBody>
      </p:sp>
      <p:sp>
        <p:nvSpPr>
          <p:cNvPr id="46" name="TextBox 45"/>
          <p:cNvSpPr txBox="1"/>
          <p:nvPr/>
        </p:nvSpPr>
        <p:spPr>
          <a:xfrm>
            <a:off x="1282700" y="294005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9384" y="36399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96058" y="1391005"/>
            <a:ext cx="37054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5" name="TextBox 12"/>
          <p:cNvSpPr txBox="1">
            <a:spLocks noChangeArrowheads="1"/>
          </p:cNvSpPr>
          <p:nvPr/>
        </p:nvSpPr>
        <p:spPr bwMode="auto">
          <a:xfrm>
            <a:off x="160283" y="4226684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4/22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1295400" y="44939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7" name="TextBox 12"/>
          <p:cNvSpPr txBox="1">
            <a:spLocks noChangeArrowheads="1"/>
          </p:cNvSpPr>
          <p:nvPr/>
        </p:nvSpPr>
        <p:spPr bwMode="auto">
          <a:xfrm>
            <a:off x="1598861" y="4136293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  <a:endParaRPr lang="en-US" sz="1200" kern="0" dirty="0"/>
          </a:p>
        </p:txBody>
      </p:sp>
      <p:sp>
        <p:nvSpPr>
          <p:cNvPr id="70" name="TextBox 69"/>
          <p:cNvSpPr txBox="1"/>
          <p:nvPr/>
        </p:nvSpPr>
        <p:spPr>
          <a:xfrm>
            <a:off x="2805337" y="355014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651670" y="1489843"/>
            <a:ext cx="370549" cy="205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6019800" y="4237374"/>
            <a:ext cx="1905000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/>
              <a:t>RARF Add Functionality Go-Live</a:t>
            </a:r>
          </a:p>
        </p:txBody>
      </p:sp>
      <p:sp>
        <p:nvSpPr>
          <p:cNvPr id="71" name="TextBox 12"/>
          <p:cNvSpPr txBox="1">
            <a:spLocks noChangeArrowheads="1"/>
          </p:cNvSpPr>
          <p:nvPr/>
        </p:nvSpPr>
        <p:spPr bwMode="auto">
          <a:xfrm>
            <a:off x="3120170" y="304835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6/25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4277651" y="1371600"/>
            <a:ext cx="370549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3078412" y="3512757"/>
            <a:ext cx="1490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dirty="0"/>
              <a:t>New public version of ERCOT.com homepage</a:t>
            </a:r>
            <a:endParaRPr lang="en-US" sz="800" b="0" kern="0" dirty="0"/>
          </a:p>
        </p:txBody>
      </p:sp>
      <p:sp>
        <p:nvSpPr>
          <p:cNvPr id="74" name="TextBox 73"/>
          <p:cNvSpPr txBox="1"/>
          <p:nvPr/>
        </p:nvSpPr>
        <p:spPr>
          <a:xfrm>
            <a:off x="2819400" y="44146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2" name="TextBox 12"/>
          <p:cNvSpPr txBox="1">
            <a:spLocks noChangeArrowheads="1"/>
          </p:cNvSpPr>
          <p:nvPr/>
        </p:nvSpPr>
        <p:spPr bwMode="auto">
          <a:xfrm>
            <a:off x="3124200" y="396879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  <a:endParaRPr lang="en-US" sz="1200" kern="0" dirty="0"/>
          </a:p>
        </p:txBody>
      </p:sp>
      <p:sp>
        <p:nvSpPr>
          <p:cNvPr id="75" name="TextBox 12"/>
          <p:cNvSpPr txBox="1">
            <a:spLocks noChangeArrowheads="1"/>
          </p:cNvSpPr>
          <p:nvPr/>
        </p:nvSpPr>
        <p:spPr bwMode="auto">
          <a:xfrm>
            <a:off x="4572000" y="453360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9/16</a:t>
            </a:r>
            <a:endParaRPr lang="en-US" sz="1200" kern="0" dirty="0"/>
          </a:p>
        </p:txBody>
      </p:sp>
      <p:sp>
        <p:nvSpPr>
          <p:cNvPr id="76" name="TextBox 12"/>
          <p:cNvSpPr txBox="1">
            <a:spLocks noChangeArrowheads="1"/>
          </p:cNvSpPr>
          <p:nvPr/>
        </p:nvSpPr>
        <p:spPr bwMode="auto">
          <a:xfrm>
            <a:off x="4566239" y="1917032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4572000" y="2492214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7/23</a:t>
            </a:r>
          </a:p>
        </p:txBody>
      </p:sp>
      <p:sp>
        <p:nvSpPr>
          <p:cNvPr id="68" name="TextBox 12">
            <a:extLst>
              <a:ext uri="{FF2B5EF4-FFF2-40B4-BE49-F238E27FC236}">
                <a16:creationId xmlns:a16="http://schemas.microsoft.com/office/drawing/2014/main" id="{6A912B95-0CAD-454C-92FB-788C2A8B1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167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8/1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AD0E9E-4680-4466-977F-D7E5CB69B0D5}"/>
              </a:ext>
            </a:extLst>
          </p:cNvPr>
          <p:cNvSpPr txBox="1"/>
          <p:nvPr/>
        </p:nvSpPr>
        <p:spPr>
          <a:xfrm>
            <a:off x="5681417" y="1368993"/>
            <a:ext cx="370549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F604CB6-33D6-4C79-9A1D-4F9296BECCDD}"/>
              </a:ext>
            </a:extLst>
          </p:cNvPr>
          <p:cNvSpPr txBox="1"/>
          <p:nvPr/>
        </p:nvSpPr>
        <p:spPr>
          <a:xfrm>
            <a:off x="5692666" y="36215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8C84AF0F-3125-4B89-857B-35456E5A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140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9/10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EB4092D-FD89-4E79-81AC-DDFF1B90D046}"/>
              </a:ext>
            </a:extLst>
          </p:cNvPr>
          <p:cNvSpPr txBox="1"/>
          <p:nvPr/>
        </p:nvSpPr>
        <p:spPr>
          <a:xfrm>
            <a:off x="5715000" y="418304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7C1D070-2BC9-4FEB-BEE7-D440A5724816}"/>
              </a:ext>
            </a:extLst>
          </p:cNvPr>
          <p:cNvSpPr txBox="1"/>
          <p:nvPr/>
        </p:nvSpPr>
        <p:spPr>
          <a:xfrm>
            <a:off x="5713110" y="482112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0C5B7B3-9AFF-45EC-A3EF-DC7107E63721}"/>
              </a:ext>
            </a:extLst>
          </p:cNvPr>
          <p:cNvSpPr txBox="1"/>
          <p:nvPr/>
        </p:nvSpPr>
        <p:spPr>
          <a:xfrm>
            <a:off x="7133050" y="2257466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203065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2/1 –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3/29 – 3/31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DGR/DESR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66D30A-5487-421A-AF14-94F22B0D24BF}"/>
              </a:ext>
            </a:extLst>
          </p:cNvPr>
          <p:cNvSpPr txBox="1"/>
          <p:nvPr/>
        </p:nvSpPr>
        <p:spPr>
          <a:xfrm>
            <a:off x="4201451" y="1357965"/>
            <a:ext cx="3705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D129D9-5EC9-4C95-AE8F-C1AA796BE5ED}"/>
              </a:ext>
            </a:extLst>
          </p:cNvPr>
          <p:cNvSpPr txBox="1"/>
          <p:nvPr/>
        </p:nvSpPr>
        <p:spPr>
          <a:xfrm>
            <a:off x="2829851" y="1343433"/>
            <a:ext cx="3705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83286"/>
            <a:ext cx="899160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strike="sngStrike" dirty="0">
                <a:solidFill>
                  <a:schemeClr val="accent3">
                    <a:lumMod val="75000"/>
                  </a:schemeClr>
                </a:solidFill>
              </a:rPr>
              <a:t>Planned go-live for 2021-R6  (December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NPRR1079,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9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PR354-01  DGR/DESR Implementation </a:t>
            </a:r>
            <a:r>
              <a:rPr lang="en-US" sz="1400" dirty="0"/>
              <a:t>(Gated to Execution phase on 7/30/2021)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Target go-live 2022-R1 (February 2022)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NPRR917	– Nodal Pricing for 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NPRR1016	– Clarify Requirements for DGRs and Distribution Energy Storage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NPRR1052	– Load Zone Pricing for Settlement Only Storage Prior to NPRR995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NPRR1065	– Implementation Adjustment for NPRR917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PGRR082	– Revise Section 5 and Establish Small Generation Interconnection Process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 	– NOGRR212, RRGRR026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– </a:t>
            </a:r>
            <a:r>
              <a:rPr lang="en-US" sz="1400" dirty="0"/>
              <a:t>potential for multiple go-lives</a:t>
            </a:r>
            <a:endParaRPr lang="en-US" sz="1400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 TBD  (core project On Hold until resources are available after FFR and DGR/DESR)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00B0F0"/>
                </a:solidFill>
              </a:rPr>
              <a:t>NPRR987</a:t>
            </a:r>
            <a:r>
              <a:rPr lang="en-US" sz="1100" dirty="0">
                <a:solidFill>
                  <a:srgbClr val="00B0F0"/>
                </a:solidFill>
              </a:rPr>
              <a:t>	– BESTF-3 ESR Contribution to Physical Responsive Capability and RT On-Line Reserve Capacity </a:t>
            </a:r>
            <a:r>
              <a:rPr lang="en-US" sz="1100" dirty="0" err="1">
                <a:solidFill>
                  <a:srgbClr val="00B0F0"/>
                </a:solidFill>
              </a:rPr>
              <a:t>Calcs</a:t>
            </a:r>
            <a:endParaRPr lang="en-US" sz="1100" dirty="0">
              <a:solidFill>
                <a:srgbClr val="00B0F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NPRR989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NPRR1038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	– </a:t>
            </a: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NOGRR204</a:t>
            </a:r>
            <a:r>
              <a:rPr lang="en-US" sz="1100" dirty="0"/>
              <a:t>, NOGRR208, OBDRR017, PGRR081, RRGRR023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6781800" y="5410200"/>
            <a:ext cx="1828800" cy="4985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Blue text</a:t>
            </a:r>
            <a:r>
              <a:rPr lang="en-US" sz="1100" b="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:  ERCOT considering removing from project for earlier delivery 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FD063B6F-61CD-45D4-BDA9-E1141298E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286911"/>
            <a:ext cx="3581400" cy="36317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See September 2021 PRS Project Update for additional FFR Advancement implementation details</a:t>
            </a:r>
          </a:p>
        </p:txBody>
      </p:sp>
    </p:spTree>
    <p:extLst>
      <p:ext uri="{BB962C8B-B14F-4D97-AF65-F5344CB8AC3E}">
        <p14:creationId xmlns:p14="http://schemas.microsoft.com/office/powerpoint/2010/main" val="3441618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5257"/>
            <a:ext cx="7315200" cy="51831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FFR Advancement Update – Nov 10,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4" y="838200"/>
            <a:ext cx="8707755" cy="54102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WMS highlighted risk of not being ready for FFR Advancement in 2021-R6 (December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ERCOT asked to look at delivery options for FFR Advancement and report back to PRS (today)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ERCOT’s project analysis confirmed feasibility for moving to 2022-R1 (February 2022):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From a project and portfolio perspective, it is technically feasible to move delivery of FFR Advancement into 2022-R1 with the DGR/DESR release.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ERCOT also performed informal outreach ahead of this meeting to determine if December 2021 and/or February 2022 was feasible for QSEs and vendors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Very few companies could achieve December 2021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While some companies could make February 2022, many QSEs unable to implement before April 2022 due to vendor constraints.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Based on this initial feedback, ERCOT is planning for: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Removal of FFR Advancement from the December 2021 release 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200" dirty="0"/>
              <a:t>Will send a Market Notice to that effect in the coming days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De-coupling DGR/DESR from FFR Advancement so it can go-live without FFR Advancement in February 2022 due to QSE/vendor readiness risk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Re-assess timing for FFR Advancement after DGR/DESR (February 2022) and Securitization (March 2022), TBD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Other changes affecting Ancillary Service submissions are also scheduled to be worked on in ’22, specifically NPRR1093 and the ECRS component of NPRR863.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ERCOT considering how to expedite release of interface changes to meet QSE/vendor lead times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50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642"/>
            <a:ext cx="43434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Securitization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39624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See presentation posted with PRS materials – to be discussed with NPRR1103</a:t>
            </a:r>
            <a:r>
              <a:rPr lang="en-US" sz="1600" dirty="0"/>
              <a:t>	</a:t>
            </a:r>
            <a:endParaRPr lang="en-US" sz="1800" i="1" dirty="0">
              <a:solidFill>
                <a:srgbClr val="00B05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40323"/>
              </p:ext>
            </p:extLst>
          </p:nvPr>
        </p:nvGraphicFramePr>
        <p:xfrm>
          <a:off x="89933" y="827538"/>
          <a:ext cx="8955921" cy="5468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Extension of Self-Limiting Facility Concept to Settlement Only Generators (SOGs) and Telemetry Requirements for SOGs</a:t>
                      </a:r>
                      <a:endParaRPr lang="en-US" sz="9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$100k-$160,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RIOO, EMS, Grid Modeling Systems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733538"/>
                  </a:ext>
                </a:extLst>
              </a:tr>
              <a:tr h="5758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NPRR1095</a:t>
                      </a:r>
                    </a:p>
                    <a:p>
                      <a:pPr algn="ctr"/>
                      <a:r>
                        <a:rPr lang="en-US" sz="1600" dirty="0"/>
                        <a:t>SCR817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IA in progress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8462590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 Current Tie (DC Tie) Reactive Power Capability Requirements</a:t>
                      </a:r>
                      <a:endParaRPr lang="en-US" sz="1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$10k-$20, 3-5 months 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(Southern Cross funding)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Grid Decision Support Systems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Request to table expected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8307054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Non-Spin Deployment Groups made up of Generation Resources Providing Off-Line Non-Spinning Reserve and Load Resources that are Not Controllable Load Resources Providing Non-Spinning Reserve</a:t>
                      </a:r>
                      <a:endParaRPr lang="en-US" sz="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MMS,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Possible bundle with NPRR1093 for efficiency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0437788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Securitization – PURA Subchapter M Default Charges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$1.5M-$2.0M, 18-26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REGULATORY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CMM, S&amp;B, 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062568"/>
                  </a:ext>
                </a:extLst>
              </a:tr>
              <a:tr h="5173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CRR Auction Bid Credit Enhancement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IA in progress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276600" y="6225523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2022 Rank in Business Strategy 	= 3550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522666"/>
              </p:ext>
            </p:extLst>
          </p:nvPr>
        </p:nvGraphicFramePr>
        <p:xfrm>
          <a:off x="3769749" y="609972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280458</TotalTime>
  <Words>1786</Words>
  <Application>Microsoft Office PowerPoint</Application>
  <PresentationFormat>On-screen Show (4:3)</PresentationFormat>
  <Paragraphs>530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2021 Release Targets – Board Approved NPRRs / SCRs / xGRRs </vt:lpstr>
      <vt:lpstr>2022 Release Targets – Board Approved NPRRs / SCRs / xGRRs </vt:lpstr>
      <vt:lpstr>In-Flight Strategic Projects</vt:lpstr>
      <vt:lpstr>FFR Advancement Update – Nov 10, 2022</vt:lpstr>
      <vt:lpstr>Securitization Update</vt:lpstr>
      <vt:lpstr>Priority / Rank Options for Revision Requests with Impacts</vt:lpstr>
      <vt:lpstr>PowerPoint Presentation</vt:lpstr>
      <vt:lpstr>DGR/DESR Moratorium Market Notice – 8/9/2021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2782</cp:revision>
  <cp:lastPrinted>2020-02-05T17:47:59Z</cp:lastPrinted>
  <dcterms:created xsi:type="dcterms:W3CDTF">2016-01-21T15:20:31Z</dcterms:created>
  <dcterms:modified xsi:type="dcterms:W3CDTF">2021-11-09T21:48:15Z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