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257" r:id="rId9"/>
    <p:sldId id="266" r:id="rId10"/>
    <p:sldId id="267" r:id="rId11"/>
    <p:sldId id="268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90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Impacts of NPRR1062 to Data Loading</a:t>
            </a:r>
          </a:p>
          <a:p>
            <a:endParaRPr lang="en-US" dirty="0"/>
          </a:p>
          <a:p>
            <a:r>
              <a:rPr lang="en-US" dirty="0"/>
              <a:t>Kelly Brink	</a:t>
            </a:r>
          </a:p>
          <a:p>
            <a:r>
              <a:rPr lang="en-US" dirty="0"/>
              <a:t>Data Loading and Aggregation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Agenda</a:t>
            </a:r>
          </a:p>
          <a:p>
            <a:pPr marL="0" indent="0">
              <a:buNone/>
            </a:pPr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altLang="en-US" sz="2400" dirty="0"/>
              <a:t>Request for new 867_03 error message</a:t>
            </a:r>
          </a:p>
          <a:p>
            <a:pPr>
              <a:lnSpc>
                <a:spcPct val="150000"/>
              </a:lnSpc>
            </a:pPr>
            <a:r>
              <a:rPr lang="en-US" altLang="en-US" sz="2400" dirty="0"/>
              <a:t>Threshold values for new AMS profile codes</a:t>
            </a:r>
          </a:p>
          <a:p>
            <a:pPr>
              <a:lnSpc>
                <a:spcPct val="150000"/>
              </a:lnSpc>
            </a:pPr>
            <a:r>
              <a:rPr lang="en-US" altLang="en-US" sz="2400" dirty="0"/>
              <a:t>Potential error messages related to thresholds for new AMS profile codes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Implementation of new threshold for IDR 867_03s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  867_03 Data Loading - background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9262746-8883-4972-B043-320CDCCCE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638066"/>
              </p:ext>
            </p:extLst>
          </p:nvPr>
        </p:nvGraphicFramePr>
        <p:xfrm>
          <a:off x="990600" y="540941"/>
          <a:ext cx="7772400" cy="5078351"/>
        </p:xfrm>
        <a:graphic>
          <a:graphicData uri="http://schemas.openxmlformats.org/drawingml/2006/table">
            <a:tbl>
              <a:tblPr/>
              <a:tblGrid>
                <a:gridCol w="7772400">
                  <a:extLst>
                    <a:ext uri="{9D8B030D-6E8A-4147-A177-3AD203B41FA5}">
                      <a16:colId xmlns:a16="http://schemas.microsoft.com/office/drawing/2014/main" val="1230042718"/>
                    </a:ext>
                  </a:extLst>
                </a:gridCol>
              </a:tblGrid>
              <a:tr h="40538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1906042"/>
                  </a:ext>
                </a:extLst>
              </a:tr>
              <a:tr h="4471414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Error code 31 states: 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IDR 867_03 transaction was submitted for an ESIID with an advanced meter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intent was to reject any 867 transactions submitted for an ESIID with an AMS profile code. </a:t>
                      </a:r>
                    </a:p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Suggested action: </a:t>
                      </a:r>
                    </a:p>
                    <a:p>
                      <a:pPr marL="914400" lvl="2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– resubmit data via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lse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file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Another interpretation of the error was that the message indicated that a change in load profile is needed to change a given ESIID to an IDR required profile</a:t>
                      </a:r>
                    </a:p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Suggested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action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</a:p>
                    <a:p>
                      <a:pPr marL="914400" lvl="2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change the load profile to BUSIDRRQ via 814_20</a:t>
                      </a:r>
                    </a:p>
                    <a:p>
                      <a:pPr marL="914400" lvl="2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esubmit the 867_03 usage</a:t>
                      </a:r>
                    </a:p>
                    <a:p>
                      <a:pPr marL="457200" lvl="1" indent="0" algn="l" fontAlgn="b">
                        <a:buFont typeface="Arial" panose="020B0604020202020204" pitchFamily="34" charset="0"/>
                        <a:buNone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489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r>
              <a:rPr lang="en-US" altLang="en-US" sz="2000" dirty="0">
                <a:solidFill>
                  <a:schemeClr val="tx1"/>
                </a:solidFill>
              </a:rPr>
              <a:t>Proposed Changes </a:t>
            </a:r>
            <a:br>
              <a:rPr lang="en-US" altLang="en-US" sz="2000" dirty="0">
                <a:solidFill>
                  <a:schemeClr val="tx1"/>
                </a:solidFill>
              </a:rPr>
            </a:b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355C16-DEA9-40F9-B639-4CD1BAD6A096}"/>
              </a:ext>
            </a:extLst>
          </p:cNvPr>
          <p:cNvSpPr txBox="1"/>
          <p:nvPr/>
        </p:nvSpPr>
        <p:spPr>
          <a:xfrm>
            <a:off x="723900" y="12192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 fontAlgn="b">
              <a:buFont typeface="Arial" panose="020B0604020202020204" pitchFamily="34" charset="0"/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request has been made to create a new error message specifically to indicate that an 867_03 was submitted for an ESIID specifically profiled as BUSLRG or BUSLRGDG.</a:t>
            </a:r>
          </a:p>
          <a:p>
            <a:pPr marL="0" indent="0" algn="l" fontAlgn="b">
              <a:buFont typeface="Arial" panose="020B0604020202020204" pitchFamily="34" charset="0"/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fontAlgn="b">
              <a:buFont typeface="Arial" panose="020B0604020202020204" pitchFamily="34" charset="0"/>
              <a:buNone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Proposed new error code:</a:t>
            </a:r>
          </a:p>
          <a:p>
            <a:pPr marL="0" indent="0" algn="l" fontAlgn="b">
              <a:buFont typeface="Arial" panose="020B0604020202020204" pitchFamily="34" charset="0"/>
              <a:buNone/>
            </a:pPr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l" fontAlgn="b">
              <a:buFont typeface="Arial" panose="020B0604020202020204" pitchFamily="34" charset="0"/>
              <a:buNone/>
            </a:pPr>
            <a:endParaRPr lang="en-US" sz="18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fontAlgn="b">
              <a:buFont typeface="Arial" panose="020B0604020202020204" pitchFamily="34" charset="0"/>
              <a:buNone/>
            </a:pPr>
            <a:endParaRPr lang="en-US" sz="1800" b="1" i="0" u="none" strike="noStrike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algn="l" fontAlgn="b">
              <a:buFont typeface="Arial" panose="020B0604020202020204" pitchFamily="34" charset="0"/>
              <a:buNone/>
            </a:pPr>
            <a:endPara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 algn="l" fontAlgn="b">
              <a:buFont typeface="Arial" panose="020B0604020202020204" pitchFamily="34" charset="0"/>
              <a:buChar char="•"/>
            </a:pPr>
            <a:r>
              <a:rPr lang="en-US" dirty="0"/>
              <a:t>Profile will be populated with ESIID’s profile type code at runtime</a:t>
            </a:r>
          </a:p>
          <a:p>
            <a:pPr algn="l" fontAlgn="b"/>
            <a:endParaRPr lang="en-US" dirty="0"/>
          </a:p>
          <a:p>
            <a:pPr algn="l" fontAlgn="b"/>
            <a:r>
              <a:rPr lang="en-US" dirty="0"/>
              <a:t>Benefits of a new error message:</a:t>
            </a:r>
          </a:p>
          <a:p>
            <a:pPr marL="285750" indent="-285750" algn="l" fontAlgn="b">
              <a:buFont typeface="Arial" panose="020B0604020202020204" pitchFamily="34" charset="0"/>
              <a:buChar char="•"/>
            </a:pPr>
            <a:r>
              <a:rPr lang="en-US" dirty="0"/>
              <a:t>Distinguishes between EC 31</a:t>
            </a:r>
          </a:p>
          <a:p>
            <a:pPr marL="285750" indent="-285750" algn="l" fontAlgn="b">
              <a:buFont typeface="Arial" panose="020B0604020202020204" pitchFamily="34" charset="0"/>
              <a:buChar char="•"/>
            </a:pPr>
            <a:r>
              <a:rPr lang="en-US" sz="1800" kern="1200" dirty="0">
                <a:effectLst/>
                <a:latin typeface="+mn-lt"/>
                <a:ea typeface="+mn-ea"/>
                <a:cs typeface="+mn-cs"/>
              </a:rPr>
              <a:t>Avoids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</a:t>
            </a:r>
            <a:r>
              <a:rPr lang="en-US" dirty="0"/>
              <a:t>fusion</a:t>
            </a:r>
            <a:endPara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4121063-AA02-433C-9401-AB14C33B79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861877"/>
              </p:ext>
            </p:extLst>
          </p:nvPr>
        </p:nvGraphicFramePr>
        <p:xfrm>
          <a:off x="838200" y="2719420"/>
          <a:ext cx="7315200" cy="861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991095" imgH="657231" progId="Excel.Sheet.8">
                  <p:embed/>
                </p:oleObj>
              </mc:Choice>
              <mc:Fallback>
                <p:oleObj name="Worksheet" r:id="rId3" imgW="3991095" imgH="65723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719420"/>
                        <a:ext cx="7315200" cy="861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A273F-EFDF-4096-9E25-F6B9F2685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ERCOT will implement new AMS data threshold validations for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BUSLRG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BUSLRGDG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profiles.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Currently,  we have the following generic error messages  for load, gen and bypass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If agreeable, ERCOT can continue to use EC12 &amp; EC 13.  If there is a desire for a new error message specifically for the new thresholds, the following messages are suggested: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6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1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NOTE:  No bypass will be granted for these transactions.  If the value needs to be adjusted, ERCOT will make the adjustment and the transaction may be resubmitted.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24060-1982-41E5-8575-AEE9CDE88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95ABBAB-D9B8-408D-8392-52E0DD8E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1143000"/>
          </a:xfrm>
        </p:spPr>
        <p:txBody>
          <a:bodyPr/>
          <a:lstStyle/>
          <a:p>
            <a:r>
              <a:rPr lang="en-US" altLang="en-US" sz="2000" dirty="0">
                <a:solidFill>
                  <a:schemeClr val="tx1"/>
                </a:solidFill>
              </a:rPr>
              <a:t>Thresholds for BUSLRG and BUSLRGDG</a:t>
            </a:r>
            <a:br>
              <a:rPr lang="en-US" altLang="en-US" sz="2000" dirty="0">
                <a:solidFill>
                  <a:schemeClr val="tx1"/>
                </a:solidFill>
              </a:rPr>
            </a:br>
            <a:br>
              <a:rPr lang="en-US" altLang="en-US" sz="1600" dirty="0"/>
            </a:br>
            <a:endParaRPr lang="en-US" altLang="en-US" sz="1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64AB9D-6528-4EB2-A4A8-CCADE22D9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163839"/>
              </p:ext>
            </p:extLst>
          </p:nvPr>
        </p:nvGraphicFramePr>
        <p:xfrm>
          <a:off x="1281191" y="1310079"/>
          <a:ext cx="5486402" cy="761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0365">
                  <a:extLst>
                    <a:ext uri="{9D8B030D-6E8A-4147-A177-3AD203B41FA5}">
                      <a16:colId xmlns:a16="http://schemas.microsoft.com/office/drawing/2014/main" val="998846085"/>
                    </a:ext>
                  </a:extLst>
                </a:gridCol>
                <a:gridCol w="1149448">
                  <a:extLst>
                    <a:ext uri="{9D8B030D-6E8A-4147-A177-3AD203B41FA5}">
                      <a16:colId xmlns:a16="http://schemas.microsoft.com/office/drawing/2014/main" val="3892692915"/>
                    </a:ext>
                  </a:extLst>
                </a:gridCol>
                <a:gridCol w="1047766">
                  <a:extLst>
                    <a:ext uri="{9D8B030D-6E8A-4147-A177-3AD203B41FA5}">
                      <a16:colId xmlns:a16="http://schemas.microsoft.com/office/drawing/2014/main" val="929460193"/>
                    </a:ext>
                  </a:extLst>
                </a:gridCol>
                <a:gridCol w="848823">
                  <a:extLst>
                    <a:ext uri="{9D8B030D-6E8A-4147-A177-3AD203B41FA5}">
                      <a16:colId xmlns:a16="http://schemas.microsoft.com/office/drawing/2014/main" val="1075281750"/>
                    </a:ext>
                  </a:extLst>
                </a:gridCol>
              </a:tblGrid>
              <a:tr h="256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GEN or LOAD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BUS_OR_RES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THRESHOLD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kW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4961618"/>
                  </a:ext>
                </a:extLst>
              </a:tr>
              <a:tr h="2562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BUSLRG or BUSLRGDG - LOAD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BUS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57,000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228,000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068094"/>
                  </a:ext>
                </a:extLst>
              </a:tr>
              <a:tr h="2494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BUSLRGDG - GEN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BUS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250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1000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208133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0CD4F14-04B3-4BBC-80F1-59E2C46A8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030555"/>
              </p:ext>
            </p:extLst>
          </p:nvPr>
        </p:nvGraphicFramePr>
        <p:xfrm>
          <a:off x="1291523" y="2756683"/>
          <a:ext cx="5486402" cy="957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1808">
                  <a:extLst>
                    <a:ext uri="{9D8B030D-6E8A-4147-A177-3AD203B41FA5}">
                      <a16:colId xmlns:a16="http://schemas.microsoft.com/office/drawing/2014/main" val="3647454035"/>
                    </a:ext>
                  </a:extLst>
                </a:gridCol>
                <a:gridCol w="3984594">
                  <a:extLst>
                    <a:ext uri="{9D8B030D-6E8A-4147-A177-3AD203B41FA5}">
                      <a16:colId xmlns:a16="http://schemas.microsoft.com/office/drawing/2014/main" val="3082982382"/>
                    </a:ext>
                  </a:extLst>
                </a:gridCol>
              </a:tblGrid>
              <a:tr h="4199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WARNING: Exceeds Threshold – Bypass Requested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31896120"/>
                  </a:ext>
                </a:extLst>
              </a:tr>
              <a:tr h="2572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Exceeds Threshold for load data.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2853866"/>
                  </a:ext>
                </a:extLst>
              </a:tr>
              <a:tr h="2806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Exceeds Threshold for generation data.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9903408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9E3BCE3-B78D-4A79-83B0-0F756D914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833909"/>
              </p:ext>
            </p:extLst>
          </p:nvPr>
        </p:nvGraphicFramePr>
        <p:xfrm>
          <a:off x="1335639" y="4590185"/>
          <a:ext cx="5442286" cy="957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732">
                  <a:extLst>
                    <a:ext uri="{9D8B030D-6E8A-4147-A177-3AD203B41FA5}">
                      <a16:colId xmlns:a16="http://schemas.microsoft.com/office/drawing/2014/main" val="3097871252"/>
                    </a:ext>
                  </a:extLst>
                </a:gridCol>
                <a:gridCol w="3952554">
                  <a:extLst>
                    <a:ext uri="{9D8B030D-6E8A-4147-A177-3AD203B41FA5}">
                      <a16:colId xmlns:a16="http://schemas.microsoft.com/office/drawing/2014/main" val="1470090177"/>
                    </a:ext>
                  </a:extLst>
                </a:gridCol>
              </a:tblGrid>
              <a:tr h="478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172B4D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Exceeds Threshold for load data with profile type code BUSLRG or BUSLRGDG</a:t>
                      </a:r>
                      <a:endParaRPr lang="en-US" sz="1100" b="0" i="0" u="none" strike="noStrike" dirty="0">
                        <a:solidFill>
                          <a:srgbClr val="172B4D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28575" marB="28575" anchor="ctr"/>
                </a:tc>
                <a:extLst>
                  <a:ext uri="{0D108BD9-81ED-4DB2-BD59-A6C34878D82A}">
                    <a16:rowId xmlns:a16="http://schemas.microsoft.com/office/drawing/2014/main" val="4194003702"/>
                  </a:ext>
                </a:extLst>
              </a:tr>
              <a:tr h="478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172B4D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28575" marB="2857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Exceeds Threshold for generation data with profile type code BUSLRGDG</a:t>
                      </a:r>
                      <a:endParaRPr lang="en-US" sz="1100" b="0" i="0" u="none" strike="noStrike" dirty="0">
                        <a:solidFill>
                          <a:srgbClr val="172B4D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28575" marB="28575" anchor="ctr"/>
                </a:tc>
                <a:extLst>
                  <a:ext uri="{0D108BD9-81ED-4DB2-BD59-A6C34878D82A}">
                    <a16:rowId xmlns:a16="http://schemas.microsoft.com/office/drawing/2014/main" val="345678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171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A273F-EFDF-4096-9E25-F6B9F2685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1" y="914400"/>
            <a:ext cx="8534400" cy="509273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ERCOT will implement a new single interval threshold validation for IDR 867_03 data :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If the threshold is exceeded, the transaction will be rejected with the following error code: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NOTE:  No bypass will be granted for these transactions.  If the value needs to be adjusted, ERCOT will make the adjustment and the transaction may be resubmitted.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6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24060-1982-41E5-8575-AEE9CDE88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95ABBAB-D9B8-408D-8392-52E0DD8E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669925"/>
          </a:xfrm>
        </p:spPr>
        <p:txBody>
          <a:bodyPr/>
          <a:lstStyle/>
          <a:p>
            <a:r>
              <a:rPr lang="en-US" altLang="en-US" sz="2000" dirty="0">
                <a:solidFill>
                  <a:schemeClr val="tx1"/>
                </a:solidFill>
              </a:rPr>
              <a:t>Threshold creation for IDR 867_03s</a:t>
            </a:r>
            <a:br>
              <a:rPr lang="en-US" altLang="en-US" sz="2000" dirty="0">
                <a:solidFill>
                  <a:schemeClr val="tx1"/>
                </a:solidFill>
              </a:rPr>
            </a:br>
            <a:br>
              <a:rPr lang="en-US" altLang="en-US" sz="1600" dirty="0"/>
            </a:br>
            <a:endParaRPr lang="en-US" altLang="en-US" sz="1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64AB9D-6528-4EB2-A4A8-CCADE22D9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32908"/>
              </p:ext>
            </p:extLst>
          </p:nvPr>
        </p:nvGraphicFramePr>
        <p:xfrm>
          <a:off x="2438400" y="1407528"/>
          <a:ext cx="2819400" cy="761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7570">
                  <a:extLst>
                    <a:ext uri="{9D8B030D-6E8A-4147-A177-3AD203B41FA5}">
                      <a16:colId xmlns:a16="http://schemas.microsoft.com/office/drawing/2014/main" val="929460193"/>
                    </a:ext>
                  </a:extLst>
                </a:gridCol>
                <a:gridCol w="1261830">
                  <a:extLst>
                    <a:ext uri="{9D8B030D-6E8A-4147-A177-3AD203B41FA5}">
                      <a16:colId xmlns:a16="http://schemas.microsoft.com/office/drawing/2014/main" val="1075281750"/>
                    </a:ext>
                  </a:extLst>
                </a:gridCol>
              </a:tblGrid>
              <a:tr h="256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THRESHOLD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MW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4961618"/>
                  </a:ext>
                </a:extLst>
              </a:tr>
              <a:tr h="256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208,000 - </a:t>
                      </a:r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LOAD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832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068094"/>
                  </a:ext>
                </a:extLst>
              </a:tr>
              <a:tr h="249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250 - </a:t>
                      </a:r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GEN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1000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208133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9E3BCE3-B78D-4A79-83B0-0F756D914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843088"/>
              </p:ext>
            </p:extLst>
          </p:nvPr>
        </p:nvGraphicFramePr>
        <p:xfrm>
          <a:off x="457200" y="2831430"/>
          <a:ext cx="7467600" cy="597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4127">
                  <a:extLst>
                    <a:ext uri="{9D8B030D-6E8A-4147-A177-3AD203B41FA5}">
                      <a16:colId xmlns:a16="http://schemas.microsoft.com/office/drawing/2014/main" val="3097871252"/>
                    </a:ext>
                  </a:extLst>
                </a:gridCol>
                <a:gridCol w="5423473">
                  <a:extLst>
                    <a:ext uri="{9D8B030D-6E8A-4147-A177-3AD203B41FA5}">
                      <a16:colId xmlns:a16="http://schemas.microsoft.com/office/drawing/2014/main" val="1470090177"/>
                    </a:ext>
                  </a:extLst>
                </a:gridCol>
              </a:tblGrid>
              <a:tr h="597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36</a:t>
                      </a:r>
                      <a:endParaRPr lang="en-US" sz="1600" b="0" i="0" u="none" strike="noStrike" dirty="0">
                        <a:solidFill>
                          <a:srgbClr val="172B4D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 exce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eds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single interval IDR threshold check.</a:t>
                      </a:r>
                      <a:endParaRPr lang="en-US" sz="1600" b="0" i="0" u="none" strike="noStrike" dirty="0">
                        <a:solidFill>
                          <a:srgbClr val="172B4D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28575" marB="28575" anchor="ctr"/>
                </a:tc>
                <a:extLst>
                  <a:ext uri="{0D108BD9-81ED-4DB2-BD59-A6C34878D82A}">
                    <a16:rowId xmlns:a16="http://schemas.microsoft.com/office/drawing/2014/main" val="4194003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3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Questions?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15198</TotalTime>
  <Words>474</Words>
  <Application>Microsoft Office PowerPoint</Application>
  <PresentationFormat>On-screen Show (4:3)</PresentationFormat>
  <Paragraphs>101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1_Custom Design</vt:lpstr>
      <vt:lpstr>Office Theme</vt:lpstr>
      <vt:lpstr>Custom Design</vt:lpstr>
      <vt:lpstr>Worksheet</vt:lpstr>
      <vt:lpstr>PowerPoint Presentation</vt:lpstr>
      <vt:lpstr>PowerPoint Presentation</vt:lpstr>
      <vt:lpstr>     867_03 Data Loading - background</vt:lpstr>
      <vt:lpstr>Proposed Changes   </vt:lpstr>
      <vt:lpstr>Thresholds for BUSLRG and BUSLRGDG  </vt:lpstr>
      <vt:lpstr>Threshold creation for IDR 867_03s  </vt:lpstr>
      <vt:lpstr>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Brink, Kelly</cp:lastModifiedBy>
  <cp:revision>406</cp:revision>
  <cp:lastPrinted>2016-01-21T20:53:15Z</cp:lastPrinted>
  <dcterms:created xsi:type="dcterms:W3CDTF">2016-01-21T15:20:31Z</dcterms:created>
  <dcterms:modified xsi:type="dcterms:W3CDTF">2021-11-05T21:39:43Z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