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273" r:id="rId8"/>
    <p:sldId id="262" r:id="rId9"/>
    <p:sldId id="266" r:id="rId10"/>
    <p:sldId id="270" r:id="rId11"/>
    <p:sldId id="267" r:id="rId12"/>
    <p:sldId id="268" r:id="rId13"/>
    <p:sldId id="274" r:id="rId14"/>
    <p:sldId id="277" r:id="rId15"/>
    <p:sldId id="275" r:id="rId16"/>
    <p:sldId id="276" r:id="rId17"/>
    <p:sldId id="27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4" userDrawn="1">
          <p15:clr>
            <a:srgbClr val="A4A3A4"/>
          </p15:clr>
        </p15:guide>
        <p15:guide id="2" pos="2880">
          <p15:clr>
            <a:srgbClr val="A4A3A4"/>
          </p15:clr>
        </p15:guide>
        <p15:guide id="3" orient="horz" pos="816" userDrawn="1">
          <p15:clr>
            <a:srgbClr val="A4A3A4"/>
          </p15:clr>
        </p15:guide>
        <p15:guide id="4" orient="horz" pos="1008" userDrawn="1">
          <p15:clr>
            <a:srgbClr val="A4A3A4"/>
          </p15:clr>
        </p15:guide>
        <p15:guide id="5" orient="horz" pos="1344" userDrawn="1">
          <p15:clr>
            <a:srgbClr val="A4A3A4"/>
          </p15:clr>
        </p15:guide>
        <p15:guide id="6" orient="horz" pos="14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 clrIdx="0">
    <p:extLst>
      <p:ext uri="{19B8F6BF-5375-455C-9EA6-DF929625EA0E}">
        <p15:presenceInfo xmlns:p15="http://schemas.microsoft.com/office/powerpoint/2012/main" userId="S::Mark.Ruane@ercot.com::d8cc3119-5b16-4f28-a4d8-d690976bc8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1074" y="72"/>
      </p:cViewPr>
      <p:guideLst>
        <p:guide orient="horz" pos="624"/>
        <p:guide pos="2880"/>
        <p:guide orient="horz" pos="816"/>
        <p:guide orient="horz" pos="1008"/>
        <p:guide orient="horz" pos="1344"/>
        <p:guide orient="horz" pos="144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88207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212765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60365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14349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136389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824368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449445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08845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57409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170856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46742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477000"/>
            <a:ext cx="1066800" cy="400110"/>
          </a:xfrm>
          <a:prstGeom prst="rect">
            <a:avLst/>
          </a:prstGeom>
          <a:noFill/>
        </p:spPr>
        <p:txBody>
          <a:bodyPr wrap="square" rtlCol="0">
            <a:spAutoFit/>
          </a:bodyPr>
          <a:lstStyle/>
          <a:p>
            <a:pPr algn="l"/>
            <a:r>
              <a:rPr lang="en-US" sz="1000" b="1" baseline="0" dirty="0">
                <a:solidFill>
                  <a:schemeClr val="tx2"/>
                </a:solidFill>
              </a:rPr>
              <a:t>Item 12</a:t>
            </a:r>
          </a:p>
          <a:p>
            <a:pPr algn="l"/>
            <a:r>
              <a:rPr lang="en-US" sz="1000" b="1" baseline="0" dirty="0">
                <a:solidFill>
                  <a:schemeClr val="tx2"/>
                </a:solidFill>
              </a:rPr>
              <a:t>ERCOT 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77875"/>
          </a:xfrm>
          <a:prstGeom prst="rect">
            <a:avLst/>
          </a:prstGeom>
          <a:noFill/>
        </p:spPr>
        <p:txBody>
          <a:bodyPr wrap="square" rtlCol="0">
            <a:spAutoFit/>
          </a:bodyPr>
          <a:lstStyle/>
          <a:p>
            <a:r>
              <a:rPr lang="en-US" sz="2000" b="1" dirty="0"/>
              <a:t>Item 5:  NPRR 1103 – Securitization Subchapter M Default Charges</a:t>
            </a:r>
          </a:p>
          <a:p>
            <a:endParaRPr lang="en-US" b="1" dirty="0">
              <a:solidFill>
                <a:srgbClr val="5B6770"/>
              </a:solidFill>
            </a:endParaRPr>
          </a:p>
          <a:p>
            <a:r>
              <a:rPr lang="en-US" i="1" dirty="0"/>
              <a:t>Mark Ruane</a:t>
            </a:r>
          </a:p>
          <a:p>
            <a:r>
              <a:rPr lang="en-US" dirty="0"/>
              <a:t>Senior Director, Settlements, Retail and Credit</a:t>
            </a:r>
          </a:p>
          <a:p>
            <a:endParaRPr lang="en-US" dirty="0"/>
          </a:p>
          <a:p>
            <a:r>
              <a:rPr lang="en-US" dirty="0"/>
              <a:t>PRS</a:t>
            </a:r>
          </a:p>
          <a:p>
            <a:endParaRPr lang="en-US" dirty="0"/>
          </a:p>
          <a:p>
            <a:r>
              <a:rPr lang="en-US" dirty="0">
                <a:cs typeface="Times New Roman" panose="02020603050405020304" pitchFamily="18" charset="0"/>
              </a:rPr>
              <a:t>ERCOT Public</a:t>
            </a:r>
            <a:endParaRPr lang="en-US" dirty="0"/>
          </a:p>
          <a:p>
            <a:r>
              <a:rPr lang="en-US" dirty="0"/>
              <a:t>November 10, 2021</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 M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685754"/>
            <a:ext cx="8153400" cy="4401205"/>
          </a:xfrm>
          <a:prstGeom prst="rect">
            <a:avLst/>
          </a:prstGeom>
        </p:spPr>
        <p:txBody>
          <a:bodyPr wrap="square">
            <a:spAutoFit/>
          </a:bodyPr>
          <a:lstStyle/>
          <a:p>
            <a:pPr marL="342900" indent="-342900">
              <a:buFont typeface="Arial" panose="020B0604020202020204" pitchFamily="34" charset="0"/>
              <a:buChar char="•"/>
            </a:pPr>
            <a:r>
              <a:rPr lang="en-US" sz="2000" dirty="0"/>
              <a:t>Except in a Payment Breach, M invoices cannot be paid out of M escrow deposits. </a:t>
            </a:r>
          </a:p>
          <a:p>
            <a:pPr marL="342900" indent="-342900">
              <a:buFont typeface="Arial" panose="020B0604020202020204" pitchFamily="34" charset="0"/>
              <a:buChar char="•"/>
            </a:pPr>
            <a:r>
              <a:rPr lang="en-US" sz="2000" dirty="0"/>
              <a:t>There will be a distinct account for M securitization payment funds. Remittances must be made to this account to avoid Payment Breach.</a:t>
            </a:r>
          </a:p>
          <a:p>
            <a:pPr marL="342900" indent="-342900">
              <a:buFont typeface="Arial" panose="020B0604020202020204" pitchFamily="34" charset="0"/>
              <a:buChar char="•"/>
            </a:pPr>
            <a:r>
              <a:rPr lang="en-US" sz="2000" dirty="0"/>
              <a:t>Electronic Funds Transfers (EFTs) for payment must be from domestic banks.</a:t>
            </a:r>
          </a:p>
          <a:p>
            <a:pPr marL="342900" indent="-342900">
              <a:buFont typeface="Arial" panose="020B0604020202020204" pitchFamily="34" charset="0"/>
              <a:buChar char="•"/>
            </a:pPr>
            <a:r>
              <a:rPr lang="en-US" sz="2000" dirty="0"/>
              <a:t>Likewise, M escrow deposits are distinct from collateral held for general market purposes.</a:t>
            </a:r>
          </a:p>
          <a:p>
            <a:pPr marL="342900" indent="-342900">
              <a:buFont typeface="Arial" panose="020B0604020202020204" pitchFamily="34" charset="0"/>
              <a:buChar char="•"/>
            </a:pPr>
            <a:r>
              <a:rPr lang="en-US" sz="2000" dirty="0"/>
              <a:t>Cash and letters of credit are acceptable for escrow deposits. Unsecured credit can not be utilized.</a:t>
            </a:r>
          </a:p>
          <a:p>
            <a:pPr marL="342900" indent="-342900">
              <a:buFont typeface="Arial" panose="020B0604020202020204" pitchFamily="34" charset="0"/>
              <a:buChar char="•"/>
            </a:pPr>
            <a:r>
              <a:rPr lang="en-US" sz="2000" dirty="0"/>
              <a:t>Letters of credit must be for the benefit of Texas Electric Market Stabilization Funding M LLC.</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58359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 M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349770" y="1763523"/>
            <a:ext cx="8641830" cy="4093428"/>
          </a:xfrm>
          <a:prstGeom prst="rect">
            <a:avLst/>
          </a:prstGeom>
        </p:spPr>
        <p:txBody>
          <a:bodyPr wrap="square">
            <a:spAutoFit/>
          </a:bodyPr>
          <a:lstStyle/>
          <a:p>
            <a:pPr marL="342900" indent="-342900">
              <a:buFont typeface="Arial" panose="020B0604020202020204" pitchFamily="34" charset="0"/>
              <a:buChar char="•"/>
            </a:pPr>
            <a:r>
              <a:rPr lang="en-US" sz="2000" dirty="0"/>
              <a:t>Letters of credit are subject to ERCOT letter of credit issuer limits.</a:t>
            </a:r>
          </a:p>
          <a:p>
            <a:pPr marL="342900" indent="-342900">
              <a:buFont typeface="Arial" panose="020B0604020202020204" pitchFamily="34" charset="0"/>
              <a:buChar char="•"/>
            </a:pPr>
            <a:r>
              <a:rPr lang="en-US" sz="2000" dirty="0"/>
              <a:t>Letters of credit must be on ERCOT-approved forms.</a:t>
            </a:r>
          </a:p>
          <a:p>
            <a:pPr marL="342900" indent="-342900">
              <a:buFont typeface="Arial" panose="020B0604020202020204" pitchFamily="34" charset="0"/>
              <a:buChar char="•"/>
            </a:pPr>
            <a:r>
              <a:rPr lang="en-US" sz="2000" dirty="0"/>
              <a:t>Letters of credit must be from domestic banks or domestic branches of foreign banks.</a:t>
            </a:r>
          </a:p>
          <a:p>
            <a:pPr marL="342900" indent="-342900">
              <a:buFont typeface="Arial" panose="020B0604020202020204" pitchFamily="34" charset="0"/>
              <a:buChar char="•"/>
            </a:pPr>
            <a:r>
              <a:rPr lang="en-US" sz="2000" dirty="0"/>
              <a:t>Like general collateral, escrow deposit requests must be met within two Bank Business Days.</a:t>
            </a:r>
          </a:p>
          <a:p>
            <a:pPr marL="342900" indent="-342900">
              <a:buFont typeface="Arial" panose="020B0604020202020204" pitchFamily="34" charset="0"/>
              <a:buChar char="•"/>
            </a:pPr>
            <a:r>
              <a:rPr lang="en-US" sz="2000" dirty="0"/>
              <a:t>Interest will be paid on escrow deposits in accordance with existing collateral rule.</a:t>
            </a:r>
          </a:p>
          <a:p>
            <a:pPr marL="342900" indent="-342900">
              <a:buFont typeface="Arial" panose="020B0604020202020204" pitchFamily="34" charset="0"/>
              <a:buChar char="•"/>
            </a:pPr>
            <a:r>
              <a:rPr lang="en-US" sz="2000" dirty="0"/>
              <a:t>Default Charge Invoices are based on market activity in the most recent month for which there are Final Settlements. Default Charge escrow deposit requirements are based on the most recent month for which there are Initial Settlements.</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339234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p:cNvSpPr/>
          <p:nvPr/>
        </p:nvSpPr>
        <p:spPr>
          <a:xfrm>
            <a:off x="1066800" y="2971800"/>
            <a:ext cx="2209800" cy="1600200"/>
          </a:xfrm>
          <a:prstGeom prst="rect">
            <a:avLst/>
          </a:prstGeom>
        </p:spPr>
        <p:txBody>
          <a:bodyPr wrap="square">
            <a:spAutoFit/>
          </a:bodyPr>
          <a:lstStyle/>
          <a:p>
            <a:r>
              <a:rPr lang="en-US" sz="2400" dirty="0">
                <a:solidFill>
                  <a:srgbClr val="5B6770"/>
                </a:solidFill>
              </a:rPr>
              <a:t>Questions</a:t>
            </a:r>
          </a:p>
          <a:p>
            <a:pPr marL="342900" indent="-342900">
              <a:buFont typeface="Arial" panose="020B0604020202020204" pitchFamily="34" charset="0"/>
              <a:buChar char="•"/>
            </a:pPr>
            <a:endParaRPr lang="en-US" sz="2400" dirty="0">
              <a:solidFill>
                <a:srgbClr val="5B6770"/>
              </a:solidFill>
            </a:endParaRPr>
          </a:p>
          <a:p>
            <a:pPr marL="342900" indent="-342900">
              <a:buFont typeface="Arial" panose="020B0604020202020204" pitchFamily="34" charset="0"/>
              <a:buChar char="•"/>
            </a:pPr>
            <a:endParaRPr lang="en-US" sz="2400" dirty="0">
              <a:solidFill>
                <a:srgbClr val="5B6770"/>
              </a:solidFill>
            </a:endParaRPr>
          </a:p>
          <a:p>
            <a:r>
              <a:rPr lang="en-US" sz="2400" b="1" dirty="0">
                <a:solidFill>
                  <a:srgbClr val="5B6770"/>
                </a:solidFill>
              </a:rPr>
              <a:t>                                            </a:t>
            </a:r>
          </a:p>
        </p:txBody>
      </p:sp>
      <p:pic>
        <p:nvPicPr>
          <p:cNvPr id="5" name="Picture 4">
            <a:extLst>
              <a:ext uri="{FF2B5EF4-FFF2-40B4-BE49-F238E27FC236}">
                <a16:creationId xmlns:a16="http://schemas.microsoft.com/office/drawing/2014/main" id="{AB58D005-A92F-46A5-8D61-97AD0E0C1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8455" y="933400"/>
            <a:ext cx="5461454" cy="5124450"/>
          </a:xfrm>
          <a:prstGeom prst="rect">
            <a:avLst/>
          </a:prstGeom>
        </p:spPr>
      </p:pic>
    </p:spTree>
    <p:extLst>
      <p:ext uri="{BB962C8B-B14F-4D97-AF65-F5344CB8AC3E}">
        <p14:creationId xmlns:p14="http://schemas.microsoft.com/office/powerpoint/2010/main" val="194302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23A900E1-16FE-462C-9D66-FFBD83F04B53}"/>
              </a:ext>
            </a:extLst>
          </p:cNvPr>
          <p:cNvSpPr/>
          <p:nvPr/>
        </p:nvSpPr>
        <p:spPr>
          <a:xfrm>
            <a:off x="381000" y="1235075"/>
            <a:ext cx="8610600" cy="4154984"/>
          </a:xfrm>
          <a:prstGeom prst="rect">
            <a:avLst/>
          </a:prstGeom>
        </p:spPr>
        <p:txBody>
          <a:bodyPr wrap="square">
            <a:spAutoFit/>
          </a:bodyPr>
          <a:lstStyle/>
          <a:p>
            <a:r>
              <a:rPr lang="en-US" sz="2400" dirty="0"/>
              <a:t>The PUC issued the Debt Obligation Orders for Securitization Subchapter M and Subchapter N on October 13</a:t>
            </a:r>
            <a:r>
              <a:rPr lang="en-US" sz="2400" baseline="30000" dirty="0"/>
              <a:t>th</a:t>
            </a:r>
            <a:r>
              <a:rPr lang="en-US" sz="2400" dirty="0"/>
              <a:t>. </a:t>
            </a:r>
          </a:p>
          <a:p>
            <a:endParaRPr lang="en-US" sz="2400" dirty="0"/>
          </a:p>
          <a:p>
            <a:r>
              <a:rPr lang="en-US" sz="2400" dirty="0"/>
              <a:t>This presentation provides:</a:t>
            </a:r>
          </a:p>
          <a:p>
            <a:pPr marL="914400" lvl="1" indent="-457200">
              <a:buFont typeface="+mj-lt"/>
              <a:buAutoNum type="alphaUcPeriod"/>
            </a:pPr>
            <a:r>
              <a:rPr lang="en-US" sz="2400" dirty="0"/>
              <a:t>An outline of next steps and the currently expected implementation timelines for M and N,</a:t>
            </a:r>
          </a:p>
          <a:p>
            <a:pPr marL="914400" lvl="1" indent="-457200">
              <a:buFont typeface="+mj-lt"/>
              <a:buAutoNum type="alphaUcPeriod"/>
            </a:pPr>
            <a:endParaRPr lang="en-US" sz="2400" dirty="0"/>
          </a:p>
          <a:p>
            <a:pPr marL="914400" lvl="1" indent="-457200">
              <a:buFont typeface="+mj-lt"/>
              <a:buAutoNum type="alphaUcPeriod"/>
            </a:pPr>
            <a:r>
              <a:rPr lang="en-US" sz="2400" dirty="0"/>
              <a:t>A high-level reconciliation of expected recoveries of outstanding short-paid amounts, and</a:t>
            </a:r>
          </a:p>
          <a:p>
            <a:pPr marL="914400" lvl="1" indent="-457200">
              <a:buFont typeface="+mj-lt"/>
              <a:buAutoNum type="alphaUcPeriod"/>
            </a:pPr>
            <a:endParaRPr lang="en-US" sz="2400" dirty="0"/>
          </a:p>
          <a:p>
            <a:pPr marL="914400" lvl="1" indent="-457200">
              <a:buFont typeface="+mj-lt"/>
              <a:buAutoNum type="alphaUcPeriod"/>
            </a:pPr>
            <a:r>
              <a:rPr lang="en-US" sz="2400" dirty="0"/>
              <a:t>Highlights of the Subchapter M implementation NPRR.</a:t>
            </a:r>
          </a:p>
        </p:txBody>
      </p:sp>
    </p:spTree>
    <p:extLst>
      <p:ext uri="{BB962C8B-B14F-4D97-AF65-F5344CB8AC3E}">
        <p14:creationId xmlns:p14="http://schemas.microsoft.com/office/powerpoint/2010/main" val="366554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5" name="Rectangle 4">
            <a:extLst>
              <a:ext uri="{FF2B5EF4-FFF2-40B4-BE49-F238E27FC236}">
                <a16:creationId xmlns:a16="http://schemas.microsoft.com/office/drawing/2014/main" id="{CE51E677-9765-4FFB-B283-C14B4403E7C0}"/>
              </a:ext>
            </a:extLst>
          </p:cNvPr>
          <p:cNvSpPr/>
          <p:nvPr/>
        </p:nvSpPr>
        <p:spPr>
          <a:xfrm>
            <a:off x="203928" y="1597560"/>
            <a:ext cx="8736143" cy="5016758"/>
          </a:xfrm>
          <a:prstGeom prst="rect">
            <a:avLst/>
          </a:prstGeom>
        </p:spPr>
        <p:txBody>
          <a:bodyPr wrap="square">
            <a:spAutoFit/>
          </a:bodyPr>
          <a:lstStyle/>
          <a:p>
            <a:r>
              <a:rPr lang="en-US" sz="2000" dirty="0"/>
              <a:t>The following slides lay out the sequence of key activities for M and 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Many securitization dates are subject to change due to:</a:t>
            </a:r>
          </a:p>
          <a:p>
            <a:pPr marL="800100" lvl="1" indent="-342900">
              <a:buFont typeface="Arial" panose="020B0604020202020204" pitchFamily="34" charset="0"/>
              <a:buChar char="•"/>
            </a:pPr>
            <a:r>
              <a:rPr lang="en-US" sz="2000" dirty="0"/>
              <a:t>Timing of when debt funding is received (outside of ERCOT’s control)</a:t>
            </a:r>
          </a:p>
          <a:p>
            <a:pPr marL="800100" lvl="1" indent="-342900">
              <a:buFont typeface="Arial" panose="020B0604020202020204" pitchFamily="34" charset="0"/>
              <a:buChar char="•"/>
            </a:pPr>
            <a:r>
              <a:rPr lang="en-US" sz="2000" dirty="0"/>
              <a:t>ERCOT’s ability to rapidly develop and validate manual activities</a:t>
            </a:r>
          </a:p>
          <a:p>
            <a:pPr marL="800100" lvl="1" indent="-342900">
              <a:buFont typeface="Arial" panose="020B0604020202020204" pitchFamily="34" charset="0"/>
              <a:buChar char="•"/>
            </a:pPr>
            <a:r>
              <a:rPr lang="en-US" sz="2000" dirty="0"/>
              <a:t>ERCOT’s ability to expedite the securitization project work in conjunction with the in-flight FFR go-live December &amp; DGR go-live Feb 2022.</a:t>
            </a:r>
          </a:p>
          <a:p>
            <a:pPr marL="800100" lvl="1"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ERCOT will provide updates to TAC and Market Notices will be issued as applicable throughout the process.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ERCOT expects Board and PUCT approval for M in December 2021 and for N in February 2022.</a:t>
            </a:r>
          </a:p>
          <a:p>
            <a:endParaRPr lang="en-US" sz="2000" dirty="0"/>
          </a:p>
        </p:txBody>
      </p:sp>
      <p:sp>
        <p:nvSpPr>
          <p:cNvPr id="8" name="Rectangle 7">
            <a:extLst>
              <a:ext uri="{FF2B5EF4-FFF2-40B4-BE49-F238E27FC236}">
                <a16:creationId xmlns:a16="http://schemas.microsoft.com/office/drawing/2014/main" id="{624BDE89-401B-4E67-B375-0AD8451276EC}"/>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2041886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00200"/>
            <a:ext cx="8382000" cy="521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M Securitization Default Charge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1331482842"/>
              </p:ext>
            </p:extLst>
          </p:nvPr>
        </p:nvGraphicFramePr>
        <p:xfrm>
          <a:off x="381000" y="2300748"/>
          <a:ext cx="8382000" cy="2853174"/>
        </p:xfrm>
        <a:graphic>
          <a:graphicData uri="http://schemas.openxmlformats.org/drawingml/2006/table">
            <a:tbl>
              <a:tblPr firstRow="1" bandRow="1">
                <a:tableStyleId>{5C22544A-7EE6-4342-B048-85BDC9FD1C3A}</a:tableStyleId>
              </a:tblPr>
              <a:tblGrid>
                <a:gridCol w="5410200">
                  <a:extLst>
                    <a:ext uri="{9D8B030D-6E8A-4147-A177-3AD203B41FA5}">
                      <a16:colId xmlns:a16="http://schemas.microsoft.com/office/drawing/2014/main" val="284542263"/>
                    </a:ext>
                  </a:extLst>
                </a:gridCol>
                <a:gridCol w="29718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solidFill>
                            <a:schemeClr val="tx1"/>
                          </a:solidFill>
                        </a:rPr>
                        <a:t>Anticipated finalization of funding timeline / Market Notice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solidFill>
                            <a:schemeClr val="tx1"/>
                          </a:solidFill>
                        </a:rPr>
                        <a:t>November 10, </a:t>
                      </a:r>
                      <a:r>
                        <a:rPr lang="en-US" sz="1600" dirty="0">
                          <a:solidFill>
                            <a:schemeClr val="tx1"/>
                          </a:solidFill>
                        </a:rPr>
                        <a:t>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3474810"/>
                  </a:ext>
                </a:extLst>
              </a:tr>
              <a:tr h="358689">
                <a:tc>
                  <a:txBody>
                    <a:bodyPr/>
                    <a:lstStyle/>
                    <a:p>
                      <a:r>
                        <a:rPr lang="en-US" sz="1600" dirty="0">
                          <a:solidFill>
                            <a:schemeClr val="tx1"/>
                          </a:solidFill>
                        </a:rPr>
                        <a:t>M NPRR PRS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10,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sz="1600" dirty="0">
                          <a:solidFill>
                            <a:schemeClr val="tx1"/>
                          </a:solidFill>
                        </a:rPr>
                        <a:t>M NPRR CWG/MCWG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11,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809312"/>
                  </a:ext>
                </a:extLst>
              </a:tr>
              <a:tr h="358689">
                <a:tc>
                  <a:txBody>
                    <a:bodyPr/>
                    <a:lstStyle/>
                    <a:p>
                      <a:r>
                        <a:rPr lang="en-US" sz="1600" dirty="0">
                          <a:solidFill>
                            <a:schemeClr val="tx1"/>
                          </a:solidFill>
                        </a:rPr>
                        <a:t>M closing to secure funds (up to $800M)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12,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5161767"/>
                  </a:ext>
                </a:extLst>
              </a:tr>
              <a:tr h="358689">
                <a:tc>
                  <a:txBody>
                    <a:bodyPr/>
                    <a:lstStyle/>
                    <a:p>
                      <a:r>
                        <a:rPr lang="en-US" sz="1600" dirty="0">
                          <a:solidFill>
                            <a:schemeClr val="tx1"/>
                          </a:solidFill>
                        </a:rPr>
                        <a:t>Disbursement of M funds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November/December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6285935"/>
                  </a:ext>
                </a:extLst>
              </a:tr>
              <a:tr h="358689">
                <a:tc>
                  <a:txBody>
                    <a:bodyPr/>
                    <a:lstStyle/>
                    <a:p>
                      <a:r>
                        <a:rPr lang="en-US" sz="1600" dirty="0">
                          <a:solidFill>
                            <a:schemeClr val="tx1"/>
                          </a:solidFill>
                        </a:rPr>
                        <a:t>M NPRR TAC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November 17,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179345">
                <a:tc>
                  <a:txBody>
                    <a:bodyPr/>
                    <a:lstStyle/>
                    <a:p>
                      <a:r>
                        <a:rPr lang="en-US" sz="1600" dirty="0">
                          <a:solidFill>
                            <a:schemeClr val="tx1"/>
                          </a:solidFill>
                        </a:rPr>
                        <a:t>M NPRR Board review</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December 9-10,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727689"/>
                  </a:ext>
                </a:extLst>
              </a:tr>
            </a:tbl>
          </a:graphicData>
        </a:graphic>
      </p:graphicFrame>
      <p:sp>
        <p:nvSpPr>
          <p:cNvPr id="8" name="TextBox 7">
            <a:extLst>
              <a:ext uri="{FF2B5EF4-FFF2-40B4-BE49-F238E27FC236}">
                <a16:creationId xmlns:a16="http://schemas.microsoft.com/office/drawing/2014/main" id="{FF465866-FD6A-4F9A-BAB5-2AB0545B7B22}"/>
              </a:ext>
            </a:extLst>
          </p:cNvPr>
          <p:cNvSpPr txBox="1"/>
          <p:nvPr/>
        </p:nvSpPr>
        <p:spPr>
          <a:xfrm>
            <a:off x="304800" y="5461615"/>
            <a:ext cx="3200400" cy="307777"/>
          </a:xfrm>
          <a:prstGeom prst="rect">
            <a:avLst/>
          </a:prstGeom>
          <a:noFill/>
        </p:spPr>
        <p:txBody>
          <a:bodyPr wrap="square" rtlCol="0">
            <a:spAutoFit/>
          </a:bodyPr>
          <a:lstStyle/>
          <a:p>
            <a:r>
              <a:rPr lang="en-US" sz="1400" dirty="0"/>
              <a:t>(Continued on next slide)</a:t>
            </a:r>
          </a:p>
        </p:txBody>
      </p:sp>
      <p:sp>
        <p:nvSpPr>
          <p:cNvPr id="10" name="Rectangle 9">
            <a:extLst>
              <a:ext uri="{FF2B5EF4-FFF2-40B4-BE49-F238E27FC236}">
                <a16:creationId xmlns:a16="http://schemas.microsoft.com/office/drawing/2014/main" id="{36DF74FC-1AAA-4429-8CE0-951149F40A7B}"/>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399780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00200"/>
            <a:ext cx="8382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M Securitization Default Charge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1027134741"/>
              </p:ext>
            </p:extLst>
          </p:nvPr>
        </p:nvGraphicFramePr>
        <p:xfrm>
          <a:off x="381000" y="2286000"/>
          <a:ext cx="8382000" cy="3614076"/>
        </p:xfrm>
        <a:graphic>
          <a:graphicData uri="http://schemas.openxmlformats.org/drawingml/2006/table">
            <a:tbl>
              <a:tblPr firstRow="1" bandRow="1">
                <a:tableStyleId>{5C22544A-7EE6-4342-B048-85BDC9FD1C3A}</a:tableStyleId>
              </a:tblPr>
              <a:tblGrid>
                <a:gridCol w="5410200">
                  <a:extLst>
                    <a:ext uri="{9D8B030D-6E8A-4147-A177-3AD203B41FA5}">
                      <a16:colId xmlns:a16="http://schemas.microsoft.com/office/drawing/2014/main" val="284542263"/>
                    </a:ext>
                  </a:extLst>
                </a:gridCol>
                <a:gridCol w="2971800">
                  <a:extLst>
                    <a:ext uri="{9D8B030D-6E8A-4147-A177-3AD203B41FA5}">
                      <a16:colId xmlns:a16="http://schemas.microsoft.com/office/drawing/2014/main" val="144864612"/>
                    </a:ext>
                  </a:extLst>
                </a:gridCol>
              </a:tblGrid>
              <a:tr h="4348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solidFill>
                            <a:schemeClr val="tx1"/>
                          </a:solidFill>
                        </a:rPr>
                        <a:t>M NPRR PUCT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December 16,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430106"/>
                  </a:ext>
                </a:extLst>
              </a:tr>
              <a:tr h="358689">
                <a:tc>
                  <a:txBody>
                    <a:bodyPr/>
                    <a:lstStyle/>
                    <a:p>
                      <a:r>
                        <a:rPr lang="en-US" sz="1600" dirty="0">
                          <a:solidFill>
                            <a:schemeClr val="tx1"/>
                          </a:solidFill>
                        </a:rPr>
                        <a:t>Market notice with implementation details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December 17,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1852010"/>
                  </a:ext>
                </a:extLst>
              </a:tr>
              <a:tr h="3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 escrow deposit requirement estimates available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Late December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177131"/>
                  </a:ext>
                </a:extLst>
              </a:tr>
              <a:tr h="3586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 escrow deposit requests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3,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37940"/>
                  </a:ext>
                </a:extLst>
              </a:tr>
              <a:tr h="358689">
                <a:tc>
                  <a:txBody>
                    <a:bodyPr/>
                    <a:lstStyle/>
                    <a:p>
                      <a:r>
                        <a:rPr lang="en-US" sz="1600" dirty="0">
                          <a:solidFill>
                            <a:schemeClr val="tx1"/>
                          </a:solidFill>
                        </a:rPr>
                        <a:t>Initial Default Charge Miscellaneous </a:t>
                      </a:r>
                      <a:r>
                        <a:rPr lang="en-US" sz="1600">
                          <a:solidFill>
                            <a:schemeClr val="tx1"/>
                          </a:solidFill>
                        </a:rPr>
                        <a:t>Invoices issued </a:t>
                      </a:r>
                      <a:r>
                        <a:rPr lang="en-US" sz="1600" dirty="0">
                          <a:solidFill>
                            <a:schemeClr val="tx1"/>
                          </a:solidFill>
                        </a:rPr>
                        <a:t>(manual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January 11,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8188807"/>
                  </a:ext>
                </a:extLst>
              </a:tr>
              <a:tr h="365760">
                <a:tc>
                  <a:txBody>
                    <a:bodyPr/>
                    <a:lstStyle/>
                    <a:p>
                      <a:r>
                        <a:rPr lang="en-US" sz="1600" dirty="0">
                          <a:solidFill>
                            <a:schemeClr val="tx1"/>
                          </a:solidFill>
                        </a:rPr>
                        <a:t>Initial invoicing of non-Period of Emergency Uplift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Late January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9510830"/>
                  </a:ext>
                </a:extLst>
              </a:tr>
              <a:tr h="365760">
                <a:tc>
                  <a:txBody>
                    <a:bodyPr/>
                    <a:lstStyle/>
                    <a:p>
                      <a:r>
                        <a:rPr lang="en-US" sz="1600" dirty="0">
                          <a:solidFill>
                            <a:schemeClr val="tx1"/>
                          </a:solidFill>
                        </a:rPr>
                        <a:t>Project for M automation to automate manual processes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chemeClr val="tx1"/>
                          </a:solidFill>
                        </a:rPr>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6607010"/>
                  </a:ext>
                </a:extLst>
              </a:tr>
            </a:tbl>
          </a:graphicData>
        </a:graphic>
      </p:graphicFrame>
      <p:sp>
        <p:nvSpPr>
          <p:cNvPr id="8" name="Rectangle 7">
            <a:extLst>
              <a:ext uri="{FF2B5EF4-FFF2-40B4-BE49-F238E27FC236}">
                <a16:creationId xmlns:a16="http://schemas.microsoft.com/office/drawing/2014/main" id="{93B01DAA-8888-49DD-9D43-5FD4F18E605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4175300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3458" y="1600200"/>
            <a:ext cx="8379542" cy="501872"/>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222832232"/>
              </p:ext>
            </p:extLst>
          </p:nvPr>
        </p:nvGraphicFramePr>
        <p:xfrm>
          <a:off x="383458" y="2286000"/>
          <a:ext cx="8382000" cy="3385476"/>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sz="1600" dirty="0"/>
                        <a:t>Urgent N NPRR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sz="1600" dirty="0"/>
                        <a:t>N NPRR PRS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sz="1600" dirty="0"/>
                        <a:t>N NPRR TAC 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TBD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358689">
                <a:tc>
                  <a:txBody>
                    <a:bodyPr/>
                    <a:lstStyle/>
                    <a:p>
                      <a:r>
                        <a:rPr lang="en-US" sz="1600" dirty="0"/>
                        <a:t>Opt-out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November 29,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180073"/>
                  </a:ext>
                </a:extLst>
              </a:tr>
              <a:tr h="358689">
                <a:tc>
                  <a:txBody>
                    <a:bodyPr/>
                    <a:lstStyle/>
                    <a:p>
                      <a:r>
                        <a:rPr lang="en-US" sz="1600" dirty="0">
                          <a:solidFill>
                            <a:schemeClr val="tx1"/>
                          </a:solidFill>
                        </a:rPr>
                        <a:t>Deadline for ERCOT to file its calculation of total exposure and LRS (one-time manual calculation)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December 7,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7045241"/>
                  </a:ext>
                </a:extLst>
              </a:tr>
              <a:tr h="1875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Deadline for LSEs to verify ERCOT’s exposure calculation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December 22,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727689"/>
                  </a:ext>
                </a:extLst>
              </a:tr>
              <a:tr h="179345">
                <a:tc>
                  <a:txBody>
                    <a:bodyPr/>
                    <a:lstStyle/>
                    <a:p>
                      <a:r>
                        <a:rPr lang="en-US" sz="1600" dirty="0"/>
                        <a:t>N NPRR Board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February 8,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5177131"/>
                  </a:ext>
                </a:extLst>
              </a:tr>
              <a:tr h="1793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 NPRR PUCT review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February 10,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5253077"/>
                  </a:ext>
                </a:extLst>
              </a:tr>
            </a:tbl>
          </a:graphicData>
        </a:graphic>
      </p:graphicFrame>
      <p:sp>
        <p:nvSpPr>
          <p:cNvPr id="2" name="TextBox 1">
            <a:extLst>
              <a:ext uri="{FF2B5EF4-FFF2-40B4-BE49-F238E27FC236}">
                <a16:creationId xmlns:a16="http://schemas.microsoft.com/office/drawing/2014/main" id="{C3B3387A-316E-4605-9182-5992E27F7BD1}"/>
              </a:ext>
            </a:extLst>
          </p:cNvPr>
          <p:cNvSpPr txBox="1"/>
          <p:nvPr/>
        </p:nvSpPr>
        <p:spPr>
          <a:xfrm>
            <a:off x="381000" y="5789711"/>
            <a:ext cx="3200400" cy="307777"/>
          </a:xfrm>
          <a:prstGeom prst="rect">
            <a:avLst/>
          </a:prstGeom>
          <a:noFill/>
        </p:spPr>
        <p:txBody>
          <a:bodyPr wrap="square" rtlCol="0">
            <a:spAutoFit/>
          </a:bodyPr>
          <a:lstStyle/>
          <a:p>
            <a:r>
              <a:rPr lang="en-US" sz="1400" dirty="0"/>
              <a:t>(Continued on next slide)</a:t>
            </a:r>
          </a:p>
        </p:txBody>
      </p:sp>
      <p:sp>
        <p:nvSpPr>
          <p:cNvPr id="8" name="Rectangle 7">
            <a:extLst>
              <a:ext uri="{FF2B5EF4-FFF2-40B4-BE49-F238E27FC236}">
                <a16:creationId xmlns:a16="http://schemas.microsoft.com/office/drawing/2014/main" id="{F1657EE1-CC79-459A-92F1-EE0CD0A6E583}"/>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10643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9" name="Rectangle 8">
            <a:extLst>
              <a:ext uri="{FF2B5EF4-FFF2-40B4-BE49-F238E27FC236}">
                <a16:creationId xmlns:a16="http://schemas.microsoft.com/office/drawing/2014/main" id="{BD06178F-34F4-4E23-A722-90916253EA60}"/>
              </a:ext>
            </a:extLst>
          </p:cNvPr>
          <p:cNvSpPr/>
          <p:nvPr/>
        </p:nvSpPr>
        <p:spPr>
          <a:xfrm>
            <a:off x="381000" y="1628307"/>
            <a:ext cx="8382000" cy="49312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Subchapter N Securitization Uplift Balance Milestones</a:t>
            </a:r>
          </a:p>
        </p:txBody>
      </p:sp>
      <p:graphicFrame>
        <p:nvGraphicFramePr>
          <p:cNvPr id="3" name="Table 3">
            <a:extLst>
              <a:ext uri="{FF2B5EF4-FFF2-40B4-BE49-F238E27FC236}">
                <a16:creationId xmlns:a16="http://schemas.microsoft.com/office/drawing/2014/main" id="{40A7A008-E0DF-44C6-A739-290B353DB599}"/>
              </a:ext>
            </a:extLst>
          </p:cNvPr>
          <p:cNvGraphicFramePr>
            <a:graphicFrameLocks noGrp="1"/>
          </p:cNvGraphicFramePr>
          <p:nvPr>
            <p:extLst>
              <p:ext uri="{D42A27DB-BD31-4B8C-83A1-F6EECF244321}">
                <p14:modId xmlns:p14="http://schemas.microsoft.com/office/powerpoint/2010/main" val="2485315426"/>
              </p:ext>
            </p:extLst>
          </p:nvPr>
        </p:nvGraphicFramePr>
        <p:xfrm>
          <a:off x="381000" y="2331720"/>
          <a:ext cx="8382000" cy="2194560"/>
        </p:xfrm>
        <a:graphic>
          <a:graphicData uri="http://schemas.openxmlformats.org/drawingml/2006/table">
            <a:tbl>
              <a:tblPr firstRow="1" bandRow="1">
                <a:tableStyleId>{5C22544A-7EE6-4342-B048-85BDC9FD1C3A}</a:tableStyleId>
              </a:tblPr>
              <a:tblGrid>
                <a:gridCol w="5943600">
                  <a:extLst>
                    <a:ext uri="{9D8B030D-6E8A-4147-A177-3AD203B41FA5}">
                      <a16:colId xmlns:a16="http://schemas.microsoft.com/office/drawing/2014/main" val="284542263"/>
                    </a:ext>
                  </a:extLst>
                </a:gridCol>
                <a:gridCol w="2438400">
                  <a:extLst>
                    <a:ext uri="{9D8B030D-6E8A-4147-A177-3AD203B41FA5}">
                      <a16:colId xmlns:a16="http://schemas.microsoft.com/office/drawing/2014/main" val="144864612"/>
                    </a:ext>
                  </a:extLst>
                </a:gridCol>
              </a:tblGrid>
              <a:tr h="358689">
                <a:tc>
                  <a:txBody>
                    <a:bodyPr/>
                    <a:lstStyle/>
                    <a:p>
                      <a:r>
                        <a:rPr lang="en-US" dirty="0"/>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Target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8405054"/>
                  </a:ext>
                </a:extLst>
              </a:tr>
              <a:tr h="358689">
                <a:tc>
                  <a:txBody>
                    <a:bodyPr/>
                    <a:lstStyle/>
                    <a:p>
                      <a:r>
                        <a:rPr lang="en-US" dirty="0">
                          <a:solidFill>
                            <a:schemeClr val="tx1"/>
                          </a:solidFill>
                        </a:rPr>
                        <a:t>N Closing to secure funds (up to $2.1B)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Q1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5506656"/>
                  </a:ext>
                </a:extLst>
              </a:tr>
              <a:tr h="358689">
                <a:tc>
                  <a:txBody>
                    <a:bodyPr/>
                    <a:lstStyle/>
                    <a:p>
                      <a:r>
                        <a:rPr lang="en-US" dirty="0">
                          <a:solidFill>
                            <a:schemeClr val="tx1"/>
                          </a:solidFill>
                        </a:rPr>
                        <a:t>Disbursement of N funds (one-time manual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Q1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387356"/>
                  </a:ext>
                </a:extLst>
              </a:tr>
              <a:tr h="358689">
                <a:tc>
                  <a:txBody>
                    <a:bodyPr/>
                    <a:lstStyle/>
                    <a:p>
                      <a:r>
                        <a:rPr lang="en-US" dirty="0">
                          <a:solidFill>
                            <a:schemeClr val="tx1"/>
                          </a:solidFill>
                        </a:rPr>
                        <a:t>System go-live for daily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 March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650604"/>
                  </a:ext>
                </a:extLst>
              </a:tr>
              <a:tr h="358689">
                <a:tc>
                  <a:txBody>
                    <a:bodyPr/>
                    <a:lstStyle/>
                    <a:p>
                      <a:r>
                        <a:rPr lang="en-US" dirty="0"/>
                        <a:t>N escrow deposit requirement notifications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4709760"/>
                  </a:ext>
                </a:extLst>
              </a:tr>
              <a:tr h="358689">
                <a:tc>
                  <a:txBody>
                    <a:bodyPr/>
                    <a:lstStyle/>
                    <a:p>
                      <a:r>
                        <a:rPr lang="en-US" dirty="0"/>
                        <a:t>Initial N invoicing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TBD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1001362"/>
                  </a:ext>
                </a:extLst>
              </a:tr>
            </a:tbl>
          </a:graphicData>
        </a:graphic>
      </p:graphicFrame>
      <p:sp>
        <p:nvSpPr>
          <p:cNvPr id="2" name="TextBox 1">
            <a:extLst>
              <a:ext uri="{FF2B5EF4-FFF2-40B4-BE49-F238E27FC236}">
                <a16:creationId xmlns:a16="http://schemas.microsoft.com/office/drawing/2014/main" id="{DA068190-E930-4A9B-8AB4-411D95312123}"/>
              </a:ext>
            </a:extLst>
          </p:cNvPr>
          <p:cNvSpPr txBox="1"/>
          <p:nvPr/>
        </p:nvSpPr>
        <p:spPr>
          <a:xfrm>
            <a:off x="381000" y="5229692"/>
            <a:ext cx="6357938" cy="461665"/>
          </a:xfrm>
          <a:prstGeom prst="rect">
            <a:avLst/>
          </a:prstGeom>
          <a:noFill/>
        </p:spPr>
        <p:txBody>
          <a:bodyPr wrap="square" rtlCol="0">
            <a:spAutoFit/>
          </a:bodyPr>
          <a:lstStyle/>
          <a:p>
            <a:r>
              <a:rPr lang="en-US" sz="1200" dirty="0"/>
              <a:t>* N release date has interdependencies and constraints related to completion of FFR and DGR release activities (people and system environment constraint risks). </a:t>
            </a: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chemeClr val="bg2">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Next Steps and Timeline</a:t>
            </a:r>
          </a:p>
        </p:txBody>
      </p:sp>
    </p:spTree>
    <p:extLst>
      <p:ext uri="{BB962C8B-B14F-4D97-AF65-F5344CB8AC3E}">
        <p14:creationId xmlns:p14="http://schemas.microsoft.com/office/powerpoint/2010/main" val="22981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FF99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B. Expected Recoveries of Short-Paid Amounts</a:t>
            </a:r>
          </a:p>
        </p:txBody>
      </p:sp>
      <p:sp>
        <p:nvSpPr>
          <p:cNvPr id="4" name="TextBox 3">
            <a:extLst>
              <a:ext uri="{FF2B5EF4-FFF2-40B4-BE49-F238E27FC236}">
                <a16:creationId xmlns:a16="http://schemas.microsoft.com/office/drawing/2014/main" id="{D21066CB-DB7E-4468-A66B-98409875C2B9}"/>
              </a:ext>
            </a:extLst>
          </p:cNvPr>
          <p:cNvSpPr txBox="1"/>
          <p:nvPr/>
        </p:nvSpPr>
        <p:spPr>
          <a:xfrm>
            <a:off x="6591300" y="5256424"/>
            <a:ext cx="2286000" cy="430887"/>
          </a:xfrm>
          <a:prstGeom prst="rect">
            <a:avLst/>
          </a:prstGeom>
          <a:noFill/>
        </p:spPr>
        <p:txBody>
          <a:bodyPr wrap="square" rtlCol="0">
            <a:spAutoFit/>
          </a:bodyPr>
          <a:lstStyle/>
          <a:p>
            <a:r>
              <a:rPr lang="en-US" sz="1100" dirty="0"/>
              <a:t>* Non-Emergency Day portion not broken out</a:t>
            </a:r>
          </a:p>
        </p:txBody>
      </p:sp>
      <p:pic>
        <p:nvPicPr>
          <p:cNvPr id="9" name="Picture 8">
            <a:extLst>
              <a:ext uri="{FF2B5EF4-FFF2-40B4-BE49-F238E27FC236}">
                <a16:creationId xmlns:a16="http://schemas.microsoft.com/office/drawing/2014/main" id="{89490459-6C1B-42B6-90C2-0AEBEE695311}"/>
              </a:ext>
            </a:extLst>
          </p:cNvPr>
          <p:cNvPicPr>
            <a:picLocks noChangeAspect="1"/>
          </p:cNvPicPr>
          <p:nvPr/>
        </p:nvPicPr>
        <p:blipFill>
          <a:blip r:embed="rId3"/>
          <a:stretch>
            <a:fillRect/>
          </a:stretch>
        </p:blipFill>
        <p:spPr>
          <a:xfrm>
            <a:off x="0" y="2443823"/>
            <a:ext cx="9144000" cy="2369662"/>
          </a:xfrm>
          <a:prstGeom prst="rect">
            <a:avLst/>
          </a:prstGeom>
        </p:spPr>
      </p:pic>
    </p:spTree>
    <p:extLst>
      <p:ext uri="{BB962C8B-B14F-4D97-AF65-F5344CB8AC3E}">
        <p14:creationId xmlns:p14="http://schemas.microsoft.com/office/powerpoint/2010/main" val="1021686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7" name="Title 1"/>
          <p:cNvSpPr>
            <a:spLocks noGrp="1"/>
          </p:cNvSpPr>
          <p:nvPr>
            <p:ph type="title"/>
          </p:nvPr>
        </p:nvSpPr>
        <p:spPr>
          <a:xfrm>
            <a:off x="381000" y="243682"/>
            <a:ext cx="8382000" cy="571500"/>
          </a:xfrm>
        </p:spPr>
        <p:txBody>
          <a:bodyPr/>
          <a:lstStyle/>
          <a:p>
            <a:r>
              <a:rPr lang="en-US" sz="2600" dirty="0"/>
              <a:t>Securitization Update</a:t>
            </a:r>
            <a:endParaRPr lang="en-US" sz="2600" b="1" dirty="0">
              <a:solidFill>
                <a:schemeClr val="accent1"/>
              </a:solidFill>
            </a:endParaRPr>
          </a:p>
        </p:txBody>
      </p:sp>
      <p:sp>
        <p:nvSpPr>
          <p:cNvPr id="8" name="Rectangle 7">
            <a:extLst>
              <a:ext uri="{FF2B5EF4-FFF2-40B4-BE49-F238E27FC236}">
                <a16:creationId xmlns:a16="http://schemas.microsoft.com/office/drawing/2014/main" id="{83067673-F699-430F-8AD1-F351E7B306E8}"/>
              </a:ext>
            </a:extLst>
          </p:cNvPr>
          <p:cNvSpPr/>
          <p:nvPr/>
        </p:nvSpPr>
        <p:spPr>
          <a:xfrm>
            <a:off x="381000" y="1001049"/>
            <a:ext cx="8382000" cy="326321"/>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 M Implementation NPRR Key Points</a:t>
            </a:r>
          </a:p>
        </p:txBody>
      </p:sp>
      <p:sp>
        <p:nvSpPr>
          <p:cNvPr id="10" name="Rectangle 9">
            <a:extLst>
              <a:ext uri="{FF2B5EF4-FFF2-40B4-BE49-F238E27FC236}">
                <a16:creationId xmlns:a16="http://schemas.microsoft.com/office/drawing/2014/main" id="{83A952B6-D556-4CDE-B071-FB1A42CA4982}"/>
              </a:ext>
            </a:extLst>
          </p:cNvPr>
          <p:cNvSpPr/>
          <p:nvPr/>
        </p:nvSpPr>
        <p:spPr>
          <a:xfrm>
            <a:off x="495300" y="1476366"/>
            <a:ext cx="8153400" cy="4093428"/>
          </a:xfrm>
          <a:prstGeom prst="rect">
            <a:avLst/>
          </a:prstGeom>
        </p:spPr>
        <p:txBody>
          <a:bodyPr wrap="square">
            <a:spAutoFit/>
          </a:bodyPr>
          <a:lstStyle/>
          <a:p>
            <a:r>
              <a:rPr lang="en-US" sz="2000" dirty="0"/>
              <a:t>The M Implementation NPRR is consistent with the terms of the Debt Obligation Order. However, the NPRR contains additional clarifications and detail consistent with Protocols. Market Participants should be aware of the following:</a:t>
            </a:r>
          </a:p>
          <a:p>
            <a:endParaRPr lang="en-US" sz="2000" dirty="0"/>
          </a:p>
          <a:p>
            <a:pPr marL="342900" indent="-342900">
              <a:buFont typeface="Arial" panose="020B0604020202020204" pitchFamily="34" charset="0"/>
              <a:buChar char="•"/>
            </a:pPr>
            <a:r>
              <a:rPr lang="en-US" sz="2000" dirty="0"/>
              <a:t>Invoicing will be monthly, on the seventh Business Day.</a:t>
            </a:r>
          </a:p>
          <a:p>
            <a:pPr marL="342900" indent="-342900">
              <a:buFont typeface="Arial" panose="020B0604020202020204" pitchFamily="34" charset="0"/>
              <a:buChar char="•"/>
            </a:pPr>
            <a:r>
              <a:rPr lang="en-US" sz="2000" dirty="0"/>
              <a:t>Invoices are due on the second Bank Business Day after issuance.</a:t>
            </a:r>
          </a:p>
          <a:p>
            <a:pPr marL="342900" indent="-342900">
              <a:buFont typeface="Arial" panose="020B0604020202020204" pitchFamily="34" charset="0"/>
              <a:buChar char="•"/>
            </a:pPr>
            <a:r>
              <a:rPr lang="en-US" sz="2000" dirty="0"/>
              <a:t>Initially there will be miscellaneous invoices, later to be supplanted by a new invoice type.</a:t>
            </a:r>
          </a:p>
          <a:p>
            <a:pPr marL="342900" indent="-342900">
              <a:buFont typeface="Arial" panose="020B0604020202020204" pitchFamily="34" charset="0"/>
              <a:buChar char="•"/>
            </a:pPr>
            <a:r>
              <a:rPr lang="en-US" sz="2000" dirty="0"/>
              <a:t>Invoices will not be netted with other ERCOT invoices and must be paid separately.</a:t>
            </a:r>
          </a:p>
          <a:p>
            <a:pPr marL="342900" indent="-342900">
              <a:buFont typeface="Arial" panose="020B0604020202020204" pitchFamily="34" charset="0"/>
              <a:buChar char="•"/>
            </a:pPr>
            <a:r>
              <a:rPr lang="en-US" sz="2000" dirty="0"/>
              <a:t>M securitization collateral is an escrow deposit, and is referenced as such.</a:t>
            </a:r>
          </a:p>
        </p:txBody>
      </p:sp>
    </p:spTree>
    <p:extLst>
      <p:ext uri="{BB962C8B-B14F-4D97-AF65-F5344CB8AC3E}">
        <p14:creationId xmlns:p14="http://schemas.microsoft.com/office/powerpoint/2010/main" val="174903646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E3815A7E89D834392A0E51E8ABDF728" ma:contentTypeVersion="0" ma:contentTypeDescription="Create a new document." ma:contentTypeScope="" ma:versionID="4c883191a8fae46eb0364cba9335e44e">
  <xsd:schema xmlns:xsd="http://www.w3.org/2001/XMLSchema" xmlns:xs="http://www.w3.org/2001/XMLSchema" xmlns:p="http://schemas.microsoft.com/office/2006/metadata/properties" xmlns:ns2="c34af464-7aa1-4edd-9be4-83dffc1cb926" targetNamespace="http://schemas.microsoft.com/office/2006/metadata/properties" ma:root="true" ma:fieldsID="8a821abb8465434af5a1c7bfe0924cf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schemas.openxmlformats.org/package/2006/metadata/core-properties"/>
    <ds:schemaRef ds:uri="http://purl.org/dc/elements/1.1/"/>
    <ds:schemaRef ds:uri="http://schemas.microsoft.com/office/infopath/2007/PartnerControls"/>
    <ds:schemaRef ds:uri="http://purl.org/dc/dcmitype/"/>
    <ds:schemaRef ds:uri="c34af464-7aa1-4edd-9be4-83dffc1cb926"/>
    <ds:schemaRef ds:uri="http://schemas.microsoft.com/office/2006/documentManagement/types"/>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DCC7147C-1B01-4D1B-8343-8CF995CF7A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15692</TotalTime>
  <Words>957</Words>
  <Application>Microsoft Office PowerPoint</Application>
  <PresentationFormat>On-screen Show (4:3)</PresentationFormat>
  <Paragraphs>162</Paragraphs>
  <Slides>12</Slides>
  <Notes>11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12</vt:i4>
      </vt:variant>
    </vt:vector>
  </HeadingPairs>
  <TitlesOfParts>
    <vt:vector size="17" baseType="lpstr">
      <vt:lpstr>Arial</vt:lpstr>
      <vt:lpstr>Calibri</vt:lpstr>
      <vt:lpstr>1_Custom Design</vt:lpstr>
      <vt:lpstr>Office Theme</vt:lpstr>
      <vt:lpstr>Custom Design</vt:lpstr>
      <vt:lpstr>PowerPoint Presentation</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lpstr>Securitization Update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155</cp:revision>
  <cp:lastPrinted>2017-09-12T14:00:34Z</cp:lastPrinted>
  <dcterms:created xsi:type="dcterms:W3CDTF">2016-01-21T15:20:31Z</dcterms:created>
  <dcterms:modified xsi:type="dcterms:W3CDTF">2021-11-08T22:55:58Z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0x010100EE3815A7E89D834392A0E51E8ABDF728</vt:lpwstr>
  </property>
</Properties>
</file>